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3"/>
  </p:handoutMasterIdLst>
  <p:sldIdLst>
    <p:sldId id="256" r:id="rId3"/>
    <p:sldId id="262" r:id="rId4"/>
    <p:sldId id="325" r:id="rId5"/>
    <p:sldId id="326" r:id="rId7"/>
    <p:sldId id="263" r:id="rId8"/>
    <p:sldId id="264" r:id="rId9"/>
    <p:sldId id="265" r:id="rId10"/>
    <p:sldId id="327" r:id="rId11"/>
    <p:sldId id="266" r:id="rId12"/>
    <p:sldId id="267" r:id="rId13"/>
    <p:sldId id="305" r:id="rId14"/>
    <p:sldId id="323" r:id="rId15"/>
    <p:sldId id="272" r:id="rId16"/>
    <p:sldId id="273" r:id="rId17"/>
    <p:sldId id="275" r:id="rId18"/>
    <p:sldId id="280" r:id="rId19"/>
    <p:sldId id="274" r:id="rId20"/>
    <p:sldId id="282" r:id="rId21"/>
    <p:sldId id="276" r:id="rId22"/>
    <p:sldId id="268" r:id="rId23"/>
    <p:sldId id="278" r:id="rId24"/>
    <p:sldId id="324" r:id="rId25"/>
    <p:sldId id="270" r:id="rId26"/>
    <p:sldId id="277" r:id="rId27"/>
    <p:sldId id="279" r:id="rId28"/>
    <p:sldId id="283" r:id="rId29"/>
    <p:sldId id="321" r:id="rId30"/>
    <p:sldId id="322" r:id="rId31"/>
    <p:sldId id="258"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autoAdjust="0"/>
  </p:normalViewPr>
  <p:slideViewPr>
    <p:cSldViewPr snapToGrid="0">
      <p:cViewPr varScale="1">
        <p:scale>
          <a:sx n="89" d="100"/>
          <a:sy n="89" d="100"/>
        </p:scale>
        <p:origin x="-1014" y="-96"/>
      </p:cViewPr>
      <p:guideLst>
        <p:guide orient="horz" pos="2141"/>
        <p:guide pos="2836"/>
      </p:guideLst>
    </p:cSldViewPr>
  </p:slideViewPr>
  <p:outlineViewPr>
    <p:cViewPr>
      <p:scale>
        <a:sx n="33" d="100"/>
        <a:sy n="33" d="100"/>
      </p:scale>
      <p:origin x="0" y="10530"/>
    </p:cViewPr>
  </p:outlin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70DF0-3AB8-419B-B791-012D8D860C5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76A6C4-7A5D-4F0B-802D-684D529DBE1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1854435"/>
            <a:ext cx="7886700" cy="882560"/>
          </a:xfrm>
          <a:prstGeom prst="rect">
            <a:avLst/>
          </a:prstGeom>
        </p:spPr>
        <p:txBody>
          <a:bodyPr/>
          <a:lstStyle>
            <a:lvl1pPr>
              <a:defRPr sz="50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Content Placeholder 2"/>
          <p:cNvSpPr>
            <a:spLocks noGrp="1"/>
          </p:cNvSpPr>
          <p:nvPr>
            <p:ph idx="1" hasCustomPrompt="1"/>
          </p:nvPr>
        </p:nvSpPr>
        <p:spPr>
          <a:xfrm>
            <a:off x="628650" y="2948295"/>
            <a:ext cx="7886700" cy="598207"/>
          </a:xfrm>
          <a:prstGeom prst="rect">
            <a:avLst/>
          </a:prstGeom>
        </p:spPr>
        <p:txBody>
          <a:bodyPr/>
          <a:lstStyle>
            <a:lvl1pPr marL="0" indent="0">
              <a:buNone/>
              <a:defRPr sz="1800">
                <a:latin typeface="Times New Roman" panose="02020603050405020304" pitchFamily="18" charset="0"/>
                <a:ea typeface="华文仿宋" panose="02010600040101010101" pitchFamily="2" charset="-122"/>
                <a:cs typeface="Times New Roman" panose="02020603050405020304" pitchFamily="18" charset="0"/>
              </a:defRPr>
            </a:lvl1pPr>
          </a:lstStyle>
          <a:p>
            <a:pPr lvl="0"/>
            <a:r>
              <a:rPr lang="zh-CN" altLang="en-US" dirty="0" smtClean="0"/>
              <a:t>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1825625"/>
            <a:ext cx="7886700" cy="43513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4738" y="113958"/>
            <a:ext cx="7545937"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hasCustomPrompt="1"/>
          </p:nvPr>
        </p:nvSpPr>
        <p:spPr>
          <a:xfrm>
            <a:off x="324738" y="1079093"/>
            <a:ext cx="6858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hasCustomPrompt="1"/>
          </p:nvPr>
        </p:nvSpPr>
        <p:spPr>
          <a:xfrm>
            <a:off x="324738" y="1606609"/>
            <a:ext cx="8571434"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3264488"/>
            <a:ext cx="7886700" cy="581115"/>
          </a:xfrm>
          <a:prstGeom prst="rect">
            <a:avLst/>
          </a:prstGeom>
        </p:spPr>
        <p:txBody>
          <a:bodyPr anchor="b"/>
          <a:lstStyle>
            <a:lvl1pPr algn="ctr">
              <a:defRPr sz="38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Text Placeholder 2"/>
          <p:cNvSpPr>
            <a:spLocks noGrp="1"/>
          </p:cNvSpPr>
          <p:nvPr>
            <p:ph type="body" idx="1" hasCustomPrompt="1"/>
          </p:nvPr>
        </p:nvSpPr>
        <p:spPr>
          <a:xfrm>
            <a:off x="623888" y="3939986"/>
            <a:ext cx="7886700" cy="444009"/>
          </a:xfrm>
          <a:prstGeom prst="rect">
            <a:avLst/>
          </a:prstGeom>
        </p:spPr>
        <p:txBody>
          <a:bodyPr/>
          <a:lstStyle>
            <a:lvl1pPr marL="0" indent="0" algn="ctr">
              <a:buNone/>
              <a:defRPr sz="18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endParaRPr lang="zh-CN" altLang="en-US" dirty="0" smtClean="0"/>
          </a:p>
        </p:txBody>
      </p:sp>
      <p:sp>
        <p:nvSpPr>
          <p:cNvPr id="7" name="Text Placeholder 2"/>
          <p:cNvSpPr>
            <a:spLocks noGrp="1"/>
          </p:cNvSpPr>
          <p:nvPr>
            <p:ph type="body" idx="13" hasCustomPrompt="1"/>
          </p:nvPr>
        </p:nvSpPr>
        <p:spPr>
          <a:xfrm>
            <a:off x="623888" y="5058436"/>
            <a:ext cx="7886700" cy="872345"/>
          </a:xfrm>
          <a:prstGeom prst="rect">
            <a:avLst/>
          </a:prstGeom>
        </p:spPr>
        <p:txBody>
          <a:bodyPr/>
          <a:lstStyle>
            <a:lvl1pPr marL="0" indent="0" algn="l">
              <a:lnSpc>
                <a:spcPts val="1500"/>
              </a:lnSpc>
              <a:buNone/>
              <a:defRPr sz="13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825625"/>
            <a:ext cx="38862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2505075"/>
            <a:ext cx="3868340"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2505075"/>
            <a:ext cx="3887391"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1EF4603-96B9-47FF-AF9A-E39BE42B92AF}" type="datetimeFigureOut">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9E98EE9-EA02-40FA-9634-4161DB3837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841375"/>
            <a:ext cx="7526338" cy="80963"/>
          </a:xfrm>
          <a:prstGeom prst="rect">
            <a:avLst/>
          </a:prstGeom>
          <a:solidFill>
            <a:srgbClr val="E20000"/>
          </a:solidFill>
          <a:ln>
            <a:noFill/>
          </a:ln>
          <a:effec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8" name="Rectangle 7"/>
          <p:cNvSpPr>
            <a:spLocks noChangeArrowheads="1"/>
          </p:cNvSpPr>
          <p:nvPr userDrawn="1"/>
        </p:nvSpPr>
        <p:spPr bwMode="auto">
          <a:xfrm>
            <a:off x="7594600" y="841375"/>
            <a:ext cx="1555750" cy="8096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pic>
        <p:nvPicPr>
          <p:cNvPr id="9" name="Picture 7"/>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720013" y="319088"/>
            <a:ext cx="10858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2"/>
          <p:cNvCxnSpPr>
            <a:cxnSpLocks noChangeShapeType="1"/>
          </p:cNvCxnSpPr>
          <p:nvPr userDrawn="1"/>
        </p:nvCxnSpPr>
        <p:spPr bwMode="auto">
          <a:xfrm>
            <a:off x="0" y="6178550"/>
            <a:ext cx="9144000" cy="0"/>
          </a:xfrm>
          <a:prstGeom prst="line">
            <a:avLst/>
          </a:prstGeom>
          <a:noFill/>
          <a:ln w="12700" algn="ctr">
            <a:solidFill>
              <a:srgbClr val="C0C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图片 5"/>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200" y="6364288"/>
            <a:ext cx="1368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3"/>
          <p:cNvSpPr>
            <a:spLocks noChangeArrowheads="1"/>
          </p:cNvSpPr>
          <p:nvPr userDrawn="1"/>
        </p:nvSpPr>
        <p:spPr bwMode="auto">
          <a:xfrm>
            <a:off x="392113" y="6354763"/>
            <a:ext cx="307975" cy="304800"/>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13" name="TextBox 15"/>
          <p:cNvSpPr>
            <a:spLocks noChangeArrowheads="1"/>
          </p:cNvSpPr>
          <p:nvPr userDrawn="1"/>
        </p:nvSpPr>
        <p:spPr bwMode="auto">
          <a:xfrm>
            <a:off x="228600" y="6300788"/>
            <a:ext cx="650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fld id="{42B6F944-7C2F-4EED-B78F-E7D0B9727085}" type="slidenum">
              <a:rPr lang="zh-CN" altLang="en-US" sz="1400" smtClean="0">
                <a:solidFill>
                  <a:schemeClr val="bg1"/>
                </a:solidFill>
                <a:latin typeface="+mn-ea"/>
                <a:ea typeface="+mn-ea"/>
                <a:cs typeface="Arial Unicode MS" panose="020B0604020202020204" pitchFamily="34" charset="-122"/>
                <a:sym typeface="Arial Unicode MS" panose="020B0604020202020204" pitchFamily="34" charset="-122"/>
              </a:rPr>
            </a:fld>
            <a:r>
              <a:rPr lang="zh-CN" altLang="en-US" sz="1600" dirty="0" smtClean="0">
                <a:solidFill>
                  <a:schemeClr val="bg1"/>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en-US" sz="1600" dirty="0" smtClean="0">
              <a:solidFill>
                <a:schemeClr val="bg1"/>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14" name="图片 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73800" y="6354763"/>
            <a:ext cx="2565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2.jpe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0"/>
            <a:ext cx="9144000" cy="4730750"/>
          </a:xfrm>
          <a:prstGeom prst="rect">
            <a:avLst/>
          </a:prstGeom>
          <a:gradFill>
            <a:gsLst>
              <a:gs pos="100000">
                <a:schemeClr val="accent1">
                  <a:lumMod val="5000"/>
                  <a:lumOff val="95000"/>
                </a:schemeClr>
              </a:gs>
              <a:gs pos="0">
                <a:schemeClr val="accent1">
                  <a:lumMod val="75000"/>
                </a:schemeClr>
              </a:gs>
            </a:gsLst>
            <a:lin ang="5400000" scaled="1"/>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pic>
        <p:nvPicPr>
          <p:cNvPr id="4" name="Picture 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98488" y="430213"/>
            <a:ext cx="12668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5625" y="468313"/>
            <a:ext cx="3003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962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Grp="1" noChangeArrowheads="1"/>
          </p:cNvSpPr>
          <p:nvPr>
            <p:ph type="title"/>
          </p:nvPr>
        </p:nvSpPr>
        <p:spPr/>
        <p:txBody>
          <a:bodyPr/>
          <a:lstStyle/>
          <a:p>
            <a:r>
              <a:rPr lang="en-US" altLang="zh-CN" dirty="0" smtClean="0"/>
              <a:t>  </a:t>
            </a:r>
            <a:r>
              <a:rPr lang="zh-CN" altLang="en-US" dirty="0" smtClean="0"/>
              <a:t>客户分类突破心得</a:t>
            </a:r>
            <a:endParaRPr lang="zh-CN" altLang="en-US" dirty="0" smtClean="0"/>
          </a:p>
        </p:txBody>
      </p:sp>
      <p:sp>
        <p:nvSpPr>
          <p:cNvPr id="10" name="内容占位符 9"/>
          <p:cNvSpPr>
            <a:spLocks noGrp="1"/>
          </p:cNvSpPr>
          <p:nvPr>
            <p:ph idx="1"/>
          </p:nvPr>
        </p:nvSpPr>
        <p:spPr/>
        <p:txBody>
          <a:bodyPr/>
          <a:lstStyle/>
          <a:p>
            <a:r>
              <a:rPr lang="zh-CN" altLang="en-US" dirty="0" smtClean="0"/>
              <a:t>主讲人：黄晓玲</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2.</a:t>
            </a:r>
            <a:r>
              <a:rPr lang="zh-CN" altLang="en-US" dirty="0" smtClean="0"/>
              <a:t>如何做个人销售</a:t>
            </a:r>
            <a:endParaRPr lang="zh-CN" altLang="en-US" dirty="0"/>
          </a:p>
        </p:txBody>
      </p:sp>
      <p:sp>
        <p:nvSpPr>
          <p:cNvPr id="3" name="副标题 2"/>
          <p:cNvSpPr>
            <a:spLocks noGrp="1"/>
          </p:cNvSpPr>
          <p:nvPr>
            <p:ph type="subTitle" idx="1"/>
          </p:nvPr>
        </p:nvSpPr>
        <p:spPr>
          <a:xfrm>
            <a:off x="324738" y="1079093"/>
            <a:ext cx="8819262" cy="527516"/>
          </a:xfrm>
        </p:spPr>
        <p:txBody>
          <a:bodyPr/>
          <a:lstStyle/>
          <a:p>
            <a:r>
              <a:rPr lang="zh-CN" altLang="en-US" b="1" dirty="0" smtClean="0"/>
              <a:t>初识</a:t>
            </a:r>
            <a:r>
              <a:rPr lang="zh-CN" altLang="en-US" b="1" dirty="0" smtClean="0"/>
              <a:t>客户</a:t>
            </a:r>
            <a:r>
              <a:rPr lang="en-US" altLang="zh-CN" b="1" dirty="0" smtClean="0"/>
              <a:t>——</a:t>
            </a:r>
            <a:r>
              <a:rPr lang="zh-CN" altLang="en-US" b="1" dirty="0" smtClean="0"/>
              <a:t>重复拜访</a:t>
            </a:r>
            <a:r>
              <a:rPr lang="zh-CN" altLang="en-US" b="1" dirty="0" smtClean="0"/>
              <a:t> </a:t>
            </a:r>
            <a:r>
              <a:rPr lang="en-US" altLang="zh-CN" b="1" dirty="0" smtClean="0"/>
              <a:t>——</a:t>
            </a:r>
            <a:r>
              <a:rPr lang="zh-CN" altLang="en-US" b="1" dirty="0" smtClean="0"/>
              <a:t>了解客户</a:t>
            </a:r>
            <a:r>
              <a:rPr lang="en-US" altLang="zh-CN" b="1" dirty="0" smtClean="0"/>
              <a:t>——</a:t>
            </a:r>
            <a:r>
              <a:rPr lang="zh-CN" altLang="en-US" b="1" dirty="0" smtClean="0"/>
              <a:t>答疑</a:t>
            </a:r>
            <a:r>
              <a:rPr lang="zh-CN" altLang="en-US" b="1" dirty="0" smtClean="0"/>
              <a:t>解惑</a:t>
            </a:r>
            <a:r>
              <a:rPr lang="en-US" altLang="zh-CN" b="1" dirty="0" smtClean="0"/>
              <a:t>——</a:t>
            </a:r>
            <a:r>
              <a:rPr lang="zh-CN" altLang="en-US" b="1" dirty="0" smtClean="0"/>
              <a:t>成交</a:t>
            </a:r>
            <a:endParaRPr lang="zh-CN" altLang="en-US" b="1" dirty="0"/>
          </a:p>
        </p:txBody>
      </p:sp>
      <p:sp>
        <p:nvSpPr>
          <p:cNvPr id="4" name="文本占位符 3"/>
          <p:cNvSpPr>
            <a:spLocks noGrp="1"/>
          </p:cNvSpPr>
          <p:nvPr>
            <p:ph type="body" idx="10"/>
          </p:nvPr>
        </p:nvSpPr>
        <p:spPr>
          <a:xfrm>
            <a:off x="720761" y="1721223"/>
            <a:ext cx="7067775" cy="4367605"/>
          </a:xfrm>
        </p:spPr>
        <p:txBody>
          <a:bodyPr/>
          <a:lstStyle/>
          <a:p>
            <a:r>
              <a:rPr lang="en-US" altLang="zh-CN" dirty="0" smtClean="0"/>
              <a:t>2.1    </a:t>
            </a:r>
            <a:r>
              <a:rPr lang="zh-CN" altLang="en-US" dirty="0" smtClean="0"/>
              <a:t>发现客源</a:t>
            </a:r>
            <a:endParaRPr lang="en-US" altLang="zh-CN" dirty="0" smtClean="0"/>
          </a:p>
          <a:p>
            <a:endParaRPr lang="en-US" altLang="zh-CN" dirty="0" smtClean="0"/>
          </a:p>
          <a:p>
            <a:r>
              <a:rPr lang="en-US" altLang="zh-CN" dirty="0" smtClean="0"/>
              <a:t>2.2     </a:t>
            </a:r>
            <a:r>
              <a:rPr lang="zh-CN" altLang="en-US" dirty="0" smtClean="0"/>
              <a:t>了解</a:t>
            </a:r>
            <a:r>
              <a:rPr lang="zh-CN" altLang="en-US" dirty="0" smtClean="0"/>
              <a:t>客户</a:t>
            </a:r>
            <a:endParaRPr lang="en-US" altLang="zh-CN" dirty="0" smtClean="0"/>
          </a:p>
          <a:p>
            <a:endParaRPr lang="en-US" altLang="zh-CN" dirty="0" smtClean="0"/>
          </a:p>
          <a:p>
            <a:r>
              <a:rPr lang="en-US" altLang="zh-CN" dirty="0" smtClean="0"/>
              <a:t>2.3      </a:t>
            </a:r>
            <a:r>
              <a:rPr lang="zh-CN" altLang="en-US" dirty="0" smtClean="0"/>
              <a:t>跟进客户</a:t>
            </a:r>
            <a:endParaRPr lang="en-US" altLang="zh-CN" dirty="0" smtClean="0"/>
          </a:p>
          <a:p>
            <a:endParaRPr lang="en-US" altLang="zh-CN" dirty="0" smtClean="0"/>
          </a:p>
          <a:p>
            <a:r>
              <a:rPr lang="en-US" altLang="zh-CN" dirty="0" smtClean="0"/>
              <a:t>2.4      </a:t>
            </a:r>
            <a:r>
              <a:rPr lang="zh-CN" altLang="en-US" b="1" dirty="0" smtClean="0"/>
              <a:t>答疑解惑</a:t>
            </a:r>
            <a:endParaRPr lang="en-US" altLang="zh-CN" b="1" dirty="0" smtClean="0"/>
          </a:p>
          <a:p>
            <a:endParaRPr lang="en-US" altLang="zh-CN" dirty="0" smtClean="0"/>
          </a:p>
          <a:p>
            <a:r>
              <a:rPr lang="en-US" altLang="zh-CN" dirty="0" smtClean="0"/>
              <a:t>2.5</a:t>
            </a:r>
            <a:r>
              <a:rPr lang="zh-CN" altLang="en-US" dirty="0" smtClean="0"/>
              <a:t>      成交</a:t>
            </a:r>
            <a:endParaRPr lang="en-US" altLang="zh-CN" dirty="0" smtClean="0"/>
          </a:p>
          <a:p>
            <a:endParaRPr lang="en-US" altLang="zh-CN" dirty="0" smtClean="0"/>
          </a:p>
          <a:p>
            <a:r>
              <a:rPr lang="en-US" altLang="zh-CN" dirty="0" smtClean="0"/>
              <a:t>2.6      </a:t>
            </a:r>
            <a:r>
              <a:rPr lang="zh-CN" altLang="en-US" dirty="0" smtClean="0"/>
              <a:t>咨询指导服务</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4" name="文本占位符 3"/>
          <p:cNvSpPr>
            <a:spLocks noGrp="1"/>
          </p:cNvSpPr>
          <p:nvPr>
            <p:ph type="body" idx="10"/>
          </p:nvPr>
        </p:nvSpPr>
        <p:spPr/>
        <p:txBody>
          <a:bodyPr/>
          <a:p>
            <a:endParaRPr lang="zh-CN" altLang="en-US"/>
          </a:p>
        </p:txBody>
      </p:sp>
      <p:pic>
        <p:nvPicPr>
          <p:cNvPr id="5" name="图片 4"/>
          <p:cNvPicPr>
            <a:picLocks noChangeAspect="1"/>
          </p:cNvPicPr>
          <p:nvPr>
            <p:custDataLst>
              <p:tags r:id="rId1"/>
            </p:custDataLst>
          </p:nvPr>
        </p:nvPicPr>
        <p:blipFill>
          <a:blip r:embed="rId2"/>
          <a:stretch>
            <a:fillRect/>
          </a:stretch>
        </p:blipFill>
        <p:spPr>
          <a:xfrm>
            <a:off x="723900" y="997585"/>
            <a:ext cx="7696200" cy="51504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b="1">
                <a:sym typeface="+mn-ea"/>
              </a:rPr>
              <a:t>如何与客户建立信赖感？</a:t>
            </a:r>
            <a:endParaRPr lang="zh-CN" altLang="en-US"/>
          </a:p>
        </p:txBody>
      </p:sp>
      <p:sp>
        <p:nvSpPr>
          <p:cNvPr id="3" name="副标题 2"/>
          <p:cNvSpPr>
            <a:spLocks noGrp="1"/>
          </p:cNvSpPr>
          <p:nvPr>
            <p:ph type="subTitle" idx="1"/>
          </p:nvPr>
        </p:nvSpPr>
        <p:spPr>
          <a:xfrm>
            <a:off x="324738" y="988288"/>
            <a:ext cx="6858000" cy="527516"/>
          </a:xfrm>
        </p:spPr>
        <p:txBody>
          <a:bodyPr/>
          <a:p>
            <a:r>
              <a:rPr lang="zh-CN" altLang="en-US" b="1"/>
              <a:t>信赖度决定合作成功</a:t>
            </a:r>
            <a:endParaRPr lang="zh-CN" altLang="en-US" b="1"/>
          </a:p>
        </p:txBody>
      </p:sp>
      <p:sp>
        <p:nvSpPr>
          <p:cNvPr id="4" name="文本占位符 3"/>
          <p:cNvSpPr>
            <a:spLocks noGrp="1"/>
          </p:cNvSpPr>
          <p:nvPr>
            <p:ph type="body" idx="10"/>
          </p:nvPr>
        </p:nvSpPr>
        <p:spPr>
          <a:xfrm>
            <a:off x="246380" y="1606550"/>
            <a:ext cx="8651875" cy="4446270"/>
          </a:xfrm>
        </p:spPr>
        <p:txBody>
          <a:bodyPr/>
          <a:p>
            <a:r>
              <a:rPr lang="en-US" altLang="zh-CN"/>
              <a:t>1. </a:t>
            </a:r>
            <a:r>
              <a:rPr lang="zh-CN" altLang="en-US"/>
              <a:t>勤于拜访</a:t>
            </a:r>
            <a:r>
              <a:rPr lang="en-US" altLang="zh-CN"/>
              <a:t>——</a:t>
            </a:r>
            <a:r>
              <a:rPr lang="zh-CN" altLang="en-US"/>
              <a:t>见面三分情</a:t>
            </a:r>
            <a:endParaRPr lang="zh-CN" altLang="en-US"/>
          </a:p>
          <a:p>
            <a:r>
              <a:rPr lang="zh-CN" altLang="en-US"/>
              <a:t>   个性</a:t>
            </a:r>
            <a:r>
              <a:rPr lang="en-US" altLang="zh-CN"/>
              <a:t>IP</a:t>
            </a:r>
            <a:r>
              <a:rPr lang="zh-CN" altLang="en-US"/>
              <a:t>有卖点与识别度</a:t>
            </a:r>
            <a:endParaRPr lang="zh-CN" altLang="en-US"/>
          </a:p>
          <a:p>
            <a:r>
              <a:rPr lang="zh-CN" altLang="en-US"/>
              <a:t>（亲和力、服务意识、勤奋努力、嘴甜、举止得体、健康美丽、上进积极 ）</a:t>
            </a:r>
            <a:endParaRPr lang="zh-CN" altLang="en-US"/>
          </a:p>
          <a:p>
            <a:endParaRPr lang="zh-CN" altLang="en-US"/>
          </a:p>
          <a:p>
            <a:r>
              <a:rPr lang="en-US" altLang="zh-CN"/>
              <a:t>2. </a:t>
            </a:r>
            <a:r>
              <a:rPr lang="zh-CN" altLang="en-US"/>
              <a:t>善于找好契机电话或者微信与客户时常有链接</a:t>
            </a:r>
            <a:endParaRPr lang="zh-CN" altLang="en-US"/>
          </a:p>
          <a:p>
            <a:endParaRPr lang="zh-CN" altLang="en-US"/>
          </a:p>
          <a:p>
            <a:r>
              <a:rPr lang="en-US" altLang="zh-CN"/>
              <a:t>3. </a:t>
            </a:r>
            <a:r>
              <a:rPr lang="zh-CN" altLang="en-US"/>
              <a:t>沟通能力</a:t>
            </a:r>
            <a:r>
              <a:rPr lang="en-US" altLang="zh-CN"/>
              <a:t>——</a:t>
            </a:r>
            <a:r>
              <a:rPr lang="zh-CN" altLang="en-US"/>
              <a:t>理解客户、表达自己</a:t>
            </a:r>
            <a:r>
              <a:rPr lang="zh-CN" altLang="en-US"/>
              <a:t>（适度真诚赞美，不吝表达认同共鸣 ）</a:t>
            </a:r>
            <a:endParaRPr lang="zh-CN" altLang="en-US"/>
          </a:p>
          <a:p>
            <a:endParaRPr lang="zh-CN" altLang="en-US"/>
          </a:p>
          <a:p>
            <a:r>
              <a:rPr lang="en-US" altLang="zh-CN"/>
              <a:t>4. </a:t>
            </a:r>
            <a:r>
              <a:rPr lang="zh-CN" altLang="en-US"/>
              <a:t>影响力与</a:t>
            </a:r>
            <a:r>
              <a:rPr lang="zh-CN" altLang="en-US"/>
              <a:t>说服能力，总会遇到需要改变的客户，必须有说服能力。</a:t>
            </a:r>
            <a:endParaRPr lang="zh-CN" altLang="en-US"/>
          </a:p>
          <a:p>
            <a:endParaRPr lang="zh-CN" altLang="en-US"/>
          </a:p>
          <a:p>
            <a:r>
              <a:rPr lang="en-US" altLang="zh-CN"/>
              <a:t>5.  </a:t>
            </a:r>
            <a:r>
              <a:rPr lang="zh-CN" altLang="en-US"/>
              <a:t>与客户互补，成为客户信赖甚至依赖的顾问。</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8613775" y="-2365375"/>
            <a:ext cx="4161790" cy="41713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a:t>
            </a:r>
            <a:r>
              <a:rPr lang="zh-CN" altLang="en-US" dirty="0" smtClean="0"/>
              <a:t>分类突破案例</a:t>
            </a:r>
            <a:endParaRPr lang="zh-CN" altLang="en-US" dirty="0"/>
          </a:p>
        </p:txBody>
      </p:sp>
      <p:sp>
        <p:nvSpPr>
          <p:cNvPr id="3" name="副标题 2"/>
          <p:cNvSpPr>
            <a:spLocks noGrp="1"/>
          </p:cNvSpPr>
          <p:nvPr>
            <p:ph type="subTitle" idx="1"/>
          </p:nvPr>
        </p:nvSpPr>
        <p:spPr/>
        <p:txBody>
          <a:bodyPr/>
          <a:lstStyle/>
          <a:p>
            <a:r>
              <a:rPr lang="en-US" altLang="zh-CN" dirty="0" smtClean="0"/>
              <a:t>3.1  </a:t>
            </a:r>
            <a:r>
              <a:rPr lang="zh-CN" altLang="en-US" dirty="0" smtClean="0"/>
              <a:t>个人投资者</a:t>
            </a:r>
            <a:endParaRPr lang="zh-CN" altLang="en-US" dirty="0"/>
          </a:p>
        </p:txBody>
      </p:sp>
      <p:sp>
        <p:nvSpPr>
          <p:cNvPr id="4" name="文本占位符 3"/>
          <p:cNvSpPr>
            <a:spLocks noGrp="1"/>
          </p:cNvSpPr>
          <p:nvPr>
            <p:ph type="body" idx="10"/>
          </p:nvPr>
        </p:nvSpPr>
        <p:spPr>
          <a:xfrm>
            <a:off x="537883" y="1606609"/>
            <a:ext cx="8186570" cy="4579038"/>
          </a:xfrm>
        </p:spPr>
        <p:txBody>
          <a:bodyPr/>
          <a:lstStyle/>
          <a:p>
            <a:r>
              <a:rPr lang="en-US" altLang="zh-CN" dirty="0" smtClean="0"/>
              <a:t>4</a:t>
            </a:r>
            <a:r>
              <a:rPr lang="zh-CN" altLang="zh-CN" dirty="0" smtClean="0"/>
              <a:t>月份金</a:t>
            </a:r>
            <a:r>
              <a:rPr lang="zh-CN" altLang="en-US" dirty="0" smtClean="0"/>
              <a:t>**</a:t>
            </a:r>
            <a:r>
              <a:rPr lang="zh-CN" altLang="zh-CN" dirty="0" smtClean="0"/>
              <a:t>开的一个</a:t>
            </a:r>
            <a:r>
              <a:rPr lang="en-US" altLang="zh-CN" dirty="0" smtClean="0"/>
              <a:t>60</a:t>
            </a:r>
            <a:r>
              <a:rPr lang="zh-CN" altLang="zh-CN" dirty="0" smtClean="0"/>
              <a:t>万的户头，在第一次拜访时业务报告上他只打了个</a:t>
            </a:r>
            <a:r>
              <a:rPr lang="en-US" altLang="zh-CN" dirty="0" smtClean="0"/>
              <a:t>2</a:t>
            </a:r>
            <a:r>
              <a:rPr lang="zh-CN" altLang="zh-CN" dirty="0" smtClean="0"/>
              <a:t>分</a:t>
            </a:r>
            <a:r>
              <a:rPr lang="zh-CN" altLang="en-US" dirty="0" smtClean="0"/>
              <a:t>（</a:t>
            </a:r>
            <a:r>
              <a:rPr lang="en-US" altLang="zh-CN" dirty="0" smtClean="0"/>
              <a:t>5</a:t>
            </a:r>
            <a:r>
              <a:rPr lang="zh-CN" altLang="en-US" dirty="0" smtClean="0"/>
              <a:t>分制）</a:t>
            </a:r>
            <a:r>
              <a:rPr lang="zh-CN" altLang="zh-CN" dirty="0" smtClean="0"/>
              <a:t>，而在次日我对业务报告进行回访时，电话里与客</a:t>
            </a:r>
            <a:r>
              <a:rPr lang="zh-CN" altLang="en-US" dirty="0" smtClean="0"/>
              <a:t>户聊了聊</a:t>
            </a:r>
            <a:r>
              <a:rPr lang="zh-CN" altLang="zh-CN" dirty="0" smtClean="0"/>
              <a:t>油的行情，发现这个客户兴趣还是比较良好的，原来当时客户拒绝了金</a:t>
            </a:r>
            <a:r>
              <a:rPr lang="zh-CN" altLang="en-US" dirty="0" smtClean="0"/>
              <a:t>**</a:t>
            </a:r>
            <a:r>
              <a:rPr lang="zh-CN" altLang="zh-CN" dirty="0" smtClean="0"/>
              <a:t>，金</a:t>
            </a:r>
            <a:r>
              <a:rPr lang="zh-CN" altLang="en-US" dirty="0" smtClean="0"/>
              <a:t>**</a:t>
            </a:r>
            <a:r>
              <a:rPr lang="zh-CN" altLang="zh-CN" dirty="0" smtClean="0"/>
              <a:t>只拿下名片，没有争取没有磨一磨就自己走了。后来我叫</a:t>
            </a:r>
            <a:r>
              <a:rPr lang="zh-CN" altLang="zh-CN" dirty="0" smtClean="0"/>
              <a:t>金</a:t>
            </a:r>
            <a:r>
              <a:rPr lang="zh-CN" altLang="en-US" dirty="0" smtClean="0"/>
              <a:t>**</a:t>
            </a:r>
            <a:r>
              <a:rPr lang="zh-CN" altLang="zh-CN" dirty="0" smtClean="0"/>
              <a:t>马上</a:t>
            </a:r>
            <a:r>
              <a:rPr lang="zh-CN" altLang="zh-CN" dirty="0" smtClean="0"/>
              <a:t>安排拜访这个客户，客户对于行情兴趣较认可，次日金嘉炜约了客户来公司，在他接待了客户约</a:t>
            </a:r>
            <a:r>
              <a:rPr lang="en-US" altLang="zh-CN" dirty="0" smtClean="0"/>
              <a:t>10</a:t>
            </a:r>
            <a:r>
              <a:rPr lang="zh-CN" altLang="zh-CN" dirty="0" smtClean="0"/>
              <a:t>分钟后，我向</a:t>
            </a:r>
            <a:r>
              <a:rPr lang="zh-CN" altLang="zh-CN" dirty="0" smtClean="0"/>
              <a:t>金</a:t>
            </a:r>
            <a:r>
              <a:rPr lang="zh-CN" altLang="en-US" dirty="0" smtClean="0"/>
              <a:t>**</a:t>
            </a:r>
            <a:r>
              <a:rPr lang="zh-CN" altLang="zh-CN" dirty="0" smtClean="0"/>
              <a:t>了解情况</a:t>
            </a:r>
            <a:r>
              <a:rPr lang="zh-CN" altLang="zh-CN" dirty="0" smtClean="0"/>
              <a:t>，</a:t>
            </a:r>
            <a:r>
              <a:rPr lang="zh-CN" altLang="zh-CN" dirty="0" smtClean="0"/>
              <a:t>金</a:t>
            </a:r>
            <a:r>
              <a:rPr lang="zh-CN" altLang="en-US" dirty="0" smtClean="0"/>
              <a:t>**</a:t>
            </a:r>
            <a:r>
              <a:rPr lang="zh-CN" altLang="zh-CN" dirty="0" smtClean="0"/>
              <a:t>也</a:t>
            </a:r>
            <a:r>
              <a:rPr lang="zh-CN" altLang="zh-CN" dirty="0" smtClean="0"/>
              <a:t>说不出所以然，对于客户有没有开户入金的可能没有把握，于是我又亲自与这个客户直接交流了约半个小时，了解到客户刚回国不太久，前一周刚投资了</a:t>
            </a:r>
            <a:r>
              <a:rPr lang="en-US" altLang="zh-CN" dirty="0" smtClean="0"/>
              <a:t>40</a:t>
            </a:r>
            <a:r>
              <a:rPr lang="zh-CN" altLang="zh-CN" dirty="0" smtClean="0"/>
              <a:t>万股票，且这个客户对于当前金融投资的火热还是有较大感触的，比较看好金融市场的投资机会，通过推荐油行情机会，客户后来当天开户入金了</a:t>
            </a:r>
            <a:r>
              <a:rPr lang="en-US" altLang="zh-CN" dirty="0" smtClean="0"/>
              <a:t>10</a:t>
            </a:r>
            <a:r>
              <a:rPr lang="zh-CN" altLang="zh-CN" dirty="0" smtClean="0"/>
              <a:t>万，表示次日再打</a:t>
            </a:r>
            <a:r>
              <a:rPr lang="en-US" altLang="zh-CN" dirty="0" smtClean="0"/>
              <a:t>40</a:t>
            </a:r>
            <a:r>
              <a:rPr lang="zh-CN" altLang="zh-CN" dirty="0" smtClean="0"/>
              <a:t>万，次日早上客户又打电话问我行情，我在电话里向客户再次确认了入市机会，</a:t>
            </a:r>
            <a:r>
              <a:rPr lang="en-US" altLang="zh-CN" dirty="0" smtClean="0"/>
              <a:t>11</a:t>
            </a:r>
            <a:r>
              <a:rPr lang="zh-CN" altLang="zh-CN" dirty="0" smtClean="0"/>
              <a:t>点钟客户打电话给我说又打进了</a:t>
            </a:r>
            <a:r>
              <a:rPr lang="en-US" altLang="zh-CN" dirty="0" smtClean="0"/>
              <a:t>50</a:t>
            </a:r>
            <a:r>
              <a:rPr lang="zh-CN" altLang="zh-CN" dirty="0" smtClean="0"/>
              <a:t>万资金</a:t>
            </a:r>
            <a:r>
              <a:rPr lang="zh-CN" altLang="zh-CN" dirty="0" smtClean="0"/>
              <a:t>，</a:t>
            </a:r>
            <a:r>
              <a:rPr lang="zh-CN" altLang="en-US" dirty="0" smtClean="0"/>
              <a:t>这是</a:t>
            </a:r>
            <a:r>
              <a:rPr lang="zh-CN" altLang="zh-CN" dirty="0" smtClean="0"/>
              <a:t>金</a:t>
            </a:r>
            <a:r>
              <a:rPr lang="zh-CN" altLang="en-US" dirty="0" smtClean="0"/>
              <a:t>**</a:t>
            </a:r>
            <a:r>
              <a:rPr lang="zh-CN" altLang="zh-CN" dirty="0" smtClean="0"/>
              <a:t>第一次开</a:t>
            </a:r>
            <a:r>
              <a:rPr lang="en-US" altLang="zh-CN" dirty="0" smtClean="0"/>
              <a:t>50</a:t>
            </a:r>
            <a:r>
              <a:rPr lang="zh-CN" altLang="zh-CN" dirty="0" smtClean="0"/>
              <a:t>万以上的户头</a:t>
            </a:r>
            <a:r>
              <a:rPr lang="zh-CN" altLang="zh-CN" dirty="0" smtClean="0"/>
              <a:t>，</a:t>
            </a:r>
            <a:r>
              <a:rPr lang="zh-CN" altLang="en-US" dirty="0" smtClean="0"/>
              <a:t>针对</a:t>
            </a:r>
            <a:r>
              <a:rPr lang="zh-CN" altLang="zh-CN" dirty="0" smtClean="0"/>
              <a:t>这个</a:t>
            </a:r>
            <a:r>
              <a:rPr lang="zh-CN" altLang="zh-CN" dirty="0" smtClean="0"/>
              <a:t>客户</a:t>
            </a:r>
            <a:r>
              <a:rPr lang="zh-CN" altLang="zh-CN" dirty="0" smtClean="0"/>
              <a:t>的</a:t>
            </a:r>
            <a:r>
              <a:rPr lang="zh-CN" altLang="en-US" dirty="0" smtClean="0"/>
              <a:t>开发</a:t>
            </a:r>
            <a:r>
              <a:rPr lang="zh-CN" altLang="zh-CN" dirty="0" smtClean="0"/>
              <a:t>，金</a:t>
            </a:r>
            <a:r>
              <a:rPr lang="zh-CN" altLang="en-US" dirty="0" smtClean="0"/>
              <a:t>**</a:t>
            </a:r>
            <a:r>
              <a:rPr lang="zh-CN" altLang="zh-CN" dirty="0" smtClean="0"/>
              <a:t>总结</a:t>
            </a:r>
            <a:r>
              <a:rPr lang="zh-CN" altLang="zh-CN" dirty="0" smtClean="0"/>
              <a:t>了两点：</a:t>
            </a:r>
            <a:r>
              <a:rPr lang="en-US" altLang="zh-CN" dirty="0" smtClean="0"/>
              <a:t>1</a:t>
            </a:r>
            <a:r>
              <a:rPr lang="zh-CN" altLang="zh-CN" dirty="0" smtClean="0"/>
              <a:t>、客户拒绝的时候一定</a:t>
            </a:r>
            <a:r>
              <a:rPr lang="zh-CN" altLang="zh-CN" dirty="0" smtClean="0"/>
              <a:t>要</a:t>
            </a:r>
            <a:r>
              <a:rPr lang="zh-CN" altLang="en-US" dirty="0" smtClean="0"/>
              <a:t>铺铺行情种子，用商机去打动客户</a:t>
            </a:r>
            <a:r>
              <a:rPr lang="zh-CN" altLang="zh-CN" dirty="0" smtClean="0"/>
              <a:t>，</a:t>
            </a:r>
            <a:r>
              <a:rPr lang="en-US" altLang="zh-CN" dirty="0" smtClean="0"/>
              <a:t>2</a:t>
            </a:r>
            <a:r>
              <a:rPr lang="zh-CN" altLang="zh-CN" dirty="0" smtClean="0"/>
              <a:t>、对于客户的情况，要善于问询与</a:t>
            </a:r>
            <a:r>
              <a:rPr lang="zh-CN" altLang="zh-CN" dirty="0" smtClean="0"/>
              <a:t>了解</a:t>
            </a:r>
            <a:r>
              <a:rPr lang="zh-CN" altLang="en-US" dirty="0" smtClean="0"/>
              <a:t>客户情况</a:t>
            </a:r>
            <a:r>
              <a:rPr lang="zh-CN" altLang="zh-CN" dirty="0" smtClean="0"/>
              <a:t>，</a:t>
            </a:r>
            <a:r>
              <a:rPr lang="zh-CN" altLang="zh-CN" dirty="0" smtClean="0"/>
              <a:t>尽可能多了解</a:t>
            </a:r>
            <a:r>
              <a:rPr lang="zh-CN" altLang="zh-CN" dirty="0" smtClean="0"/>
              <a:t>一些</a:t>
            </a:r>
            <a:r>
              <a:rPr lang="zh-CN" altLang="en-US" dirty="0" smtClean="0"/>
              <a:t>客户背景信息，</a:t>
            </a:r>
            <a:r>
              <a:rPr lang="zh-CN" altLang="zh-CN" dirty="0" smtClean="0"/>
              <a:t>知己知彼</a:t>
            </a:r>
            <a:r>
              <a:rPr lang="zh-CN" altLang="zh-CN" dirty="0" smtClean="0"/>
              <a:t>，百战不贻！</a:t>
            </a:r>
            <a:endParaRPr lang="zh-CN" altLang="zh-CN" dirty="0" smtClean="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a:t>
            </a:r>
            <a:r>
              <a:rPr lang="zh-CN" altLang="en-US" dirty="0" smtClean="0"/>
              <a:t>分类突破案例</a:t>
            </a:r>
            <a:endParaRPr lang="zh-CN" altLang="en-US" dirty="0"/>
          </a:p>
        </p:txBody>
      </p:sp>
      <p:sp>
        <p:nvSpPr>
          <p:cNvPr id="3" name="副标题 2"/>
          <p:cNvSpPr>
            <a:spLocks noGrp="1"/>
          </p:cNvSpPr>
          <p:nvPr>
            <p:ph type="subTitle" idx="1"/>
          </p:nvPr>
        </p:nvSpPr>
        <p:spPr/>
        <p:txBody>
          <a:bodyPr/>
          <a:lstStyle/>
          <a:p>
            <a:r>
              <a:rPr lang="en-US" altLang="zh-CN" dirty="0" smtClean="0"/>
              <a:t>3.2   </a:t>
            </a:r>
            <a:r>
              <a:rPr lang="zh-CN" altLang="en-US" dirty="0" smtClean="0"/>
              <a:t>高净值个人投资者</a:t>
            </a:r>
            <a:endParaRPr lang="zh-CN" altLang="en-US" dirty="0"/>
          </a:p>
        </p:txBody>
      </p:sp>
      <p:sp>
        <p:nvSpPr>
          <p:cNvPr id="4" name="文本占位符 3"/>
          <p:cNvSpPr>
            <a:spLocks noGrp="1"/>
          </p:cNvSpPr>
          <p:nvPr>
            <p:ph type="body" idx="10"/>
          </p:nvPr>
        </p:nvSpPr>
        <p:spPr>
          <a:xfrm>
            <a:off x="537883" y="1606609"/>
            <a:ext cx="8186570" cy="4579038"/>
          </a:xfrm>
        </p:spPr>
        <p:txBody>
          <a:bodyPr/>
          <a:lstStyle/>
          <a:p>
            <a:r>
              <a:rPr lang="zh-CN" altLang="en-US" dirty="0" smtClean="0"/>
              <a:t>      在</a:t>
            </a:r>
            <a:r>
              <a:rPr lang="en-US" altLang="zh-CN" dirty="0" smtClean="0"/>
              <a:t>2015</a:t>
            </a:r>
            <a:r>
              <a:rPr lang="zh-CN" altLang="en-US" dirty="0" smtClean="0"/>
              <a:t>年经过朋友</a:t>
            </a:r>
            <a:r>
              <a:rPr lang="en-US" altLang="zh-CN" dirty="0" smtClean="0"/>
              <a:t>J</a:t>
            </a:r>
            <a:r>
              <a:rPr lang="zh-CN" altLang="en-US" dirty="0" smtClean="0"/>
              <a:t>介绍认识</a:t>
            </a:r>
            <a:r>
              <a:rPr lang="en-US" altLang="zh-CN" dirty="0" smtClean="0"/>
              <a:t>F</a:t>
            </a:r>
            <a:r>
              <a:rPr lang="zh-CN" altLang="en-US" dirty="0" smtClean="0"/>
              <a:t>总，知道他是老期货，自有资金几千万在做期货，且参加实盘大赛得过重奖，有实力也有名气。</a:t>
            </a:r>
            <a:endParaRPr lang="en-US" altLang="zh-CN" dirty="0" smtClean="0"/>
          </a:p>
          <a:p>
            <a:r>
              <a:rPr lang="en-US" altLang="zh-CN" dirty="0" smtClean="0"/>
              <a:t>      </a:t>
            </a:r>
            <a:r>
              <a:rPr lang="zh-CN" altLang="en-US" dirty="0" smtClean="0"/>
              <a:t>通过多次交流，感觉</a:t>
            </a:r>
            <a:r>
              <a:rPr lang="en-US" altLang="zh-CN" dirty="0" smtClean="0"/>
              <a:t>F</a:t>
            </a:r>
            <a:r>
              <a:rPr lang="zh-CN" altLang="en-US" dirty="0" smtClean="0"/>
              <a:t>总是一个比较儒雅的人，性格也比较温和，接人待物非常平易近人。慢慢熟悉些后我也了解到了更多的信息，</a:t>
            </a:r>
            <a:r>
              <a:rPr lang="en-US" altLang="zh-CN" dirty="0" smtClean="0"/>
              <a:t>Y</a:t>
            </a:r>
            <a:r>
              <a:rPr lang="zh-CN" altLang="en-US" dirty="0" smtClean="0"/>
              <a:t>自己的帐户主要开在华安期货与微商期货，与宏源期货、浙商等都有产品合作。我分析从经纪业务与资管方面两方面有合作可能性。</a:t>
            </a:r>
            <a:endParaRPr lang="en-US" altLang="zh-CN" dirty="0" smtClean="0"/>
          </a:p>
          <a:p>
            <a:r>
              <a:rPr lang="en-US" altLang="zh-CN" dirty="0" smtClean="0"/>
              <a:t> </a:t>
            </a:r>
            <a:r>
              <a:rPr lang="en-US" altLang="zh-CN" dirty="0" smtClean="0"/>
              <a:t>      </a:t>
            </a:r>
            <a:r>
              <a:rPr lang="zh-CN" altLang="en-US" dirty="0" smtClean="0"/>
              <a:t>在交情进一步熟悉后，向</a:t>
            </a:r>
            <a:r>
              <a:rPr lang="en-US" altLang="zh-CN" dirty="0" smtClean="0"/>
              <a:t>F</a:t>
            </a:r>
            <a:r>
              <a:rPr lang="zh-CN" altLang="en-US" dirty="0" smtClean="0"/>
              <a:t>总提出能否支持下我们公司，政策上我们也给出了比较有诚意的让利，</a:t>
            </a:r>
            <a:r>
              <a:rPr lang="en-US" altLang="zh-CN" dirty="0" smtClean="0"/>
              <a:t>F</a:t>
            </a:r>
            <a:r>
              <a:rPr lang="zh-CN" altLang="en-US" dirty="0" smtClean="0"/>
              <a:t>总当时就答应后，后来在我司帐户上放了一千多万资金操作。</a:t>
            </a:r>
            <a:endParaRPr lang="en-US" altLang="zh-CN" dirty="0" smtClean="0"/>
          </a:p>
          <a:p>
            <a:r>
              <a:rPr lang="zh-CN" altLang="en-US" dirty="0" smtClean="0"/>
              <a:t>　</a:t>
            </a:r>
            <a:r>
              <a:rPr lang="zh-CN" altLang="en-US" dirty="0" smtClean="0"/>
              <a:t>　后续如果公司可以合作发产品，也可以在资管产品与私募资金角度进一步合作。</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a:t>
            </a:r>
            <a:r>
              <a:rPr lang="zh-CN" altLang="en-US" dirty="0" smtClean="0"/>
              <a:t>分类突破案例</a:t>
            </a:r>
            <a:r>
              <a:rPr lang="en-US" altLang="zh-CN" dirty="0" smtClean="0"/>
              <a:t>——</a:t>
            </a:r>
            <a:r>
              <a:rPr lang="zh-CN" altLang="en-US" dirty="0" smtClean="0"/>
              <a:t>会议认识高端客户</a:t>
            </a:r>
            <a:endParaRPr lang="zh-CN" altLang="en-US" dirty="0" smtClean="0"/>
          </a:p>
        </p:txBody>
      </p:sp>
      <p:sp>
        <p:nvSpPr>
          <p:cNvPr id="3" name="副标题 2"/>
          <p:cNvSpPr>
            <a:spLocks noGrp="1"/>
          </p:cNvSpPr>
          <p:nvPr>
            <p:ph type="subTitle" idx="1"/>
          </p:nvPr>
        </p:nvSpPr>
        <p:spPr/>
        <p:txBody>
          <a:bodyPr/>
          <a:lstStyle/>
          <a:p>
            <a:r>
              <a:rPr lang="en-US" altLang="zh-CN" dirty="0" smtClean="0"/>
              <a:t>3.3  </a:t>
            </a:r>
            <a:r>
              <a:rPr lang="zh-CN" altLang="en-US" dirty="0" smtClean="0"/>
              <a:t>机构客户（产业客户）</a:t>
            </a:r>
            <a:endParaRPr lang="zh-CN" altLang="en-US" dirty="0"/>
          </a:p>
        </p:txBody>
      </p:sp>
      <p:sp>
        <p:nvSpPr>
          <p:cNvPr id="4" name="文本占位符 3"/>
          <p:cNvSpPr>
            <a:spLocks noGrp="1"/>
          </p:cNvSpPr>
          <p:nvPr>
            <p:ph type="body" idx="10"/>
          </p:nvPr>
        </p:nvSpPr>
        <p:spPr>
          <a:xfrm>
            <a:off x="537883" y="1606609"/>
            <a:ext cx="8186570" cy="4116459"/>
          </a:xfrm>
        </p:spPr>
        <p:txBody>
          <a:bodyPr/>
          <a:lstStyle/>
          <a:p>
            <a:r>
              <a:rPr lang="zh-CN" altLang="en-US" dirty="0" smtClean="0"/>
              <a:t>      在</a:t>
            </a:r>
            <a:r>
              <a:rPr lang="en-US" altLang="zh-CN" dirty="0" smtClean="0"/>
              <a:t>2017</a:t>
            </a:r>
            <a:r>
              <a:rPr lang="zh-CN" altLang="en-US" dirty="0" smtClean="0"/>
              <a:t>年底，我通过一个</a:t>
            </a:r>
            <a:r>
              <a:rPr lang="en-US" altLang="zh-CN" dirty="0" smtClean="0"/>
              <a:t>PTA</a:t>
            </a:r>
            <a:r>
              <a:rPr lang="zh-CN" altLang="en-US" dirty="0" smtClean="0"/>
              <a:t>会议，认识了</a:t>
            </a:r>
            <a:r>
              <a:rPr lang="en-US" altLang="zh-CN" dirty="0" smtClean="0"/>
              <a:t>K</a:t>
            </a:r>
            <a:r>
              <a:rPr lang="zh-CN" altLang="en-US" dirty="0" smtClean="0"/>
              <a:t>公司的郑总，首次认识郑总对其情况不太了解，通过后续联系，知道他是一个私募的合伙人，同时也负责做一个产业公司的期现套保，了解到他们也有沥青的期现在做，通过借程总沥青研发的推动力，多次上门去公司拜访并交流沥青的研发动态。熟悉后郑总表示浦发银行委托他们的一个产品可以放在我们公司平台上操作，可惜后来浦发行收紧了委外资金，该产品没有落地。</a:t>
            </a:r>
            <a:endParaRPr lang="en-US" altLang="zh-CN" dirty="0" smtClean="0"/>
          </a:p>
          <a:p>
            <a:r>
              <a:rPr lang="en-US" altLang="zh-CN" dirty="0" smtClean="0"/>
              <a:t>      </a:t>
            </a:r>
            <a:r>
              <a:rPr lang="zh-CN" altLang="en-US" dirty="0" smtClean="0"/>
              <a:t>又通过一年多时间的跟进，</a:t>
            </a:r>
            <a:r>
              <a:rPr lang="en-US" altLang="zh-CN" dirty="0" smtClean="0"/>
              <a:t>K </a:t>
            </a:r>
            <a:r>
              <a:rPr lang="zh-CN" altLang="en-US" dirty="0" smtClean="0"/>
              <a:t>公司对我们公司的认可进一步增加，</a:t>
            </a:r>
            <a:r>
              <a:rPr lang="en-US" altLang="zh-CN" dirty="0" smtClean="0"/>
              <a:t>6</a:t>
            </a:r>
            <a:r>
              <a:rPr lang="zh-CN" altLang="en-US" dirty="0" smtClean="0"/>
              <a:t>月份在我司开了个机构法人户，资金起起伏伏，放个几百万做沥青期现。</a:t>
            </a:r>
            <a:r>
              <a:rPr lang="en-US" altLang="zh-CN" dirty="0" smtClean="0"/>
              <a:t>2020</a:t>
            </a:r>
            <a:r>
              <a:rPr lang="zh-CN" altLang="en-US" dirty="0" smtClean="0"/>
              <a:t>年帐户加到一千万以上资金。由于</a:t>
            </a:r>
            <a:r>
              <a:rPr lang="zh-CN" altLang="en-US" dirty="0" smtClean="0"/>
              <a:t>他们公司整体期货上资金规模较大，未来资金提升空间还有进一步上升趋势。</a:t>
            </a:r>
            <a:endParaRPr lang="en-US" altLang="zh-CN" dirty="0" smtClean="0"/>
          </a:p>
          <a:p>
            <a:r>
              <a:rPr lang="zh-CN" altLang="en-US" dirty="0" smtClean="0"/>
              <a:t>　 </a:t>
            </a:r>
            <a:r>
              <a:rPr lang="zh-CN" altLang="en-US" dirty="0" smtClean="0"/>
              <a:t> 如果有合适的契机，双方还可以在资管产品进一步合作。</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a:xfrm>
            <a:off x="787318" y="1247886"/>
            <a:ext cx="7635920" cy="2926079"/>
          </a:xfrm>
        </p:spPr>
        <p:txBody>
          <a:bodyPr/>
          <a:lstStyle/>
          <a:p>
            <a:r>
              <a:rPr lang="zh-CN" altLang="en-US" sz="2800" b="1" dirty="0" smtClean="0">
                <a:solidFill>
                  <a:srgbClr val="C00000"/>
                </a:solidFill>
              </a:rPr>
              <a:t>做事即是做人</a:t>
            </a:r>
            <a:endParaRPr lang="en-US" altLang="zh-CN" sz="2800" b="1" dirty="0" smtClean="0">
              <a:solidFill>
                <a:srgbClr val="C00000"/>
              </a:solidFill>
            </a:endParaRPr>
          </a:p>
          <a:p>
            <a:r>
              <a:rPr lang="zh-CN" altLang="en-US" sz="2800" dirty="0" smtClean="0"/>
              <a:t>一流</a:t>
            </a:r>
            <a:r>
              <a:rPr lang="zh-CN" altLang="en-US" sz="2800" dirty="0" smtClean="0"/>
              <a:t>销售卖价</a:t>
            </a:r>
            <a:r>
              <a:rPr lang="zh-CN" altLang="en-US" sz="2800" dirty="0" smtClean="0"/>
              <a:t>值</a:t>
            </a:r>
            <a:endParaRPr lang="en-US" altLang="zh-CN" sz="2800" dirty="0" smtClean="0"/>
          </a:p>
          <a:p>
            <a:r>
              <a:rPr lang="zh-CN" altLang="en-US" sz="2800" dirty="0" smtClean="0"/>
              <a:t>二流</a:t>
            </a:r>
            <a:r>
              <a:rPr lang="zh-CN" altLang="en-US" sz="2800" dirty="0" smtClean="0"/>
              <a:t>销售卖服务与理念</a:t>
            </a:r>
            <a:endParaRPr lang="zh-CN" altLang="en-US" sz="2800" dirty="0" smtClean="0"/>
          </a:p>
          <a:p>
            <a:r>
              <a:rPr lang="zh-CN" altLang="en-US" sz="2800" dirty="0" smtClean="0"/>
              <a:t>三流销售卖产品</a:t>
            </a:r>
            <a:endParaRPr lang="zh-CN" altLang="en-US" sz="2800" dirty="0" smtClean="0"/>
          </a:p>
          <a:p>
            <a:pPr algn="ctr"/>
            <a:endParaRPr lang="en-US" altLang="zh-CN" sz="2800" b="1" dirty="0" smtClean="0">
              <a:solidFill>
                <a:srgbClr val="C00000"/>
              </a:solidFill>
            </a:endParaRPr>
          </a:p>
          <a:p>
            <a:r>
              <a:rPr lang="zh-CN" altLang="en-US" sz="2800" b="1" dirty="0" smtClean="0">
                <a:solidFill>
                  <a:srgbClr val="C00000"/>
                </a:solidFill>
              </a:rPr>
              <a:t>价值：利他，对别人有用，对他人有利用价值</a:t>
            </a:r>
            <a:endParaRPr lang="en-US" altLang="zh-CN" sz="2800" b="1" dirty="0" smtClean="0">
              <a:solidFill>
                <a:srgbClr val="C00000"/>
              </a:solidFill>
            </a:endParaRPr>
          </a:p>
          <a:p>
            <a:pPr algn="ctr"/>
            <a:endParaRPr lang="en-US" altLang="zh-CN" sz="2800" b="1" dirty="0" smtClean="0">
              <a:solidFill>
                <a:srgbClr val="C00000"/>
              </a:solidFill>
            </a:endParaRPr>
          </a:p>
          <a:p>
            <a:pPr algn="ctr"/>
            <a:r>
              <a:rPr lang="zh-CN" altLang="en-US" sz="2800" b="1" dirty="0" smtClean="0"/>
              <a:t>论一个职场人的自我修养：职业精神的培养</a:t>
            </a:r>
            <a:endParaRPr lang="zh-CN" altLang="en-US"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4.</a:t>
            </a:r>
            <a:r>
              <a:rPr lang="zh-CN" altLang="en-US" dirty="0" smtClean="0"/>
              <a:t>职业精神</a:t>
            </a:r>
            <a:endParaRPr lang="zh-CN" altLang="en-US" dirty="0"/>
          </a:p>
        </p:txBody>
      </p:sp>
      <p:sp>
        <p:nvSpPr>
          <p:cNvPr id="3" name="副标题 2"/>
          <p:cNvSpPr>
            <a:spLocks noGrp="1"/>
          </p:cNvSpPr>
          <p:nvPr>
            <p:ph type="subTitle" idx="1"/>
          </p:nvPr>
        </p:nvSpPr>
        <p:spPr/>
        <p:txBody>
          <a:bodyPr/>
          <a:lstStyle/>
          <a:p>
            <a:r>
              <a:rPr lang="en-US" altLang="zh-CN" dirty="0" smtClean="0"/>
              <a:t>4.1  </a:t>
            </a:r>
            <a:r>
              <a:rPr lang="zh-CN" altLang="en-US" b="1" dirty="0" smtClean="0"/>
              <a:t>敬业</a:t>
            </a:r>
            <a:r>
              <a:rPr lang="en-US" altLang="zh-CN" b="1" dirty="0" smtClean="0"/>
              <a:t>——</a:t>
            </a:r>
            <a:r>
              <a:rPr lang="zh-CN" altLang="en-US" b="1" dirty="0" smtClean="0"/>
              <a:t>从</a:t>
            </a:r>
            <a:r>
              <a:rPr lang="zh-CN" altLang="en-US" b="1" dirty="0" smtClean="0"/>
              <a:t>内心出发的忠实</a:t>
            </a:r>
            <a:endParaRPr lang="zh-CN" altLang="en-US" b="1" dirty="0"/>
          </a:p>
        </p:txBody>
      </p:sp>
      <p:pic>
        <p:nvPicPr>
          <p:cNvPr id="1026" name="Picture 2"/>
          <p:cNvPicPr>
            <a:picLocks noChangeAspect="1" noChangeArrowheads="1"/>
          </p:cNvPicPr>
          <p:nvPr/>
        </p:nvPicPr>
        <p:blipFill>
          <a:blip r:embed="rId1" cstate="print"/>
          <a:srcRect/>
          <a:stretch>
            <a:fillRect/>
          </a:stretch>
        </p:blipFill>
        <p:spPr bwMode="auto">
          <a:xfrm>
            <a:off x="3614571" y="1495314"/>
            <a:ext cx="5314277" cy="4658061"/>
          </a:xfrm>
          <a:prstGeom prst="rect">
            <a:avLst/>
          </a:prstGeom>
          <a:noFill/>
          <a:ln w="9525">
            <a:noFill/>
            <a:miter lim="800000"/>
            <a:headEnd/>
            <a:tailEnd/>
          </a:ln>
        </p:spPr>
      </p:pic>
      <p:sp>
        <p:nvSpPr>
          <p:cNvPr id="6" name="TextBox 5"/>
          <p:cNvSpPr txBox="1"/>
          <p:nvPr/>
        </p:nvSpPr>
        <p:spPr>
          <a:xfrm>
            <a:off x="580912" y="1871830"/>
            <a:ext cx="3345629" cy="922020"/>
          </a:xfrm>
          <a:prstGeom prst="rect">
            <a:avLst/>
          </a:prstGeom>
          <a:noFill/>
        </p:spPr>
        <p:txBody>
          <a:bodyPr wrap="square" rtlCol="0">
            <a:spAutoFit/>
          </a:bodyPr>
          <a:lstStyle/>
          <a:p>
            <a:r>
              <a:rPr lang="zh-CN" altLang="en-US" dirty="0" smtClean="0"/>
              <a:t>敬重你的工作</a:t>
            </a:r>
            <a:endParaRPr lang="zh-CN" altLang="en-US" dirty="0" smtClean="0"/>
          </a:p>
          <a:p>
            <a:endParaRPr lang="en-US" altLang="zh-CN" dirty="0" smtClean="0"/>
          </a:p>
          <a:p>
            <a:r>
              <a:rPr lang="zh-CN" altLang="en-US" dirty="0" smtClean="0"/>
              <a:t>收获别人对你的敬重与信任</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割</a:t>
            </a:r>
            <a:r>
              <a:rPr lang="zh-CN" altLang="en-US" dirty="0" smtClean="0"/>
              <a:t>草男孩的故事：</a:t>
            </a:r>
            <a:endParaRPr lang="zh-CN" altLang="en-US" dirty="0"/>
          </a:p>
        </p:txBody>
      </p:sp>
      <p:sp>
        <p:nvSpPr>
          <p:cNvPr id="4" name="文本占位符 3"/>
          <p:cNvSpPr>
            <a:spLocks noGrp="1"/>
          </p:cNvSpPr>
          <p:nvPr>
            <p:ph type="body" idx="10"/>
          </p:nvPr>
        </p:nvSpPr>
        <p:spPr>
          <a:xfrm>
            <a:off x="344245" y="1032734"/>
            <a:ext cx="8380207" cy="4678068"/>
          </a:xfrm>
        </p:spPr>
        <p:txBody>
          <a:bodyPr/>
          <a:lstStyle/>
          <a:p>
            <a:r>
              <a:rPr lang="zh-CN" altLang="en-US" dirty="0" smtClean="0"/>
              <a:t>一</a:t>
            </a:r>
            <a:r>
              <a:rPr lang="zh-CN" altLang="en-US" dirty="0" smtClean="0"/>
              <a:t>个替人割草打工的男孩打电话给一位陈太太说：“您需不需要割草？”</a:t>
            </a:r>
            <a:endParaRPr lang="zh-CN" altLang="en-US" dirty="0" smtClean="0"/>
          </a:p>
          <a:p>
            <a:r>
              <a:rPr lang="zh-CN" altLang="en-US" dirty="0" smtClean="0"/>
              <a:t>　　陈太太回答说：“不需要了，我已有了割草工。”</a:t>
            </a:r>
            <a:endParaRPr lang="zh-CN" altLang="en-US" dirty="0" smtClean="0"/>
          </a:p>
          <a:p>
            <a:r>
              <a:rPr lang="zh-CN" altLang="en-US" dirty="0" smtClean="0"/>
              <a:t>　　男孩又说：“我会帮您拔掉花丛中的杂草。”</a:t>
            </a:r>
            <a:endParaRPr lang="zh-CN" altLang="en-US" dirty="0" smtClean="0"/>
          </a:p>
          <a:p>
            <a:r>
              <a:rPr lang="zh-CN" altLang="en-US" dirty="0" smtClean="0"/>
              <a:t>　　陈太太回答：“我的割草工也做了。”</a:t>
            </a:r>
            <a:endParaRPr lang="zh-CN" altLang="en-US" dirty="0" smtClean="0"/>
          </a:p>
          <a:p>
            <a:r>
              <a:rPr lang="zh-CN" altLang="en-US" dirty="0" smtClean="0"/>
              <a:t>　　男孩又说：“我会帮您把草与走道的四周割齐。”</a:t>
            </a:r>
            <a:endParaRPr lang="zh-CN" altLang="en-US" dirty="0" smtClean="0"/>
          </a:p>
          <a:p>
            <a:r>
              <a:rPr lang="zh-CN" altLang="en-US" dirty="0" smtClean="0"/>
              <a:t>　　陈太太说：“我请的那人也已做了，谢谢你，我不需要新的割草工人。”</a:t>
            </a:r>
            <a:endParaRPr lang="zh-CN" altLang="en-US" dirty="0" smtClean="0"/>
          </a:p>
          <a:p>
            <a:r>
              <a:rPr lang="zh-CN" altLang="en-US" dirty="0" smtClean="0"/>
              <a:t>　　男孩便挂了电话，此时男孩的室友问他说：“你不是就在陈太太那割</a:t>
            </a:r>
            <a:r>
              <a:rPr lang="zh-CN" altLang="en-US" dirty="0" smtClean="0"/>
              <a:t>草  打工</a:t>
            </a:r>
            <a:r>
              <a:rPr lang="zh-CN" altLang="en-US" dirty="0" smtClean="0"/>
              <a:t>吗？为什么还要打这电话？”</a:t>
            </a:r>
            <a:endParaRPr lang="zh-CN" altLang="en-US" dirty="0" smtClean="0"/>
          </a:p>
          <a:p>
            <a:r>
              <a:rPr lang="zh-CN" altLang="en-US" dirty="0" smtClean="0"/>
              <a:t>　　男孩说：“我只是想知道我做得有多好！”</a:t>
            </a:r>
            <a:endParaRPr lang="zh-CN" altLang="en-US" dirty="0" smtClean="0"/>
          </a:p>
          <a:p>
            <a:r>
              <a:rPr lang="zh-CN" altLang="en-US" dirty="0" smtClean="0"/>
              <a:t>　　      </a:t>
            </a:r>
            <a:r>
              <a:rPr lang="zh-CN" altLang="en-US" b="1" dirty="0" smtClean="0">
                <a:solidFill>
                  <a:srgbClr val="C00000"/>
                </a:solidFill>
              </a:rPr>
              <a:t>      成长</a:t>
            </a:r>
            <a:endParaRPr lang="zh-CN" altLang="en-US" b="1" dirty="0" smtClean="0">
              <a:solidFill>
                <a:srgbClr val="C00000"/>
              </a:solidFill>
            </a:endParaRPr>
          </a:p>
          <a:p>
            <a:r>
              <a:rPr lang="zh-CN" altLang="en-US" b="1" dirty="0" smtClean="0">
                <a:solidFill>
                  <a:srgbClr val="C00000"/>
                </a:solidFill>
              </a:rPr>
              <a:t>     </a:t>
            </a:r>
            <a:r>
              <a:rPr lang="zh-CN" altLang="en-US" b="1" dirty="0" smtClean="0">
                <a:solidFill>
                  <a:srgbClr val="C00000"/>
                </a:solidFill>
              </a:rPr>
              <a:t>          </a:t>
            </a:r>
            <a:r>
              <a:rPr lang="zh-CN" altLang="en-US" b="1" dirty="0" smtClean="0">
                <a:solidFill>
                  <a:srgbClr val="C00000"/>
                </a:solidFill>
              </a:rPr>
              <a:t>  </a:t>
            </a:r>
            <a:r>
              <a:rPr lang="en-US" altLang="zh-CN" b="1" dirty="0" smtClean="0">
                <a:solidFill>
                  <a:srgbClr val="C00000"/>
                </a:solidFill>
              </a:rPr>
              <a:t>/      |     \</a:t>
            </a:r>
            <a:endParaRPr lang="en-US" altLang="zh-CN" b="1" dirty="0" smtClean="0">
              <a:solidFill>
                <a:srgbClr val="C00000"/>
              </a:solidFill>
            </a:endParaRPr>
          </a:p>
          <a:p>
            <a:r>
              <a:rPr lang="en-US" altLang="zh-CN" b="1" dirty="0" smtClean="0">
                <a:solidFill>
                  <a:srgbClr val="C00000"/>
                </a:solidFill>
              </a:rPr>
              <a:t>    </a:t>
            </a:r>
            <a:r>
              <a:rPr lang="en-US" altLang="zh-CN" b="1" dirty="0" smtClean="0">
                <a:solidFill>
                  <a:srgbClr val="C00000"/>
                </a:solidFill>
              </a:rPr>
              <a:t>      </a:t>
            </a:r>
            <a:r>
              <a:rPr lang="zh-CN" altLang="en-US" b="1" dirty="0" smtClean="0">
                <a:solidFill>
                  <a:srgbClr val="C00000"/>
                </a:solidFill>
              </a:rPr>
              <a:t>学习</a:t>
            </a:r>
            <a:r>
              <a:rPr lang="zh-CN" altLang="en-US" b="1" dirty="0" smtClean="0">
                <a:solidFill>
                  <a:srgbClr val="C00000"/>
                </a:solidFill>
              </a:rPr>
              <a:t>   总结   分享</a:t>
            </a:r>
            <a:endParaRPr lang="zh-CN" altLang="en-US" b="1" dirty="0" smtClean="0">
              <a:solidFill>
                <a:srgbClr val="C00000"/>
              </a:solidFill>
            </a:endParaRP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4.1  </a:t>
            </a:r>
            <a:r>
              <a:rPr lang="zh-CN" altLang="en-US" dirty="0" smtClean="0"/>
              <a:t>敬业精神</a:t>
            </a:r>
            <a:endParaRPr lang="zh-CN" altLang="en-US" dirty="0"/>
          </a:p>
        </p:txBody>
      </p:sp>
      <p:sp>
        <p:nvSpPr>
          <p:cNvPr id="3" name="副标题 2"/>
          <p:cNvSpPr>
            <a:spLocks noGrp="1"/>
          </p:cNvSpPr>
          <p:nvPr>
            <p:ph type="subTitle" idx="1"/>
          </p:nvPr>
        </p:nvSpPr>
        <p:spPr>
          <a:xfrm>
            <a:off x="389284" y="1043493"/>
            <a:ext cx="6858000" cy="462577"/>
          </a:xfrm>
        </p:spPr>
        <p:txBody>
          <a:bodyPr/>
          <a:lstStyle/>
          <a:p>
            <a:r>
              <a:rPr lang="zh-CN" altLang="en-US" b="1" dirty="0" smtClean="0"/>
              <a:t>敬业是优秀人才的基础</a:t>
            </a:r>
            <a:endParaRPr lang="zh-CN" altLang="en-US" b="1" dirty="0"/>
          </a:p>
        </p:txBody>
      </p:sp>
      <p:sp>
        <p:nvSpPr>
          <p:cNvPr id="4" name="文本占位符 3"/>
          <p:cNvSpPr>
            <a:spLocks noGrp="1"/>
          </p:cNvSpPr>
          <p:nvPr>
            <p:ph type="body" idx="10"/>
          </p:nvPr>
        </p:nvSpPr>
        <p:spPr>
          <a:xfrm>
            <a:off x="365759" y="1606609"/>
            <a:ext cx="8390965" cy="4536007"/>
          </a:xfrm>
        </p:spPr>
        <p:txBody>
          <a:bodyPr/>
          <a:lstStyle/>
          <a:p>
            <a:r>
              <a:rPr lang="zh-CN" altLang="en-US" dirty="0" smtClean="0"/>
              <a:t>敬业是中华民族的传统美德</a:t>
            </a:r>
            <a:r>
              <a:rPr lang="zh-CN" altLang="en-US" dirty="0" smtClean="0"/>
              <a:t>。</a:t>
            </a:r>
            <a:endParaRPr lang="en-US" altLang="zh-CN" dirty="0" smtClean="0"/>
          </a:p>
          <a:p>
            <a:r>
              <a:rPr lang="zh-CN" altLang="en-US" dirty="0" smtClean="0"/>
              <a:t>孔子</a:t>
            </a:r>
            <a:r>
              <a:rPr lang="zh-CN" altLang="en-US" dirty="0" smtClean="0"/>
              <a:t>主张“敬事而信”、</a:t>
            </a:r>
            <a:r>
              <a:rPr lang="zh-CN" altLang="en-US" dirty="0" smtClean="0"/>
              <a:t>“执事敬”</a:t>
            </a:r>
            <a:r>
              <a:rPr lang="zh-CN" altLang="en-US" dirty="0" smtClean="0"/>
              <a:t>，</a:t>
            </a:r>
            <a:r>
              <a:rPr lang="zh-CN" altLang="en-US" dirty="0" smtClean="0"/>
              <a:t>孔子</a:t>
            </a:r>
            <a:r>
              <a:rPr lang="zh-CN" altLang="en-US" dirty="0" smtClean="0"/>
              <a:t>的弟子们在</a:t>
            </a:r>
            <a:r>
              <a:rPr lang="en-US" altLang="zh-CN" dirty="0" smtClean="0"/>
              <a:t>《</a:t>
            </a:r>
            <a:r>
              <a:rPr lang="zh-CN" altLang="en-US" dirty="0" smtClean="0"/>
              <a:t>礼记</a:t>
            </a:r>
            <a:r>
              <a:rPr lang="en-US" altLang="zh-CN" dirty="0" smtClean="0"/>
              <a:t>》</a:t>
            </a:r>
            <a:r>
              <a:rPr lang="zh-CN" altLang="en-US" dirty="0" smtClean="0"/>
              <a:t>中也有“敬业乐群”之说</a:t>
            </a:r>
            <a:r>
              <a:rPr lang="zh-CN" altLang="en-US" dirty="0" smtClean="0"/>
              <a:t>。</a:t>
            </a:r>
            <a:endParaRPr lang="en-US" altLang="zh-CN" dirty="0" smtClean="0"/>
          </a:p>
          <a:p>
            <a:endParaRPr lang="en-US" altLang="zh-CN" dirty="0" smtClean="0"/>
          </a:p>
          <a:p>
            <a:r>
              <a:rPr lang="zh-CN" altLang="en-US" dirty="0" smtClean="0"/>
              <a:t>朱熹</a:t>
            </a:r>
            <a:r>
              <a:rPr lang="zh-CN" altLang="en-US" dirty="0" smtClean="0"/>
              <a:t>则讲：“主一无适便是敬”，就是说</a:t>
            </a:r>
            <a:r>
              <a:rPr lang="zh-CN" altLang="en-US" b="1" dirty="0" smtClean="0"/>
              <a:t>做一件事，将全部精力集中到这事上头，一点不旁骛，便是敬</a:t>
            </a:r>
            <a:r>
              <a:rPr lang="zh-CN" altLang="en-US" b="1" dirty="0" smtClean="0"/>
              <a:t>。</a:t>
            </a:r>
            <a:endParaRPr lang="en-US" altLang="zh-CN" b="1" dirty="0" smtClean="0"/>
          </a:p>
          <a:p>
            <a:endParaRPr lang="en-US" altLang="zh-CN" b="1" dirty="0" smtClean="0"/>
          </a:p>
          <a:p>
            <a:r>
              <a:rPr lang="zh-CN" altLang="en-US" b="1" dirty="0" smtClean="0"/>
              <a:t>社会分工需要我们敬业</a:t>
            </a:r>
            <a:r>
              <a:rPr lang="en-US" altLang="zh-CN" b="1" dirty="0" smtClean="0"/>
              <a:t>——</a:t>
            </a:r>
            <a:r>
              <a:rPr lang="zh-CN" altLang="en-US" b="1" dirty="0" smtClean="0"/>
              <a:t>聚焦一个工作，持续发力，成为行家</a:t>
            </a:r>
            <a:endParaRPr lang="en-US" altLang="zh-CN" b="1" dirty="0" smtClean="0"/>
          </a:p>
          <a:p>
            <a:r>
              <a:rPr lang="en-US" altLang="zh-CN" b="1" dirty="0" smtClean="0"/>
              <a:t> </a:t>
            </a:r>
            <a:r>
              <a:rPr lang="en-US" altLang="zh-CN" b="1" dirty="0" smtClean="0"/>
              <a:t>              </a:t>
            </a:r>
            <a:endParaRPr lang="en-US" altLang="zh-CN" b="1" dirty="0" smtClean="0"/>
          </a:p>
          <a:p>
            <a:r>
              <a:rPr lang="en-US" altLang="zh-CN" b="1" dirty="0" smtClean="0"/>
              <a:t> </a:t>
            </a:r>
            <a:r>
              <a:rPr lang="en-US" altLang="zh-CN" b="1" dirty="0" smtClean="0"/>
              <a:t>   </a:t>
            </a:r>
            <a:r>
              <a:rPr lang="zh-CN" altLang="en-US" b="1" dirty="0" smtClean="0"/>
              <a:t>一专多能</a:t>
            </a:r>
            <a:r>
              <a:rPr lang="en-US" altLang="zh-CN" dirty="0" smtClean="0"/>
              <a:t>          </a:t>
            </a:r>
            <a:r>
              <a:rPr lang="zh-CN" altLang="en-US" b="1" dirty="0" smtClean="0"/>
              <a:t>敬业精神的极致</a:t>
            </a:r>
            <a:r>
              <a:rPr lang="en-US" altLang="zh-CN" b="1" dirty="0" smtClean="0"/>
              <a:t>——</a:t>
            </a:r>
            <a:r>
              <a:rPr lang="zh-CN" altLang="en-US" b="1" dirty="0" smtClean="0">
                <a:solidFill>
                  <a:srgbClr val="FF0000"/>
                </a:solidFill>
              </a:rPr>
              <a:t>工匠精神</a:t>
            </a:r>
            <a:endParaRPr lang="en-US" altLang="zh-CN" b="1"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4739" y="113958"/>
            <a:ext cx="7442282" cy="655163"/>
          </a:xfrm>
        </p:spPr>
        <p:txBody>
          <a:bodyPr/>
          <a:lstStyle/>
          <a:p>
            <a:r>
              <a:rPr lang="en-US" altLang="zh-CN" b="1" dirty="0" smtClean="0">
                <a:latin typeface="华文楷体" panose="02010600040101010101" pitchFamily="2" charset="-122"/>
                <a:ea typeface="华文楷体" panose="02010600040101010101" pitchFamily="2" charset="-122"/>
              </a:rPr>
              <a:t>1</a:t>
            </a:r>
            <a:r>
              <a:rPr lang="en-US" altLang="zh-CN" b="1" dirty="0" smtClean="0">
                <a:latin typeface="华文楷体" panose="02010600040101010101" pitchFamily="2" charset="-122"/>
                <a:ea typeface="华文楷体" panose="02010600040101010101" pitchFamily="2" charset="-122"/>
              </a:rPr>
              <a:t>.</a:t>
            </a:r>
            <a:r>
              <a:rPr lang="zh-CN" altLang="en-US" b="1" dirty="0" smtClean="0"/>
              <a:t>一流的人才，往往都要有销售的思维</a:t>
            </a:r>
            <a:endParaRPr lang="zh-CN" altLang="en-US" b="1" dirty="0"/>
          </a:p>
        </p:txBody>
      </p:sp>
      <p:sp>
        <p:nvSpPr>
          <p:cNvPr id="4" name="文本占位符 3"/>
          <p:cNvSpPr>
            <a:spLocks noGrp="1"/>
          </p:cNvSpPr>
          <p:nvPr>
            <p:ph type="body" idx="10"/>
          </p:nvPr>
        </p:nvSpPr>
        <p:spPr>
          <a:xfrm>
            <a:off x="335496" y="1000461"/>
            <a:ext cx="8367440" cy="5013064"/>
          </a:xfrm>
        </p:spPr>
        <p:txBody>
          <a:bodyPr/>
          <a:lstStyle/>
          <a:p>
            <a:r>
              <a:rPr lang="zh-CN" altLang="en-US" dirty="0" smtClean="0"/>
              <a:t>我们可以看到很多大老板都是做销售出身，比如李嘉诚、宗庆后、董明珠、程维</a:t>
            </a:r>
            <a:r>
              <a:rPr lang="en-US" altLang="zh-CN" dirty="0" smtClean="0"/>
              <a:t>……</a:t>
            </a:r>
            <a:endParaRPr lang="en-US" altLang="zh-CN" dirty="0" smtClean="0"/>
          </a:p>
          <a:p>
            <a:r>
              <a:rPr lang="zh-CN" altLang="en-US" dirty="0" smtClean="0"/>
              <a:t>前</a:t>
            </a:r>
            <a:r>
              <a:rPr lang="zh-CN" altLang="en-US" dirty="0" smtClean="0"/>
              <a:t>惠普全球副总裁孙振耀甚至还说过：</a:t>
            </a:r>
            <a:r>
              <a:rPr lang="zh-CN" altLang="en-US" b="1" dirty="0" smtClean="0">
                <a:solidFill>
                  <a:srgbClr val="C00000"/>
                </a:solidFill>
              </a:rPr>
              <a:t>世界财富</a:t>
            </a:r>
            <a:r>
              <a:rPr lang="en-US" altLang="zh-CN" b="1" dirty="0" smtClean="0">
                <a:solidFill>
                  <a:srgbClr val="C00000"/>
                </a:solidFill>
              </a:rPr>
              <a:t>500</a:t>
            </a:r>
            <a:r>
              <a:rPr lang="zh-CN" altLang="en-US" b="1" dirty="0" smtClean="0">
                <a:solidFill>
                  <a:srgbClr val="C00000"/>
                </a:solidFill>
              </a:rPr>
              <a:t>强公司的</a:t>
            </a:r>
            <a:r>
              <a:rPr lang="en-US" altLang="zh-CN" b="1" dirty="0" smtClean="0">
                <a:solidFill>
                  <a:srgbClr val="C00000"/>
                </a:solidFill>
              </a:rPr>
              <a:t>CEO</a:t>
            </a:r>
            <a:r>
              <a:rPr lang="zh-CN" altLang="en-US" b="1" dirty="0" smtClean="0">
                <a:solidFill>
                  <a:srgbClr val="C00000"/>
                </a:solidFill>
              </a:rPr>
              <a:t>当中最多的是销售出身，第二多的人是财务出身，这两者加起来大概超过</a:t>
            </a:r>
            <a:r>
              <a:rPr lang="en-US" altLang="zh-CN" b="1" dirty="0" smtClean="0">
                <a:solidFill>
                  <a:srgbClr val="C00000"/>
                </a:solidFill>
              </a:rPr>
              <a:t>95</a:t>
            </a:r>
            <a:r>
              <a:rPr lang="zh-CN" altLang="en-US" b="1" dirty="0" smtClean="0">
                <a:solidFill>
                  <a:srgbClr val="C00000"/>
                </a:solidFill>
              </a:rPr>
              <a:t>％</a:t>
            </a:r>
            <a:r>
              <a:rPr lang="zh-CN" altLang="en-US" dirty="0" smtClean="0">
                <a:solidFill>
                  <a:srgbClr val="C00000"/>
                </a:solidFill>
              </a:rPr>
              <a:t>。</a:t>
            </a:r>
            <a:endParaRPr lang="en-US" altLang="zh-CN" dirty="0" smtClean="0">
              <a:solidFill>
                <a:srgbClr val="C00000"/>
              </a:solidFill>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zh-CN" b="1" dirty="0" smtClean="0">
                <a:solidFill>
                  <a:srgbClr val="C00000"/>
                </a:solidFill>
                <a:latin typeface="华文楷体" panose="02010600040101010101" pitchFamily="2" charset="-122"/>
                <a:ea typeface="华文楷体" panose="02010600040101010101" pitchFamily="2" charset="-122"/>
              </a:rPr>
              <a:t>为什么？</a:t>
            </a:r>
            <a:endParaRPr lang="zh-CN" altLang="zh-CN" b="1" dirty="0" smtClean="0">
              <a:solidFill>
                <a:srgbClr val="C00000"/>
              </a:solidFill>
              <a:latin typeface="华文楷体" panose="02010600040101010101" pitchFamily="2" charset="-122"/>
              <a:ea typeface="华文楷体" panose="02010600040101010101" pitchFamily="2" charset="-122"/>
            </a:endParaRPr>
          </a:p>
          <a:p>
            <a:r>
              <a:rPr lang="zh-CN" altLang="zh-CN" dirty="0" smtClean="0">
                <a:latin typeface="华文楷体" panose="02010600040101010101" pitchFamily="2" charset="-122"/>
                <a:ea typeface="华文楷体" panose="02010600040101010101" pitchFamily="2" charset="-122"/>
              </a:rPr>
              <a:t>销售工作锻炼与考验人的综合素质与能力。从</a:t>
            </a:r>
            <a:r>
              <a:rPr lang="zh-CN" altLang="zh-CN" dirty="0" smtClean="0">
                <a:latin typeface="华文楷体" panose="02010600040101010101" pitchFamily="2" charset="-122"/>
                <a:ea typeface="华文楷体" panose="02010600040101010101" pitchFamily="2" charset="-122"/>
                <a:sym typeface="+mn-ea"/>
              </a:rPr>
              <a:t>理解能力、</a:t>
            </a:r>
            <a:r>
              <a:rPr lang="zh-CN" altLang="zh-CN" dirty="0" smtClean="0">
                <a:latin typeface="华文楷体" panose="02010600040101010101" pitchFamily="2" charset="-122"/>
                <a:ea typeface="华文楷体" panose="02010600040101010101" pitchFamily="2" charset="-122"/>
                <a:sym typeface="+mn-ea"/>
              </a:rPr>
              <a:t>表达能力、</a:t>
            </a:r>
            <a:r>
              <a:rPr lang="zh-CN" altLang="zh-CN" dirty="0" smtClean="0">
                <a:latin typeface="华文楷体" panose="02010600040101010101" pitchFamily="2" charset="-122"/>
                <a:ea typeface="华文楷体" panose="02010600040101010101" pitchFamily="2" charset="-122"/>
              </a:rPr>
              <a:t>沟通能力、勤劳耐力、学习力、抗压能力、抽丝剥茧洞察力、决策力、执行力、资源整合能力、实干精神、长远眼光等等。很多公司的</a:t>
            </a:r>
            <a:r>
              <a:rPr lang="en-US" altLang="zh-CN" dirty="0" smtClean="0">
                <a:latin typeface="华文楷体" panose="02010600040101010101" pitchFamily="2" charset="-122"/>
                <a:ea typeface="华文楷体" panose="02010600040101010101" pitchFamily="2" charset="-122"/>
              </a:rPr>
              <a:t>CEO</a:t>
            </a:r>
            <a:r>
              <a:rPr lang="zh-CN" altLang="en-US" dirty="0" smtClean="0">
                <a:latin typeface="华文楷体" panose="02010600040101010101" pitchFamily="2" charset="-122"/>
                <a:ea typeface="华文楷体" panose="02010600040101010101" pitchFamily="2" charset="-122"/>
              </a:rPr>
              <a:t>天然</a:t>
            </a:r>
            <a:r>
              <a:rPr lang="zh-CN" altLang="en-US" dirty="0" smtClean="0">
                <a:latin typeface="华文楷体" panose="02010600040101010101" pitchFamily="2" charset="-122"/>
                <a:ea typeface="华文楷体" panose="02010600040101010101" pitchFamily="2" charset="-122"/>
              </a:rPr>
              <a:t>是首席销售官与首席人力资源官。做事可以历练人，难事可以识别出有才华的人。</a:t>
            </a:r>
            <a:endParaRPr lang="zh-CN" altLang="en-US"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en-US" b="1" dirty="0" smtClean="0">
                <a:solidFill>
                  <a:srgbClr val="C00000"/>
                </a:solidFill>
                <a:latin typeface="华文楷体" panose="02010600040101010101" pitchFamily="2" charset="-122"/>
                <a:ea typeface="华文楷体" panose="02010600040101010101" pitchFamily="2" charset="-122"/>
              </a:rPr>
              <a:t>市场营销</a:t>
            </a:r>
            <a:r>
              <a:rPr lang="zh-CN" altLang="en-US" dirty="0" smtClean="0">
                <a:latin typeface="华文楷体" panose="02010600040101010101" pitchFamily="2" charset="-122"/>
                <a:ea typeface="华文楷体" panose="02010600040101010101" pitchFamily="2" charset="-122"/>
              </a:rPr>
              <a:t>是指，企业发现或挖掘</a:t>
            </a:r>
            <a:r>
              <a:rPr lang="zh-CN" altLang="en-US" b="1" dirty="0" smtClean="0">
                <a:solidFill>
                  <a:srgbClr val="FF0000"/>
                </a:solidFill>
                <a:latin typeface="华文楷体" panose="02010600040101010101" pitchFamily="2" charset="-122"/>
                <a:ea typeface="华文楷体" panose="02010600040101010101" pitchFamily="2" charset="-122"/>
              </a:rPr>
              <a:t>准消费者</a:t>
            </a:r>
            <a:r>
              <a:rPr lang="zh-CN" altLang="en-US" dirty="0" smtClean="0">
                <a:latin typeface="华文楷体" panose="02010600040101010101" pitchFamily="2" charset="-122"/>
                <a:ea typeface="华文楷体" panose="02010600040101010101" pitchFamily="2" charset="-122"/>
              </a:rPr>
              <a:t>和众多商家需求，从整体的营造以及自身产品形态的营造去</a:t>
            </a:r>
            <a:r>
              <a:rPr lang="zh-CN" altLang="en-US" b="1" dirty="0" smtClean="0">
                <a:solidFill>
                  <a:srgbClr val="FF0000"/>
                </a:solidFill>
                <a:latin typeface="华文楷体" panose="02010600040101010101" pitchFamily="2" charset="-122"/>
                <a:ea typeface="华文楷体" panose="02010600040101010101" pitchFamily="2" charset="-122"/>
              </a:rPr>
              <a:t>推广、传播和销售产品</a:t>
            </a:r>
            <a:r>
              <a:rPr lang="zh-CN" altLang="en-US" dirty="0" smtClean="0">
                <a:latin typeface="华文楷体" panose="02010600040101010101" pitchFamily="2" charset="-122"/>
                <a:ea typeface="华文楷体" panose="02010600040101010101" pitchFamily="2" charset="-122"/>
              </a:rPr>
              <a:t>，主要是深挖产品本身的内涵，切合准消费者以及众多商家的需求，从而让消费者</a:t>
            </a:r>
            <a:r>
              <a:rPr lang="zh-CN" altLang="en-US" b="1" dirty="0" smtClean="0">
                <a:solidFill>
                  <a:srgbClr val="FF0000"/>
                </a:solidFill>
                <a:latin typeface="华文楷体" panose="02010600040101010101" pitchFamily="2" charset="-122"/>
                <a:ea typeface="华文楷体" panose="02010600040101010101" pitchFamily="2" charset="-122"/>
              </a:rPr>
              <a:t>了解</a:t>
            </a:r>
            <a:r>
              <a:rPr lang="zh-CN" altLang="en-US" dirty="0" smtClean="0">
                <a:latin typeface="华文楷体" panose="02010600040101010101" pitchFamily="2" charset="-122"/>
                <a:ea typeface="华文楷体" panose="02010600040101010101" pitchFamily="2" charset="-122"/>
              </a:rPr>
              <a:t>该产品进而</a:t>
            </a:r>
            <a:r>
              <a:rPr lang="zh-CN" altLang="en-US" b="1" dirty="0" smtClean="0">
                <a:solidFill>
                  <a:srgbClr val="FF0000"/>
                </a:solidFill>
                <a:latin typeface="华文楷体" panose="02010600040101010101" pitchFamily="2" charset="-122"/>
                <a:ea typeface="华文楷体" panose="02010600040101010101" pitchFamily="2" charset="-122"/>
              </a:rPr>
              <a:t>购买</a:t>
            </a:r>
            <a:r>
              <a:rPr lang="zh-CN" altLang="en-US" dirty="0" smtClean="0">
                <a:latin typeface="华文楷体" panose="02010600040101010101" pitchFamily="2" charset="-122"/>
                <a:ea typeface="华文楷体" panose="02010600040101010101" pitchFamily="2" charset="-122"/>
              </a:rPr>
              <a:t>的过程。</a:t>
            </a:r>
            <a:r>
              <a:rPr lang="zh-CN" altLang="en-US" b="1" dirty="0" smtClean="0">
                <a:solidFill>
                  <a:srgbClr val="FF0000"/>
                </a:solidFill>
                <a:latin typeface="华文楷体" panose="02010600040101010101" pitchFamily="2" charset="-122"/>
                <a:ea typeface="华文楷体" panose="02010600040101010101" pitchFamily="2" charset="-122"/>
              </a:rPr>
              <a:t>成交才是硬道理。</a:t>
            </a:r>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56216" y="268942"/>
            <a:ext cx="8487784" cy="623944"/>
          </a:xfrm>
        </p:spPr>
        <p:txBody>
          <a:bodyPr/>
          <a:lstStyle/>
          <a:p>
            <a:r>
              <a:rPr lang="zh-CN" altLang="en-US" sz="3200" dirty="0" smtClean="0"/>
              <a:t>敬业、爱岗，把</a:t>
            </a:r>
            <a:r>
              <a:rPr lang="zh-CN" altLang="en-US" sz="3200" dirty="0"/>
              <a:t>工作变成有趣的事</a:t>
            </a:r>
            <a:endParaRPr lang="zh-CN" altLang="en-US" sz="3200" dirty="0"/>
          </a:p>
        </p:txBody>
      </p:sp>
      <p:sp>
        <p:nvSpPr>
          <p:cNvPr id="64515" name="Rectangle 3"/>
          <p:cNvSpPr>
            <a:spLocks noGrp="1" noChangeArrowheads="1"/>
          </p:cNvSpPr>
          <p:nvPr>
            <p:ph type="body" idx="1"/>
          </p:nvPr>
        </p:nvSpPr>
        <p:spPr>
          <a:xfrm>
            <a:off x="628650" y="1387737"/>
            <a:ext cx="7886700" cy="4173968"/>
          </a:xfrm>
        </p:spPr>
        <p:txBody>
          <a:bodyPr/>
          <a:lstStyle/>
          <a:p>
            <a:pPr>
              <a:lnSpc>
                <a:spcPct val="90000"/>
              </a:lnSpc>
              <a:buFontTx/>
              <a:buNone/>
            </a:pPr>
            <a:r>
              <a:rPr lang="zh-CN" altLang="en-US" sz="2000" dirty="0">
                <a:latin typeface="华文楷体" panose="02010600040101010101" pitchFamily="2" charset="-122"/>
                <a:ea typeface="华文楷体" panose="02010600040101010101" pitchFamily="2" charset="-122"/>
              </a:rPr>
              <a:t>举例：一个石油公司的</a:t>
            </a:r>
            <a:r>
              <a:rPr lang="zh-CN" altLang="en-US" sz="2000" dirty="0" smtClean="0">
                <a:latin typeface="华文楷体" panose="02010600040101010101" pitchFamily="2" charset="-122"/>
                <a:ea typeface="华文楷体" panose="02010600040101010101" pitchFamily="2" charset="-122"/>
              </a:rPr>
              <a:t>打字员，每个月</a:t>
            </a:r>
            <a:r>
              <a:rPr lang="zh-CN" altLang="en-US" sz="2000" dirty="0">
                <a:latin typeface="华文楷体" panose="02010600040101010101" pitchFamily="2" charset="-122"/>
                <a:ea typeface="华文楷体" panose="02010600040101010101" pitchFamily="2" charset="-122"/>
              </a:rPr>
              <a:t>她都得做同一件</a:t>
            </a:r>
            <a:r>
              <a:rPr lang="zh-CN" altLang="en-US" sz="2000" b="1" dirty="0">
                <a:solidFill>
                  <a:srgbClr val="C00000"/>
                </a:solidFill>
                <a:latin typeface="华文楷体" panose="02010600040101010101" pitchFamily="2" charset="-122"/>
                <a:ea typeface="华文楷体" panose="02010600040101010101" pitchFamily="2" charset="-122"/>
              </a:rPr>
              <a:t>最乏味的</a:t>
            </a:r>
            <a:r>
              <a:rPr lang="zh-CN" altLang="en-US" sz="2000" b="1" dirty="0" smtClean="0">
                <a:solidFill>
                  <a:srgbClr val="C00000"/>
                </a:solidFill>
                <a:latin typeface="华文楷体" panose="02010600040101010101" pitchFamily="2" charset="-122"/>
                <a:ea typeface="华文楷体" panose="02010600040101010101" pitchFamily="2" charset="-122"/>
              </a:rPr>
              <a:t>工作</a:t>
            </a:r>
            <a:r>
              <a:rPr lang="zh-CN" altLang="en-US" sz="2000" dirty="0" smtClean="0">
                <a:latin typeface="华文楷体" panose="02010600040101010101" pitchFamily="2" charset="-122"/>
                <a:ea typeface="华文楷体" panose="02010600040101010101" pitchFamily="2" charset="-122"/>
              </a:rPr>
              <a:t>，填写</a:t>
            </a:r>
            <a:r>
              <a:rPr lang="zh-CN" altLang="en-US" sz="2000" dirty="0">
                <a:latin typeface="华文楷体" panose="02010600040101010101" pitchFamily="2" charset="-122"/>
                <a:ea typeface="华文楷体" panose="02010600040101010101" pitchFamily="2" charset="-122"/>
              </a:rPr>
              <a:t>石油销售报表。她为了提高工作</a:t>
            </a:r>
            <a:r>
              <a:rPr lang="zh-CN" altLang="en-US" sz="2000" dirty="0" smtClean="0">
                <a:latin typeface="华文楷体" panose="02010600040101010101" pitchFamily="2" charset="-122"/>
                <a:ea typeface="华文楷体" panose="02010600040101010101" pitchFamily="2" charset="-122"/>
              </a:rPr>
              <a:t>情绪，就</a:t>
            </a:r>
            <a:r>
              <a:rPr lang="zh-CN" altLang="en-US" sz="2000" dirty="0">
                <a:latin typeface="华文楷体" panose="02010600040101010101" pitchFamily="2" charset="-122"/>
                <a:ea typeface="华文楷体" panose="02010600040101010101" pitchFamily="2" charset="-122"/>
              </a:rPr>
              <a:t>想出了一个</a:t>
            </a:r>
            <a:r>
              <a:rPr lang="zh-CN" altLang="en-US" sz="2000" dirty="0" smtClean="0">
                <a:latin typeface="华文楷体" panose="02010600040101010101" pitchFamily="2" charset="-122"/>
                <a:ea typeface="华文楷体" panose="02010600040101010101" pitchFamily="2" charset="-122"/>
              </a:rPr>
              <a:t>办法，把</a:t>
            </a:r>
            <a:r>
              <a:rPr lang="zh-CN" altLang="en-US" sz="2000" dirty="0">
                <a:latin typeface="华文楷体" panose="02010600040101010101" pitchFamily="2" charset="-122"/>
                <a:ea typeface="华文楷体" panose="02010600040101010101" pitchFamily="2" charset="-122"/>
              </a:rPr>
              <a:t>它变成一项有趣的工作</a:t>
            </a:r>
            <a:r>
              <a:rPr lang="zh-CN" altLang="en-US"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a:lnSpc>
                <a:spcPct val="90000"/>
              </a:lnSpc>
              <a:buFontTx/>
              <a:buNone/>
            </a:pPr>
            <a:endParaRPr lang="zh-CN" altLang="en-US" sz="2000" dirty="0">
              <a:latin typeface="华文楷体" panose="02010600040101010101" pitchFamily="2" charset="-122"/>
              <a:ea typeface="华文楷体" panose="02010600040101010101" pitchFamily="2" charset="-122"/>
            </a:endParaRPr>
          </a:p>
          <a:p>
            <a:pPr>
              <a:lnSpc>
                <a:spcPct val="90000"/>
              </a:lnSpc>
            </a:pPr>
            <a:r>
              <a:rPr lang="zh-CN" altLang="en-US" sz="2000" dirty="0">
                <a:latin typeface="华文楷体" panose="02010600040101010101" pitchFamily="2" charset="-122"/>
                <a:ea typeface="华文楷体" panose="02010600040101010101" pitchFamily="2" charset="-122"/>
              </a:rPr>
              <a:t>      这位打字员小姐是怎么做的呢？她每天跟自己竞赛。她统计出上午打印的</a:t>
            </a:r>
            <a:r>
              <a:rPr lang="zh-CN" altLang="en-US" sz="2000" dirty="0" smtClean="0">
                <a:latin typeface="华文楷体" panose="02010600040101010101" pitchFamily="2" charset="-122"/>
                <a:ea typeface="华文楷体" panose="02010600040101010101" pitchFamily="2" charset="-122"/>
              </a:rPr>
              <a:t>数量，然后</a:t>
            </a:r>
            <a:r>
              <a:rPr lang="zh-CN" altLang="en-US" sz="2000" dirty="0">
                <a:latin typeface="华文楷体" panose="02010600040101010101" pitchFamily="2" charset="-122"/>
                <a:ea typeface="华文楷体" panose="02010600040101010101" pitchFamily="2" charset="-122"/>
              </a:rPr>
              <a:t>争取在下午打破记录。再统计了第一天打印的</a:t>
            </a:r>
            <a:r>
              <a:rPr lang="zh-CN" altLang="en-US" sz="2000" dirty="0" smtClean="0">
                <a:latin typeface="华文楷体" panose="02010600040101010101" pitchFamily="2" charset="-122"/>
                <a:ea typeface="华文楷体" panose="02010600040101010101" pitchFamily="2" charset="-122"/>
              </a:rPr>
              <a:t>总数，争取</a:t>
            </a:r>
            <a:r>
              <a:rPr lang="zh-CN" altLang="en-US" sz="2000" dirty="0">
                <a:latin typeface="华文楷体" panose="02010600040101010101" pitchFamily="2" charset="-122"/>
                <a:ea typeface="华文楷体" panose="02010600040101010101" pitchFamily="2" charset="-122"/>
              </a:rPr>
              <a:t>在第二天打破记录。这样一来她的速度比别人快得</a:t>
            </a:r>
            <a:r>
              <a:rPr lang="zh-CN" altLang="en-US" sz="2000" dirty="0" smtClean="0">
                <a:latin typeface="华文楷体" panose="02010600040101010101" pitchFamily="2" charset="-122"/>
                <a:ea typeface="华文楷体" panose="02010600040101010101" pitchFamily="2" charset="-122"/>
              </a:rPr>
              <a:t>多，而且</a:t>
            </a:r>
            <a:r>
              <a:rPr lang="zh-CN" altLang="en-US" sz="2000" dirty="0">
                <a:latin typeface="华文楷体" panose="02010600040101010101" pitchFamily="2" charset="-122"/>
                <a:ea typeface="华文楷体" panose="02010600040101010101" pitchFamily="2" charset="-122"/>
              </a:rPr>
              <a:t>有助于防止烦闷带来的</a:t>
            </a:r>
            <a:r>
              <a:rPr lang="zh-CN" altLang="en-US" sz="2000" dirty="0" smtClean="0">
                <a:latin typeface="华文楷体" panose="02010600040101010101" pitchFamily="2" charset="-122"/>
                <a:ea typeface="华文楷体" panose="02010600040101010101" pitchFamily="2" charset="-122"/>
              </a:rPr>
              <a:t>疲劳，她</a:t>
            </a:r>
            <a:r>
              <a:rPr lang="zh-CN" altLang="en-US" sz="2000" dirty="0">
                <a:latin typeface="华文楷体" panose="02010600040101010101" pitchFamily="2" charset="-122"/>
                <a:ea typeface="华文楷体" panose="02010600040101010101" pitchFamily="2" charset="-122"/>
              </a:rPr>
              <a:t>因此节省了体力和</a:t>
            </a:r>
            <a:r>
              <a:rPr lang="zh-CN" altLang="en-US" sz="2000" dirty="0" smtClean="0">
                <a:latin typeface="华文楷体" panose="02010600040101010101" pitchFamily="2" charset="-122"/>
                <a:ea typeface="华文楷体" panose="02010600040101010101" pitchFamily="2" charset="-122"/>
              </a:rPr>
              <a:t>精力，在</a:t>
            </a:r>
            <a:r>
              <a:rPr lang="zh-CN" altLang="en-US" sz="2000" dirty="0">
                <a:latin typeface="华文楷体" panose="02010600040101010101" pitchFamily="2" charset="-122"/>
                <a:ea typeface="华文楷体" panose="02010600040101010101" pitchFamily="2" charset="-122"/>
              </a:rPr>
              <a:t>休息时间也得到了很多的快乐。</a:t>
            </a:r>
            <a:endParaRPr lang="zh-CN" altLang="en-US" sz="20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格局与愿景</a:t>
            </a:r>
            <a:endParaRPr lang="zh-CN" altLang="en-US" dirty="0"/>
          </a:p>
        </p:txBody>
      </p:sp>
      <p:sp>
        <p:nvSpPr>
          <p:cNvPr id="3" name="副标题 2"/>
          <p:cNvSpPr>
            <a:spLocks noGrp="1"/>
          </p:cNvSpPr>
          <p:nvPr>
            <p:ph type="subTitle" idx="1"/>
          </p:nvPr>
        </p:nvSpPr>
        <p:spPr>
          <a:xfrm>
            <a:off x="346253" y="971517"/>
            <a:ext cx="6858000" cy="527516"/>
          </a:xfrm>
        </p:spPr>
        <p:txBody>
          <a:bodyPr/>
          <a:lstStyle/>
          <a:p>
            <a:r>
              <a:rPr lang="zh-CN" altLang="en-US" b="1" dirty="0" smtClean="0"/>
              <a:t>三个建筑工人的</a:t>
            </a:r>
            <a:r>
              <a:rPr lang="zh-CN" altLang="en-US" b="1" dirty="0" smtClean="0"/>
              <a:t>故事</a:t>
            </a:r>
            <a:endParaRPr lang="zh-CN" altLang="en-US" b="1" dirty="0" smtClean="0"/>
          </a:p>
          <a:p>
            <a:endParaRPr lang="zh-CN" altLang="en-US" dirty="0"/>
          </a:p>
        </p:txBody>
      </p:sp>
      <p:sp>
        <p:nvSpPr>
          <p:cNvPr id="4" name="文本占位符 3"/>
          <p:cNvSpPr>
            <a:spLocks noGrp="1"/>
          </p:cNvSpPr>
          <p:nvPr>
            <p:ph type="body" idx="10"/>
          </p:nvPr>
        </p:nvSpPr>
        <p:spPr>
          <a:xfrm>
            <a:off x="324738" y="1484555"/>
            <a:ext cx="8571434" cy="4701092"/>
          </a:xfrm>
        </p:spPr>
        <p:txBody>
          <a:bodyPr/>
          <a:lstStyle/>
          <a:p>
            <a:r>
              <a:rPr lang="zh-CN" altLang="en-US" dirty="0" smtClean="0"/>
              <a:t>工地</a:t>
            </a:r>
            <a:r>
              <a:rPr lang="zh-CN" altLang="en-US" dirty="0" smtClean="0"/>
              <a:t>上有三个建筑工人，他们在共同砌一堵墙。这时，有个孩子从旁经过，好奇地问他们：你们在干什么呀</a:t>
            </a:r>
            <a:r>
              <a:rPr lang="en-US" altLang="zh-CN" dirty="0" smtClean="0"/>
              <a:t>?</a:t>
            </a:r>
            <a:endParaRPr lang="en-US" altLang="zh-CN" dirty="0" smtClean="0"/>
          </a:p>
          <a:p>
            <a:r>
              <a:rPr lang="zh-CN" altLang="en-US" dirty="0" smtClean="0"/>
              <a:t>第一个建筑工人头也没抬，没好气地说：“你连这个也不知道呀</a:t>
            </a:r>
            <a:r>
              <a:rPr lang="en-US" altLang="zh-CN" dirty="0" smtClean="0"/>
              <a:t>?</a:t>
            </a:r>
            <a:r>
              <a:rPr lang="zh-CN" altLang="en-US" dirty="0" smtClean="0"/>
              <a:t>我们在砌墙</a:t>
            </a:r>
            <a:r>
              <a:rPr lang="en-US" altLang="zh-CN" dirty="0" smtClean="0"/>
              <a:t>!”</a:t>
            </a:r>
            <a:endParaRPr lang="en-US" altLang="zh-CN" dirty="0" smtClean="0"/>
          </a:p>
          <a:p>
            <a:r>
              <a:rPr lang="zh-CN" altLang="en-US" dirty="0" smtClean="0"/>
              <a:t>第二个建筑工人抬起头来告诉孩子：“我们在盖一间房子。”</a:t>
            </a:r>
            <a:endParaRPr lang="zh-CN" altLang="en-US" dirty="0" smtClean="0"/>
          </a:p>
          <a:p>
            <a:r>
              <a:rPr lang="zh-CN" altLang="en-US" dirty="0" smtClean="0"/>
              <a:t>第三个建筑工人一边干活一边唱歌，脸上的笑容像是一朵花，他热情地对孩子说：“我们在盖一间非常漂亮的房子，不久的将来，这里将变成一个美丽的花园。人们会在这里幸福地生活。说不定你的爸爸妈妈也会带着你住进来呢</a:t>
            </a:r>
            <a:r>
              <a:rPr lang="en-US" altLang="zh-CN" dirty="0" smtClean="0"/>
              <a:t>!”</a:t>
            </a:r>
            <a:endParaRPr lang="en-US" altLang="zh-CN" dirty="0" smtClean="0"/>
          </a:p>
          <a:p>
            <a:r>
              <a:rPr lang="en-US" altLang="zh-CN" dirty="0" smtClean="0"/>
              <a:t>10</a:t>
            </a:r>
            <a:r>
              <a:rPr lang="zh-CN" altLang="en-US" dirty="0" smtClean="0"/>
              <a:t>年以后，第一个人仍是一名只会砌墙的建筑工人，第二个人成了这支建筑队的队长，第三个人是一间拥有</a:t>
            </a:r>
            <a:r>
              <a:rPr lang="en-US" altLang="zh-CN" dirty="0" smtClean="0"/>
              <a:t>20</a:t>
            </a:r>
            <a:r>
              <a:rPr lang="zh-CN" altLang="en-US" dirty="0" smtClean="0"/>
              <a:t>支建筑队的大型建筑公司的总经理。</a:t>
            </a:r>
            <a:endParaRPr lang="en-US" altLang="zh-CN" dirty="0" smtClean="0"/>
          </a:p>
          <a:p>
            <a:r>
              <a:rPr lang="zh-CN" altLang="en-US" b="1" dirty="0" smtClean="0">
                <a:solidFill>
                  <a:srgbClr val="C00000"/>
                </a:solidFill>
              </a:rPr>
              <a:t>感悟</a:t>
            </a:r>
            <a:r>
              <a:rPr lang="zh-CN" altLang="en-US" b="1" dirty="0" smtClean="0">
                <a:solidFill>
                  <a:srgbClr val="C00000"/>
                </a:solidFill>
              </a:rPr>
              <a:t>：一个人对于工作的态度往往反映了他的人生观，而一个人的人生观往往是决定其命运的关键因素。</a:t>
            </a:r>
            <a:endParaRPr lang="zh-CN" altLang="en-US" b="1" dirty="0" smtClean="0">
              <a:solidFill>
                <a:srgbClr val="C00000"/>
              </a:solidFill>
            </a:endParaRPr>
          </a:p>
          <a:p>
            <a:r>
              <a:rPr lang="zh-CN" altLang="en-US" b="1" dirty="0" smtClean="0">
                <a:solidFill>
                  <a:srgbClr val="C00000"/>
                </a:solidFill>
              </a:rPr>
              <a:t>          格局很重要，决定你每天是否喜乐平和，还决定你的未来提升空间。</a:t>
            </a:r>
            <a:endParaRPr lang="zh-CN" altLang="en-US" dirty="0" smtClean="0">
              <a:solidFill>
                <a:srgbClr val="C00000"/>
              </a:solidFill>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dirty="0" smtClean="0">
                <a:sym typeface="+mn-ea"/>
              </a:rPr>
              <a:t>5  </a:t>
            </a:r>
            <a:r>
              <a:rPr lang="zh-CN" altLang="en-US" dirty="0" smtClean="0">
                <a:sym typeface="+mn-ea"/>
              </a:rPr>
              <a:t>永保激情</a:t>
            </a:r>
            <a:r>
              <a:rPr lang="en-US" altLang="zh-CN" dirty="0" smtClean="0">
                <a:sym typeface="+mn-ea"/>
              </a:rPr>
              <a:t>——</a:t>
            </a:r>
            <a:r>
              <a:rPr lang="zh-CN" altLang="en-US" dirty="0" smtClean="0">
                <a:sym typeface="+mn-ea"/>
              </a:rPr>
              <a:t>持续学习的能力</a:t>
            </a:r>
            <a:endParaRPr lang="zh-CN" altLang="en-US"/>
          </a:p>
        </p:txBody>
      </p:sp>
      <p:sp>
        <p:nvSpPr>
          <p:cNvPr id="3" name="副标题 2"/>
          <p:cNvSpPr>
            <a:spLocks noGrp="1"/>
          </p:cNvSpPr>
          <p:nvPr>
            <p:ph type="subTitle" idx="1"/>
          </p:nvPr>
        </p:nvSpPr>
        <p:spPr/>
        <p:txBody>
          <a:bodyPr/>
          <a:p>
            <a:r>
              <a:rPr lang="en-US" altLang="zh-CN" b="1" dirty="0" smtClean="0">
                <a:solidFill>
                  <a:schemeClr val="tx1"/>
                </a:solidFill>
                <a:sym typeface="+mn-ea"/>
              </a:rPr>
              <a:t>  5.1</a:t>
            </a:r>
            <a:r>
              <a:rPr lang="en-US" altLang="zh-CN" b="1" dirty="0" smtClean="0">
                <a:solidFill>
                  <a:srgbClr val="C00000"/>
                </a:solidFill>
                <a:sym typeface="+mn-ea"/>
              </a:rPr>
              <a:t>    </a:t>
            </a:r>
            <a:r>
              <a:rPr lang="zh-CN" altLang="en-US" b="1" dirty="0" smtClean="0">
                <a:solidFill>
                  <a:srgbClr val="C00000"/>
                </a:solidFill>
                <a:sym typeface="+mn-ea"/>
              </a:rPr>
              <a:t>精业：把</a:t>
            </a:r>
            <a:r>
              <a:rPr lang="zh-CN" altLang="en-US" b="1" dirty="0">
                <a:solidFill>
                  <a:srgbClr val="C00000"/>
                </a:solidFill>
                <a:sym typeface="+mn-ea"/>
              </a:rPr>
              <a:t>工作当成一项事业</a:t>
            </a:r>
            <a:endParaRPr lang="zh-CN" altLang="en-US" b="1" dirty="0">
              <a:solidFill>
                <a:srgbClr val="C00000"/>
              </a:solidFill>
            </a:endParaRPr>
          </a:p>
          <a:p>
            <a:endParaRPr lang="zh-CN" altLang="en-US" b="1" dirty="0">
              <a:solidFill>
                <a:srgbClr val="C00000"/>
              </a:solidFill>
            </a:endParaRPr>
          </a:p>
        </p:txBody>
      </p:sp>
      <p:sp>
        <p:nvSpPr>
          <p:cNvPr id="4" name="文本占位符 3"/>
          <p:cNvSpPr>
            <a:spLocks noGrp="1"/>
          </p:cNvSpPr>
          <p:nvPr>
            <p:ph type="body" idx="10"/>
          </p:nvPr>
        </p:nvSpPr>
        <p:spPr>
          <a:xfrm>
            <a:off x="531495" y="1873250"/>
            <a:ext cx="8081010" cy="4093210"/>
          </a:xfrm>
        </p:spPr>
        <p:txBody>
          <a:bodyPr/>
          <a:p>
            <a:r>
              <a:rPr lang="zh-CN" altLang="en-US" dirty="0">
                <a:sym typeface="+mn-ea"/>
              </a:rPr>
              <a:t>有</a:t>
            </a:r>
            <a:r>
              <a:rPr lang="zh-CN" altLang="en-US" dirty="0">
                <a:latin typeface="华文楷体" panose="02010600040101010101" pitchFamily="2" charset="-122"/>
                <a:ea typeface="华文楷体" panose="02010600040101010101" pitchFamily="2" charset="-122"/>
                <a:sym typeface="+mn-ea"/>
              </a:rPr>
              <a:t>一句话是：“今天</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的成就是</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昨天</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的</a:t>
            </a:r>
            <a:r>
              <a:rPr lang="zh-CN" altLang="en-US" dirty="0" smtClean="0">
                <a:latin typeface="华文楷体" panose="02010600040101010101" pitchFamily="2" charset="-122"/>
                <a:ea typeface="华文楷体" panose="02010600040101010101" pitchFamily="2" charset="-122"/>
                <a:sym typeface="+mn-ea"/>
              </a:rPr>
              <a:t>积累，</a:t>
            </a:r>
            <a:r>
              <a:rPr lang="en-US" altLang="zh-CN" dirty="0" smtClean="0">
                <a:latin typeface="华文楷体" panose="02010600040101010101" pitchFamily="2" charset="-122"/>
                <a:ea typeface="华文楷体" panose="02010600040101010101" pitchFamily="2" charset="-122"/>
                <a:sym typeface="+mn-ea"/>
              </a:rPr>
              <a:t>“</a:t>
            </a:r>
            <a:r>
              <a:rPr lang="zh-CN" altLang="en-US" dirty="0" smtClean="0">
                <a:latin typeface="华文楷体" panose="02010600040101010101" pitchFamily="2" charset="-122"/>
                <a:ea typeface="华文楷体" panose="02010600040101010101" pitchFamily="2" charset="-122"/>
                <a:sym typeface="+mn-ea"/>
              </a:rPr>
              <a:t>明天</a:t>
            </a:r>
            <a:r>
              <a:rPr lang="en-US" altLang="zh-CN" dirty="0" smtClean="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的成功则有赖于</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今天</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的努力。</a:t>
            </a:r>
            <a:endParaRPr lang="en-US" altLang="zh-CN" dirty="0" smtClean="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sym typeface="+mn-ea"/>
              </a:rPr>
              <a:t>微软公司董事长比尔</a:t>
            </a:r>
            <a:r>
              <a:rPr lang="en-US" altLang="zh-CN" dirty="0">
                <a:latin typeface="华文楷体" panose="02010600040101010101" pitchFamily="2" charset="-122"/>
                <a:ea typeface="华文楷体" panose="02010600040101010101" pitchFamily="2" charset="-122"/>
                <a:sym typeface="+mn-ea"/>
              </a:rPr>
              <a:t>·</a:t>
            </a:r>
            <a:r>
              <a:rPr lang="zh-CN" altLang="en-US" dirty="0">
                <a:latin typeface="华文楷体" panose="02010600040101010101" pitchFamily="2" charset="-122"/>
                <a:ea typeface="华文楷体" panose="02010600040101010101" pitchFamily="2" charset="-122"/>
                <a:sym typeface="+mn-ea"/>
              </a:rPr>
              <a:t>盖茨说：“如果只把工作当作一件</a:t>
            </a:r>
            <a:r>
              <a:rPr lang="zh-CN" altLang="en-US" dirty="0" smtClean="0">
                <a:latin typeface="华文楷体" panose="02010600040101010101" pitchFamily="2" charset="-122"/>
                <a:ea typeface="华文楷体" panose="02010600040101010101" pitchFamily="2" charset="-122"/>
                <a:sym typeface="+mn-ea"/>
              </a:rPr>
              <a:t>差事，或者</a:t>
            </a:r>
            <a:r>
              <a:rPr lang="zh-CN" altLang="en-US" dirty="0">
                <a:latin typeface="华文楷体" panose="02010600040101010101" pitchFamily="2" charset="-122"/>
                <a:ea typeface="华文楷体" panose="02010600040101010101" pitchFamily="2" charset="-122"/>
                <a:sym typeface="+mn-ea"/>
              </a:rPr>
              <a:t>只将目光停留在工作</a:t>
            </a:r>
            <a:r>
              <a:rPr lang="zh-CN" altLang="en-US" dirty="0" smtClean="0">
                <a:latin typeface="华文楷体" panose="02010600040101010101" pitchFamily="2" charset="-122"/>
                <a:ea typeface="华文楷体" panose="02010600040101010101" pitchFamily="2" charset="-122"/>
                <a:sym typeface="+mn-ea"/>
              </a:rPr>
              <a:t>本身，那么</a:t>
            </a:r>
            <a:r>
              <a:rPr lang="zh-CN" altLang="en-US" dirty="0">
                <a:latin typeface="华文楷体" panose="02010600040101010101" pitchFamily="2" charset="-122"/>
                <a:ea typeface="华文楷体" panose="02010600040101010101" pitchFamily="2" charset="-122"/>
                <a:sym typeface="+mn-ea"/>
              </a:rPr>
              <a:t>即使是从事你最喜欢的</a:t>
            </a:r>
            <a:r>
              <a:rPr lang="zh-CN" altLang="en-US" dirty="0" smtClean="0">
                <a:latin typeface="华文楷体" panose="02010600040101010101" pitchFamily="2" charset="-122"/>
                <a:ea typeface="华文楷体" panose="02010600040101010101" pitchFamily="2" charset="-122"/>
                <a:sym typeface="+mn-ea"/>
              </a:rPr>
              <a:t>工作，你</a:t>
            </a:r>
            <a:r>
              <a:rPr lang="zh-CN" altLang="en-US" dirty="0">
                <a:latin typeface="华文楷体" panose="02010600040101010101" pitchFamily="2" charset="-122"/>
                <a:ea typeface="华文楷体" panose="02010600040101010101" pitchFamily="2" charset="-122"/>
                <a:sym typeface="+mn-ea"/>
              </a:rPr>
              <a:t>依然无法持久地保有对工作的热情。但如果把工作当作一项事业来</a:t>
            </a:r>
            <a:r>
              <a:rPr lang="zh-CN" altLang="en-US" dirty="0" smtClean="0">
                <a:latin typeface="华文楷体" panose="02010600040101010101" pitchFamily="2" charset="-122"/>
                <a:ea typeface="华文楷体" panose="02010600040101010101" pitchFamily="2" charset="-122"/>
                <a:sym typeface="+mn-ea"/>
              </a:rPr>
              <a:t>看待，情况</a:t>
            </a:r>
            <a:r>
              <a:rPr lang="zh-CN" altLang="en-US" dirty="0">
                <a:latin typeface="华文楷体" panose="02010600040101010101" pitchFamily="2" charset="-122"/>
                <a:ea typeface="华文楷体" panose="02010600040101010101" pitchFamily="2" charset="-122"/>
                <a:sym typeface="+mn-ea"/>
              </a:rPr>
              <a:t>就会完全不同。</a:t>
            </a:r>
            <a:r>
              <a:rPr lang="zh-CN" altLang="en-US" dirty="0" smtClean="0">
                <a:latin typeface="华文楷体" panose="02010600040101010101" pitchFamily="2" charset="-122"/>
                <a:ea typeface="华文楷体" panose="02010600040101010101" pitchFamily="2" charset="-122"/>
                <a:sym typeface="+mn-ea"/>
              </a:rPr>
              <a:t>”</a:t>
            </a:r>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en-US" dirty="0" smtClean="0">
                <a:solidFill>
                  <a:srgbClr val="C00000"/>
                </a:solidFill>
                <a:latin typeface="华文楷体" panose="02010600040101010101" pitchFamily="2" charset="-122"/>
                <a:ea typeface="华文楷体" panose="02010600040101010101" pitchFamily="2" charset="-122"/>
                <a:sym typeface="+mn-ea"/>
              </a:rPr>
              <a:t>职场是一段</a:t>
            </a:r>
            <a:r>
              <a:rPr lang="en-US" altLang="zh-CN" dirty="0" smtClean="0">
                <a:solidFill>
                  <a:srgbClr val="C00000"/>
                </a:solidFill>
                <a:latin typeface="华文楷体" panose="02010600040101010101" pitchFamily="2" charset="-122"/>
                <a:ea typeface="华文楷体" panose="02010600040101010101" pitchFamily="2" charset="-122"/>
                <a:sym typeface="+mn-ea"/>
              </a:rPr>
              <a:t>20-30</a:t>
            </a:r>
            <a:r>
              <a:rPr lang="zh-CN" altLang="en-US" dirty="0" smtClean="0">
                <a:solidFill>
                  <a:srgbClr val="C00000"/>
                </a:solidFill>
                <a:latin typeface="华文楷体" panose="02010600040101010101" pitchFamily="2" charset="-122"/>
                <a:ea typeface="华文楷体" panose="02010600040101010101" pitchFamily="2" charset="-122"/>
                <a:sym typeface="+mn-ea"/>
              </a:rPr>
              <a:t>年的马拉松长跑，起跑点不重要，持续学习、持续发力是关键。</a:t>
            </a:r>
            <a:endParaRPr lang="en-US" altLang="zh-CN" dirty="0" smtClean="0">
              <a:solidFill>
                <a:srgbClr val="C00000"/>
              </a:solidFill>
              <a:latin typeface="华文楷体" panose="02010600040101010101" pitchFamily="2" charset="-122"/>
              <a:ea typeface="华文楷体" panose="02010600040101010101" pitchFamily="2" charset="-122"/>
            </a:endParaRPr>
          </a:p>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81330" y="1022985"/>
            <a:ext cx="8535035" cy="639445"/>
          </a:xfrm>
        </p:spPr>
        <p:txBody>
          <a:bodyPr/>
          <a:lstStyle/>
          <a:p>
            <a:r>
              <a:rPr lang="en-US" altLang="zh-CN" sz="2400" b="1" dirty="0"/>
              <a:t>5.2  </a:t>
            </a:r>
            <a:r>
              <a:rPr lang="zh-CN" altLang="en-US" sz="2400" b="1" dirty="0"/>
              <a:t>树立新的目标 </a:t>
            </a:r>
            <a:r>
              <a:rPr lang="en-US" altLang="zh-CN" sz="2400" b="1" dirty="0"/>
              <a:t>——</a:t>
            </a:r>
            <a:r>
              <a:rPr lang="zh-CN" altLang="en-US" sz="2400" b="1" dirty="0"/>
              <a:t>月</a:t>
            </a:r>
            <a:r>
              <a:rPr lang="zh-CN" altLang="en-US" sz="2400" b="1" dirty="0"/>
              <a:t>目标、年目标；三年规划、五年规划</a:t>
            </a:r>
            <a:endParaRPr lang="zh-CN" altLang="en-US" sz="2400" b="1" dirty="0"/>
          </a:p>
        </p:txBody>
      </p:sp>
      <p:sp>
        <p:nvSpPr>
          <p:cNvPr id="66563" name="Rectangle 3"/>
          <p:cNvSpPr>
            <a:spLocks noGrp="1" noChangeArrowheads="1"/>
          </p:cNvSpPr>
          <p:nvPr>
            <p:ph type="body" idx="1"/>
          </p:nvPr>
        </p:nvSpPr>
        <p:spPr>
          <a:xfrm>
            <a:off x="563880" y="1662430"/>
            <a:ext cx="8009890" cy="4391660"/>
          </a:xfrm>
        </p:spPr>
        <p:txBody>
          <a:bodyPr/>
          <a:lstStyle/>
          <a:p>
            <a:pPr>
              <a:lnSpc>
                <a:spcPct val="90000"/>
              </a:lnSpc>
            </a:pPr>
            <a:r>
              <a:rPr lang="zh-CN" altLang="en-US" sz="2000" dirty="0">
                <a:latin typeface="华文楷体" panose="02010600040101010101" pitchFamily="2" charset="-122"/>
                <a:ea typeface="华文楷体" panose="02010600040101010101" pitchFamily="2" charset="-122"/>
              </a:rPr>
              <a:t>任何工作在本质上都是同样</a:t>
            </a:r>
            <a:r>
              <a:rPr lang="zh-CN" altLang="en-US" sz="2000" dirty="0" smtClean="0">
                <a:latin typeface="华文楷体" panose="02010600040101010101" pitchFamily="2" charset="-122"/>
                <a:ea typeface="华文楷体" panose="02010600040101010101" pitchFamily="2" charset="-122"/>
              </a:rPr>
              <a:t>的，都</a:t>
            </a:r>
            <a:r>
              <a:rPr lang="zh-CN" altLang="en-US" sz="2000" dirty="0">
                <a:latin typeface="华文楷体" panose="02010600040101010101" pitchFamily="2" charset="-122"/>
                <a:ea typeface="华文楷体" panose="02010600040101010101" pitchFamily="2" charset="-122"/>
              </a:rPr>
              <a:t>存在着周而复始的重复。如果是因为这永无休止的</a:t>
            </a:r>
            <a:r>
              <a:rPr lang="zh-CN" altLang="en-US" sz="2000" dirty="0" smtClean="0">
                <a:latin typeface="华文楷体" panose="02010600040101010101" pitchFamily="2" charset="-122"/>
                <a:ea typeface="华文楷体" panose="02010600040101010101" pitchFamily="2" charset="-122"/>
              </a:rPr>
              <a:t>重复，而</a:t>
            </a:r>
            <a:r>
              <a:rPr lang="zh-CN" altLang="en-US" sz="2000" dirty="0">
                <a:latin typeface="华文楷体" panose="02010600040101010101" pitchFamily="2" charset="-122"/>
                <a:ea typeface="华文楷体" panose="02010600040101010101" pitchFamily="2" charset="-122"/>
              </a:rPr>
              <a:t>对眼前的工作失去信心</a:t>
            </a:r>
            <a:r>
              <a:rPr lang="zh-CN" altLang="en-US" sz="2000" dirty="0" smtClean="0">
                <a:latin typeface="华文楷体" panose="02010600040101010101" pitchFamily="2" charset="-122"/>
                <a:ea typeface="华文楷体" panose="02010600040101010101" pitchFamily="2" charset="-122"/>
              </a:rPr>
              <a:t>的话，那么</a:t>
            </a:r>
            <a:r>
              <a:rPr lang="zh-CN" altLang="en-US" sz="2000" dirty="0">
                <a:latin typeface="华文楷体" panose="02010600040101010101" pitchFamily="2" charset="-122"/>
                <a:ea typeface="华文楷体" panose="02010600040101010101" pitchFamily="2" charset="-122"/>
              </a:rPr>
              <a:t>我要告诉你的</a:t>
            </a:r>
            <a:r>
              <a:rPr lang="zh-CN" altLang="en-US" sz="2000" dirty="0" smtClean="0">
                <a:latin typeface="华文楷体" panose="02010600040101010101" pitchFamily="2" charset="-122"/>
                <a:ea typeface="华文楷体" panose="02010600040101010101" pitchFamily="2" charset="-122"/>
              </a:rPr>
              <a:t>是，如果</a:t>
            </a:r>
            <a:r>
              <a:rPr lang="zh-CN" altLang="en-US" sz="2000" dirty="0">
                <a:latin typeface="华文楷体" panose="02010600040101010101" pitchFamily="2" charset="-122"/>
                <a:ea typeface="华文楷体" panose="02010600040101010101" pitchFamily="2" charset="-122"/>
              </a:rPr>
              <a:t>你的态度不</a:t>
            </a:r>
            <a:r>
              <a:rPr lang="zh-CN" altLang="en-US" sz="2000" dirty="0" smtClean="0">
                <a:latin typeface="华文楷体" panose="02010600040101010101" pitchFamily="2" charset="-122"/>
                <a:ea typeface="华文楷体" panose="02010600040101010101" pitchFamily="2" charset="-122"/>
              </a:rPr>
              <a:t>转变，不</a:t>
            </a:r>
            <a:r>
              <a:rPr lang="zh-CN" altLang="en-US" sz="2000" dirty="0">
                <a:latin typeface="华文楷体" panose="02010600040101010101" pitchFamily="2" charset="-122"/>
                <a:ea typeface="华文楷体" panose="02010600040101010101" pitchFamily="2" charset="-122"/>
              </a:rPr>
              <a:t>主动给自己树立新</a:t>
            </a:r>
            <a:r>
              <a:rPr lang="zh-CN" altLang="en-US" sz="2000" dirty="0" smtClean="0">
                <a:latin typeface="华文楷体" panose="02010600040101010101" pitchFamily="2" charset="-122"/>
                <a:ea typeface="华文楷体" panose="02010600040101010101" pitchFamily="2" charset="-122"/>
              </a:rPr>
              <a:t>目标，即使</a:t>
            </a:r>
            <a:r>
              <a:rPr lang="zh-CN" altLang="en-US" sz="2000" dirty="0">
                <a:latin typeface="华文楷体" panose="02010600040101010101" pitchFamily="2" charset="-122"/>
                <a:ea typeface="华文楷体" panose="02010600040101010101" pitchFamily="2" charset="-122"/>
              </a:rPr>
              <a:t>那是一份让你称心的</a:t>
            </a:r>
            <a:r>
              <a:rPr lang="zh-CN" altLang="en-US" sz="2000" dirty="0" smtClean="0">
                <a:latin typeface="华文楷体" panose="02010600040101010101" pitchFamily="2" charset="-122"/>
                <a:ea typeface="华文楷体" panose="02010600040101010101" pitchFamily="2" charset="-122"/>
              </a:rPr>
              <a:t>工作，即使</a:t>
            </a:r>
            <a:r>
              <a:rPr lang="zh-CN" altLang="en-US" sz="2000" dirty="0">
                <a:latin typeface="华文楷体" panose="02010600040101010101" pitchFamily="2" charset="-122"/>
                <a:ea typeface="华文楷体" panose="02010600040101010101" pitchFamily="2" charset="-122"/>
              </a:rPr>
              <a:t>那是一个令所有人艳羡的</a:t>
            </a:r>
            <a:r>
              <a:rPr lang="zh-CN" altLang="en-US" sz="2000" dirty="0" smtClean="0">
                <a:latin typeface="华文楷体" panose="02010600040101010101" pitchFamily="2" charset="-122"/>
                <a:ea typeface="华文楷体" panose="02010600040101010101" pitchFamily="2" charset="-122"/>
              </a:rPr>
              <a:t>工作环境，它</a:t>
            </a:r>
            <a:r>
              <a:rPr lang="zh-CN" altLang="en-US" sz="2000" dirty="0">
                <a:latin typeface="华文楷体" panose="02010600040101010101" pitchFamily="2" charset="-122"/>
                <a:ea typeface="华文楷体" panose="02010600040101010101" pitchFamily="2" charset="-122"/>
              </a:rPr>
              <a:t>一样会因为一成不变而变枯燥</a:t>
            </a:r>
            <a:r>
              <a:rPr lang="zh-CN" altLang="en-US" sz="2000" dirty="0" smtClean="0">
                <a:latin typeface="华文楷体" panose="02010600040101010101" pitchFamily="2" charset="-122"/>
                <a:ea typeface="华文楷体" panose="02010600040101010101" pitchFamily="2" charset="-122"/>
              </a:rPr>
              <a:t>乏味，你</a:t>
            </a:r>
            <a:r>
              <a:rPr lang="zh-CN" altLang="en-US" sz="2000" dirty="0">
                <a:latin typeface="华文楷体" panose="02010600040101010101" pitchFamily="2" charset="-122"/>
                <a:ea typeface="华文楷体" panose="02010600040101010101" pitchFamily="2" charset="-122"/>
              </a:rPr>
              <a:t>也不会从中获得快乐</a:t>
            </a:r>
            <a:r>
              <a:rPr lang="zh-CN" altLang="en-US"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a:lnSpc>
                <a:spcPct val="90000"/>
              </a:lnSpc>
            </a:pPr>
            <a:br>
              <a:rPr lang="zh-CN" altLang="en-US" sz="2000" dirty="0">
                <a:latin typeface="华文楷体" panose="02010600040101010101" pitchFamily="2" charset="-122"/>
                <a:ea typeface="华文楷体" panose="02010600040101010101" pitchFamily="2" charset="-122"/>
              </a:rPr>
            </a:br>
            <a:r>
              <a:rPr lang="zh-CN" altLang="en-US" sz="2000" b="1" dirty="0">
                <a:solidFill>
                  <a:srgbClr val="FF0000"/>
                </a:solidFill>
                <a:latin typeface="华文楷体" panose="02010600040101010101" pitchFamily="2" charset="-122"/>
                <a:ea typeface="华文楷体" panose="02010600040101010101" pitchFamily="2" charset="-122"/>
              </a:rPr>
              <a:t>保持长久激情的</a:t>
            </a:r>
            <a:r>
              <a:rPr lang="zh-CN" altLang="en-US" sz="2000" b="1" dirty="0" smtClean="0">
                <a:solidFill>
                  <a:srgbClr val="FF0000"/>
                </a:solidFill>
                <a:latin typeface="华文楷体" panose="02010600040101010101" pitchFamily="2" charset="-122"/>
                <a:ea typeface="华文楷体" panose="02010600040101010101" pitchFamily="2" charset="-122"/>
              </a:rPr>
              <a:t>秘诀，就是</a:t>
            </a:r>
            <a:r>
              <a:rPr lang="zh-CN" altLang="en-US" sz="2000" b="1" dirty="0">
                <a:solidFill>
                  <a:srgbClr val="FF0000"/>
                </a:solidFill>
                <a:latin typeface="华文楷体" panose="02010600040101010101" pitchFamily="2" charset="-122"/>
                <a:ea typeface="华文楷体" panose="02010600040101010101" pitchFamily="2" charset="-122"/>
              </a:rPr>
              <a:t>给自己不断树立新的</a:t>
            </a:r>
            <a:r>
              <a:rPr lang="zh-CN" altLang="en-US" sz="2000" b="1" dirty="0" smtClean="0">
                <a:solidFill>
                  <a:srgbClr val="FF0000"/>
                </a:solidFill>
                <a:latin typeface="华文楷体" panose="02010600040101010101" pitchFamily="2" charset="-122"/>
                <a:ea typeface="华文楷体" panose="02010600040101010101" pitchFamily="2" charset="-122"/>
              </a:rPr>
              <a:t>目标，挖掘</a:t>
            </a:r>
            <a:r>
              <a:rPr lang="zh-CN" altLang="en-US" sz="2000" b="1" dirty="0">
                <a:solidFill>
                  <a:srgbClr val="FF0000"/>
                </a:solidFill>
                <a:latin typeface="华文楷体" panose="02010600040101010101" pitchFamily="2" charset="-122"/>
                <a:ea typeface="华文楷体" panose="02010600040101010101" pitchFamily="2" charset="-122"/>
              </a:rPr>
              <a:t>新鲜感。</a:t>
            </a:r>
            <a:r>
              <a:rPr lang="zh-CN" altLang="en-US" sz="2000" dirty="0">
                <a:latin typeface="华文楷体" panose="02010600040101010101" pitchFamily="2" charset="-122"/>
                <a:ea typeface="华文楷体" panose="02010600040101010101" pitchFamily="2" charset="-122"/>
              </a:rPr>
              <a:t>把曾经的梦想撒拣</a:t>
            </a:r>
            <a:r>
              <a:rPr lang="zh-CN" altLang="en-US" sz="2000" dirty="0" smtClean="0">
                <a:latin typeface="华文楷体" panose="02010600040101010101" pitchFamily="2" charset="-122"/>
                <a:ea typeface="华文楷体" panose="02010600040101010101" pitchFamily="2" charset="-122"/>
              </a:rPr>
              <a:t>起来，找机会</a:t>
            </a:r>
            <a:r>
              <a:rPr lang="zh-CN" altLang="en-US" sz="2000" dirty="0">
                <a:latin typeface="华文楷体" panose="02010600040101010101" pitchFamily="2" charset="-122"/>
                <a:ea typeface="华文楷体" panose="02010600040101010101" pitchFamily="2" charset="-122"/>
              </a:rPr>
              <a:t>实现</a:t>
            </a:r>
            <a:r>
              <a:rPr lang="zh-CN" altLang="en-US" sz="2000" dirty="0" smtClean="0">
                <a:latin typeface="华文楷体" panose="02010600040101010101" pitchFamily="2" charset="-122"/>
                <a:ea typeface="华文楷体" panose="02010600040101010101" pitchFamily="2" charset="-122"/>
              </a:rPr>
              <a:t>它，审视</a:t>
            </a:r>
            <a:r>
              <a:rPr lang="zh-CN" altLang="en-US" sz="2000" dirty="0">
                <a:latin typeface="华文楷体" panose="02010600040101010101" pitchFamily="2" charset="-122"/>
                <a:ea typeface="华文楷体" panose="02010600040101010101" pitchFamily="2" charset="-122"/>
              </a:rPr>
              <a:t>自己的</a:t>
            </a:r>
            <a:r>
              <a:rPr lang="zh-CN" altLang="en-US" sz="2000" dirty="0" smtClean="0">
                <a:latin typeface="华文楷体" panose="02010600040101010101" pitchFamily="2" charset="-122"/>
                <a:ea typeface="华文楷体" panose="02010600040101010101" pitchFamily="2" charset="-122"/>
              </a:rPr>
              <a:t>工作，看看</a:t>
            </a:r>
            <a:r>
              <a:rPr lang="zh-CN" altLang="en-US" sz="2000" dirty="0">
                <a:latin typeface="华文楷体" panose="02010600040101010101" pitchFamily="2" charset="-122"/>
                <a:ea typeface="华文楷体" panose="02010600040101010101" pitchFamily="2" charset="-122"/>
              </a:rPr>
              <a:t>有哪些事情一直拖着没有</a:t>
            </a:r>
            <a:r>
              <a:rPr lang="zh-CN" altLang="en-US" sz="2000" dirty="0" smtClean="0">
                <a:latin typeface="华文楷体" panose="02010600040101010101" pitchFamily="2" charset="-122"/>
                <a:ea typeface="华文楷体" panose="02010600040101010101" pitchFamily="2" charset="-122"/>
              </a:rPr>
              <a:t>处理，然后</a:t>
            </a:r>
            <a:r>
              <a:rPr lang="zh-CN" altLang="en-US" sz="2000" dirty="0">
                <a:latin typeface="华文楷体" panose="02010600040101010101" pitchFamily="2" charset="-122"/>
                <a:ea typeface="华文楷体" panose="02010600040101010101" pitchFamily="2" charset="-122"/>
              </a:rPr>
              <a:t>把它做完</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在你解决了一个又一个问题</a:t>
            </a:r>
            <a:r>
              <a:rPr lang="zh-CN" altLang="en-US" sz="2000" dirty="0" smtClean="0">
                <a:latin typeface="华文楷体" panose="02010600040101010101" pitchFamily="2" charset="-122"/>
                <a:ea typeface="华文楷体" panose="02010600040101010101" pitchFamily="2" charset="-122"/>
              </a:rPr>
              <a:t>之后，自然</a:t>
            </a:r>
            <a:r>
              <a:rPr lang="zh-CN" altLang="en-US" sz="2000" dirty="0">
                <a:latin typeface="华文楷体" panose="02010600040101010101" pitchFamily="2" charset="-122"/>
                <a:ea typeface="华文楷体" panose="02010600040101010101" pitchFamily="2" charset="-122"/>
              </a:rPr>
              <a:t>就产生了一些小小的</a:t>
            </a:r>
            <a:r>
              <a:rPr lang="zh-CN" altLang="en-US" sz="2000" dirty="0" smtClean="0">
                <a:latin typeface="华文楷体" panose="02010600040101010101" pitchFamily="2" charset="-122"/>
                <a:ea typeface="华文楷体" panose="02010600040101010101" pitchFamily="2" charset="-122"/>
              </a:rPr>
              <a:t>成就感，这种</a:t>
            </a:r>
            <a:r>
              <a:rPr lang="zh-CN" altLang="en-US" sz="2000" dirty="0">
                <a:latin typeface="华文楷体" panose="02010600040101010101" pitchFamily="2" charset="-122"/>
                <a:ea typeface="华文楷体" panose="02010600040101010101" pitchFamily="2" charset="-122"/>
              </a:rPr>
              <a:t>新鲜的感觉就是让激情每天都陪伴自己的最佳良药。 </a:t>
            </a:r>
            <a:endParaRPr lang="en-US" altLang="zh-CN" sz="2000" dirty="0" smtClean="0">
              <a:latin typeface="华文楷体" panose="02010600040101010101" pitchFamily="2" charset="-122"/>
              <a:ea typeface="华文楷体" panose="02010600040101010101" pitchFamily="2" charset="-122"/>
            </a:endParaRPr>
          </a:p>
          <a:p>
            <a:pPr>
              <a:lnSpc>
                <a:spcPct val="90000"/>
              </a:lnSpc>
            </a:pPr>
            <a:endParaRPr lang="en-US" altLang="zh-CN" sz="2000" dirty="0">
              <a:latin typeface="华文楷体" panose="02010600040101010101" pitchFamily="2" charset="-122"/>
              <a:ea typeface="华文楷体" panose="02010600040101010101" pitchFamily="2" charset="-122"/>
            </a:endParaRPr>
          </a:p>
          <a:p>
            <a:pPr>
              <a:lnSpc>
                <a:spcPct val="90000"/>
              </a:lnSpc>
            </a:pPr>
            <a:r>
              <a:rPr lang="zh-CN" altLang="en-US" sz="2000" b="1" dirty="0" smtClean="0">
                <a:solidFill>
                  <a:srgbClr val="FF0000"/>
                </a:solidFill>
                <a:latin typeface="华文楷体" panose="02010600040101010101" pitchFamily="2" charset="-122"/>
                <a:ea typeface="华文楷体" panose="02010600040101010101" pitchFamily="2" charset="-122"/>
              </a:rPr>
              <a:t>快速完成良好质量的工作是一种基本能力：</a:t>
            </a:r>
            <a:r>
              <a:rPr lang="zh-CN" altLang="en-US" sz="2000" dirty="0" smtClean="0">
                <a:latin typeface="华文楷体" panose="02010600040101010101" pitchFamily="2" charset="-122"/>
                <a:ea typeface="华文楷体" panose="02010600040101010101" pitchFamily="2" charset="-122"/>
              </a:rPr>
              <a:t>从</a:t>
            </a:r>
            <a:r>
              <a:rPr lang="en-US" altLang="zh-CN" sz="2000" dirty="0" smtClean="0">
                <a:latin typeface="华文楷体" panose="02010600040101010101" pitchFamily="2" charset="-122"/>
                <a:ea typeface="华文楷体" panose="02010600040101010101" pitchFamily="2" charset="-122"/>
              </a:rPr>
              <a:t>5</a:t>
            </a:r>
            <a:r>
              <a:rPr lang="en-US" altLang="zh-CN" sz="2000" dirty="0" smtClean="0">
                <a:latin typeface="华文楷体" panose="02010600040101010101" pitchFamily="2" charset="-122"/>
                <a:ea typeface="华文楷体" panose="02010600040101010101" pitchFamily="2" charset="-122"/>
              </a:rPr>
              <a:t>0</a:t>
            </a:r>
            <a:r>
              <a:rPr lang="zh-CN" altLang="en-US" sz="2000" dirty="0" smtClean="0">
                <a:latin typeface="华文楷体" panose="02010600040101010101" pitchFamily="2" charset="-122"/>
                <a:ea typeface="华文楷体" panose="02010600040101010101" pitchFamily="2" charset="-122"/>
              </a:rPr>
              <a:t>分做到</a:t>
            </a:r>
            <a:r>
              <a:rPr lang="en-US" altLang="zh-CN" sz="2000" dirty="0" smtClean="0">
                <a:latin typeface="华文楷体" panose="02010600040101010101" pitchFamily="2" charset="-122"/>
                <a:ea typeface="华文楷体" panose="02010600040101010101" pitchFamily="2" charset="-122"/>
              </a:rPr>
              <a:t>80</a:t>
            </a:r>
            <a:r>
              <a:rPr lang="zh-CN" altLang="en-US" sz="2000" dirty="0" smtClean="0">
                <a:latin typeface="华文楷体" panose="02010600040101010101" pitchFamily="2" charset="-122"/>
                <a:ea typeface="华文楷体" panose="02010600040101010101" pitchFamily="2" charset="-122"/>
              </a:rPr>
              <a:t>分是比较容易的，从</a:t>
            </a:r>
            <a:r>
              <a:rPr lang="en-US" altLang="zh-CN" sz="2000" dirty="0" smtClean="0">
                <a:latin typeface="华文楷体" panose="02010600040101010101" pitchFamily="2" charset="-122"/>
                <a:ea typeface="华文楷体" panose="02010600040101010101" pitchFamily="2" charset="-122"/>
              </a:rPr>
              <a:t>8</a:t>
            </a:r>
            <a:r>
              <a:rPr lang="en-US" altLang="zh-CN" sz="2000" dirty="0" smtClean="0">
                <a:latin typeface="华文楷体" panose="02010600040101010101" pitchFamily="2" charset="-122"/>
                <a:ea typeface="华文楷体" panose="02010600040101010101" pitchFamily="2" charset="-122"/>
              </a:rPr>
              <a:t>0-90</a:t>
            </a:r>
            <a:r>
              <a:rPr lang="zh-CN" altLang="en-US" sz="2000" dirty="0" smtClean="0">
                <a:latin typeface="华文楷体" panose="02010600040101010101" pitchFamily="2" charset="-122"/>
                <a:ea typeface="华文楷体" panose="02010600040101010101" pitchFamily="2" charset="-122"/>
              </a:rPr>
              <a:t>分就难一些了，从</a:t>
            </a:r>
            <a:r>
              <a:rPr lang="en-US" altLang="zh-CN" sz="2000" dirty="0" smtClean="0">
                <a:latin typeface="华文楷体" panose="02010600040101010101" pitchFamily="2" charset="-122"/>
                <a:ea typeface="华文楷体" panose="02010600040101010101" pitchFamily="2" charset="-122"/>
              </a:rPr>
              <a:t>90</a:t>
            </a:r>
            <a:r>
              <a:rPr lang="zh-CN" altLang="en-US" sz="2000" dirty="0" smtClean="0">
                <a:latin typeface="华文楷体" panose="02010600040101010101" pitchFamily="2" charset="-122"/>
                <a:ea typeface="华文楷体" panose="02010600040101010101" pitchFamily="2" charset="-122"/>
              </a:rPr>
              <a:t>到</a:t>
            </a:r>
            <a:r>
              <a:rPr lang="en-US" altLang="zh-CN" sz="2000" dirty="0" smtClean="0">
                <a:latin typeface="华文楷体" panose="02010600040101010101" pitchFamily="2" charset="-122"/>
                <a:ea typeface="华文楷体" panose="02010600040101010101" pitchFamily="2" charset="-122"/>
              </a:rPr>
              <a:t>99</a:t>
            </a:r>
            <a:r>
              <a:rPr lang="zh-CN" altLang="en-US" sz="2000" dirty="0" smtClean="0">
                <a:latin typeface="华文楷体" panose="02010600040101010101" pitchFamily="2" charset="-122"/>
                <a:ea typeface="华文楷体" panose="02010600040101010101" pitchFamily="2" charset="-122"/>
              </a:rPr>
              <a:t>分就更难了，世上没有</a:t>
            </a:r>
            <a:r>
              <a:rPr lang="en-US" altLang="zh-CN" sz="2000" dirty="0" smtClean="0">
                <a:latin typeface="华文楷体" panose="02010600040101010101" pitchFamily="2" charset="-122"/>
                <a:ea typeface="华文楷体" panose="02010600040101010101" pitchFamily="2" charset="-122"/>
              </a:rPr>
              <a:t>100</a:t>
            </a:r>
            <a:r>
              <a:rPr lang="zh-CN" altLang="en-US" sz="2000" dirty="0" smtClean="0">
                <a:latin typeface="华文楷体" panose="02010600040101010101" pitchFamily="2" charset="-122"/>
                <a:ea typeface="华文楷体" panose="02010600040101010101" pitchFamily="2" charset="-122"/>
              </a:rPr>
              <a:t>分。</a:t>
            </a:r>
            <a:endParaRPr lang="en-US" altLang="zh-CN" sz="2000" dirty="0" smtClean="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olidFill>
                  <a:schemeClr val="tx1"/>
                </a:solidFill>
              </a:rPr>
              <a:t>活在当下</a:t>
            </a:r>
            <a:r>
              <a:rPr lang="en-US" altLang="zh-CN">
                <a:solidFill>
                  <a:schemeClr val="tx1"/>
                </a:solidFill>
              </a:rPr>
              <a:t>——</a:t>
            </a:r>
            <a:r>
              <a:rPr lang="zh-CN" altLang="en-US">
                <a:solidFill>
                  <a:schemeClr val="tx1"/>
                </a:solidFill>
              </a:rPr>
              <a:t>勤奋</a:t>
            </a:r>
            <a:r>
              <a:rPr lang="en-US" altLang="zh-CN">
                <a:solidFill>
                  <a:schemeClr val="tx1"/>
                </a:solidFill>
              </a:rPr>
              <a:t>&amp;</a:t>
            </a:r>
            <a:r>
              <a:rPr lang="zh-CN" altLang="en-US">
                <a:solidFill>
                  <a:schemeClr val="tx1"/>
                </a:solidFill>
              </a:rPr>
              <a:t>恒力</a:t>
            </a:r>
            <a:endParaRPr lang="zh-CN" altLang="en-US">
              <a:solidFill>
                <a:schemeClr val="tx1"/>
              </a:solidFill>
            </a:endParaRPr>
          </a:p>
        </p:txBody>
      </p:sp>
      <p:sp>
        <p:nvSpPr>
          <p:cNvPr id="3" name="副标题 2"/>
          <p:cNvSpPr>
            <a:spLocks noGrp="1"/>
          </p:cNvSpPr>
          <p:nvPr>
            <p:ph type="subTitle" idx="1"/>
          </p:nvPr>
        </p:nvSpPr>
        <p:spPr>
          <a:xfrm>
            <a:off x="346253" y="993032"/>
            <a:ext cx="6858000" cy="527516"/>
          </a:xfrm>
        </p:spPr>
        <p:txBody>
          <a:bodyPr/>
          <a:lstStyle/>
          <a:p>
            <a:endParaRPr lang="zh-CN" altLang="en-US" dirty="0"/>
          </a:p>
        </p:txBody>
      </p:sp>
      <p:sp>
        <p:nvSpPr>
          <p:cNvPr id="4" name="文本占位符 3"/>
          <p:cNvSpPr>
            <a:spLocks noGrp="1"/>
          </p:cNvSpPr>
          <p:nvPr>
            <p:ph type="body" idx="10"/>
          </p:nvPr>
        </p:nvSpPr>
        <p:spPr>
          <a:xfrm>
            <a:off x="507365" y="1570355"/>
            <a:ext cx="7604125" cy="4585970"/>
          </a:xfrm>
        </p:spPr>
        <p:txBody>
          <a:bodyPr/>
          <a:lstStyle/>
          <a:p>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最确实的取胜之道</a:t>
            </a:r>
            <a:r>
              <a:rPr lang="en-US"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endParaRPr lang="en-US" altLang="zh-CN" sz="1200"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一天</a:t>
            </a:r>
            <a:r>
              <a:rPr lang="zh-CN" altLang="en-US" dirty="0" smtClean="0">
                <a:latin typeface="华文楷体" panose="02010600040101010101" pitchFamily="2" charset="-122"/>
                <a:ea typeface="华文楷体" panose="02010600040101010101" pitchFamily="2" charset="-122"/>
              </a:rPr>
              <a:t>一天努力干吧</a:t>
            </a:r>
            <a:r>
              <a:rPr lang="zh-CN" altLang="en-US" dirty="0" smtClean="0">
                <a:latin typeface="华文楷体" panose="02010600040101010101" pitchFamily="2" charset="-122"/>
                <a:ea typeface="华文楷体" panose="02010600040101010101" pitchFamily="2" charset="-122"/>
              </a:rPr>
              <a:t>，以</a:t>
            </a:r>
            <a:r>
              <a:rPr lang="zh-CN" altLang="en-US" dirty="0" smtClean="0">
                <a:latin typeface="华文楷体" panose="02010600040101010101" pitchFamily="2" charset="-122"/>
                <a:ea typeface="华文楷体" panose="02010600040101010101" pitchFamily="2" charset="-122"/>
              </a:rPr>
              <a:t>今天一天的勤奋就一定能看清明天</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这个月</a:t>
            </a:r>
            <a:r>
              <a:rPr lang="zh-CN" altLang="en-US" dirty="0" smtClean="0">
                <a:latin typeface="华文楷体" panose="02010600040101010101" pitchFamily="2" charset="-122"/>
                <a:ea typeface="华文楷体" panose="02010600040101010101" pitchFamily="2" charset="-122"/>
              </a:rPr>
              <a:t>努力干吧，以这一个月的勤奋就一定能看清下个月</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今年</a:t>
            </a:r>
            <a:r>
              <a:rPr lang="zh-CN" altLang="en-US" dirty="0" smtClean="0">
                <a:latin typeface="华文楷体" panose="02010600040101010101" pitchFamily="2" charset="-122"/>
                <a:ea typeface="华文楷体" panose="02010600040101010101" pitchFamily="2" charset="-122"/>
              </a:rPr>
              <a:t>一年努力干吧，以今年一年的勤奋就一定能看清明年</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小小的</a:t>
            </a:r>
            <a:r>
              <a:rPr lang="zh-CN" altLang="en-US" dirty="0" smtClean="0">
                <a:latin typeface="华文楷体" panose="02010600040101010101" pitchFamily="2" charset="-122"/>
                <a:ea typeface="华文楷体" panose="02010600040101010101" pitchFamily="2" charset="-122"/>
              </a:rPr>
              <a:t>成就连绵不断地积累、无限地持续</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这样</a:t>
            </a:r>
            <a:r>
              <a:rPr lang="zh-CN" altLang="en-US" dirty="0" smtClean="0">
                <a:latin typeface="华文楷体" panose="02010600040101010101" pitchFamily="2" charset="-122"/>
                <a:ea typeface="华文楷体" panose="02010600040101010101" pitchFamily="2" charset="-122"/>
              </a:rPr>
              <a:t>，乍看宏大高远的目标就一定能实现。 </a:t>
            </a:r>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en-US" b="1" dirty="0" smtClean="0">
                <a:solidFill>
                  <a:srgbClr val="C00000"/>
                </a:solidFill>
                <a:latin typeface="华文楷体" panose="02010600040101010101" pitchFamily="2" charset="-122"/>
                <a:ea typeface="华文楷体" panose="02010600040101010101" pitchFamily="2" charset="-122"/>
              </a:rPr>
              <a:t>业精于勤荒于</a:t>
            </a:r>
            <a:r>
              <a:rPr lang="zh-CN" altLang="en-US" b="1" dirty="0" smtClean="0">
                <a:solidFill>
                  <a:srgbClr val="C00000"/>
                </a:solidFill>
                <a:latin typeface="华文楷体" panose="02010600040101010101" pitchFamily="2" charset="-122"/>
                <a:ea typeface="华文楷体" panose="02010600040101010101" pitchFamily="2" charset="-122"/>
              </a:rPr>
              <a:t>嬉</a:t>
            </a:r>
            <a:r>
              <a:rPr lang="zh-CN" altLang="en-US" b="1" dirty="0" smtClean="0">
                <a:solidFill>
                  <a:srgbClr val="C00000"/>
                </a:solidFill>
                <a:latin typeface="华文楷体" panose="02010600040101010101" pitchFamily="2" charset="-122"/>
                <a:ea typeface="华文楷体" panose="02010600040101010101" pitchFamily="2" charset="-122"/>
              </a:rPr>
              <a:t>；</a:t>
            </a:r>
            <a:endParaRPr lang="en-US" altLang="zh-CN" b="1" dirty="0" smtClean="0">
              <a:solidFill>
                <a:srgbClr val="C00000"/>
              </a:solidFill>
              <a:latin typeface="华文楷体" panose="02010600040101010101" pitchFamily="2" charset="-122"/>
              <a:ea typeface="华文楷体" panose="02010600040101010101" pitchFamily="2" charset="-122"/>
            </a:endParaRPr>
          </a:p>
          <a:p>
            <a:r>
              <a:rPr lang="zh-CN" altLang="en-US" b="1" dirty="0" smtClean="0">
                <a:solidFill>
                  <a:srgbClr val="C00000"/>
                </a:solidFill>
                <a:latin typeface="华文楷体" panose="02010600040101010101" pitchFamily="2" charset="-122"/>
                <a:ea typeface="华文楷体" panose="02010600040101010101" pitchFamily="2" charset="-122"/>
              </a:rPr>
              <a:t>行成于思毁于随；</a:t>
            </a:r>
            <a:endParaRPr lang="zh-CN" altLang="en-US" b="1" dirty="0" smtClean="0">
              <a:solidFill>
                <a:srgbClr val="C00000"/>
              </a:solidFill>
              <a:latin typeface="华文楷体" panose="02010600040101010101" pitchFamily="2" charset="-122"/>
              <a:ea typeface="华文楷体" panose="02010600040101010101" pitchFamily="2" charset="-122"/>
            </a:endParaRPr>
          </a:p>
          <a:p>
            <a:r>
              <a:rPr lang="zh-CN" altLang="en-US" b="1" dirty="0" smtClean="0">
                <a:solidFill>
                  <a:srgbClr val="C00000"/>
                </a:solidFill>
                <a:latin typeface="华文楷体" panose="02010600040101010101" pitchFamily="2" charset="-122"/>
                <a:ea typeface="华文楷体" panose="02010600040101010101" pitchFamily="2" charset="-122"/>
              </a:rPr>
              <a:t>自律是最高级的管理</a:t>
            </a:r>
            <a:endParaRPr lang="en-US" altLang="zh-CN" b="1" dirty="0" smtClean="0">
              <a:solidFill>
                <a:srgbClr val="C00000"/>
              </a:solidFill>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zh-CN" altLang="en-US" dirty="0" smtClean="0">
              <a:latin typeface="华文楷体" panose="02010600040101010101" pitchFamily="2" charset="-122"/>
              <a:ea typeface="华文楷体" panose="02010600040101010101" pitchFamily="2" charset="-122"/>
            </a:endParaRP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6  </a:t>
            </a:r>
            <a:r>
              <a:rPr lang="zh-CN" altLang="en-US" dirty="0" smtClean="0"/>
              <a:t>团队精神</a:t>
            </a:r>
            <a:r>
              <a:rPr lang="en-US" altLang="zh-CN" dirty="0" smtClean="0"/>
              <a:t>——</a:t>
            </a:r>
            <a:r>
              <a:rPr lang="zh-CN" altLang="en-US" dirty="0" smtClean="0"/>
              <a:t>这是一个团队为王的时代</a:t>
            </a:r>
            <a:endParaRPr lang="zh-CN" altLang="en-US" dirty="0" smtClean="0"/>
          </a:p>
        </p:txBody>
      </p:sp>
      <p:sp>
        <p:nvSpPr>
          <p:cNvPr id="3" name="副标题 2"/>
          <p:cNvSpPr>
            <a:spLocks noGrp="1"/>
          </p:cNvSpPr>
          <p:nvPr>
            <p:ph type="subTitle" idx="1"/>
          </p:nvPr>
        </p:nvSpPr>
        <p:spPr>
          <a:xfrm>
            <a:off x="324485" y="1078865"/>
            <a:ext cx="7711440" cy="527685"/>
          </a:xfrm>
        </p:spPr>
        <p:txBody>
          <a:bodyPr/>
          <a:lstStyle/>
          <a:p>
            <a:r>
              <a:rPr lang="zh-CN" altLang="en-US" dirty="0"/>
              <a:t>在客户眼里，我们只有一个共同的名称</a:t>
            </a:r>
            <a:r>
              <a:rPr lang="en-US" altLang="zh-CN" dirty="0"/>
              <a:t>——</a:t>
            </a:r>
            <a:r>
              <a:rPr lang="zh-CN" altLang="en-US" dirty="0"/>
              <a:t>盛达期货</a:t>
            </a:r>
            <a:endParaRPr lang="zh-CN" altLang="en-US" dirty="0"/>
          </a:p>
        </p:txBody>
      </p:sp>
      <p:sp>
        <p:nvSpPr>
          <p:cNvPr id="4" name="文本占位符 3"/>
          <p:cNvSpPr>
            <a:spLocks noGrp="1"/>
          </p:cNvSpPr>
          <p:nvPr>
            <p:ph type="body" idx="10"/>
          </p:nvPr>
        </p:nvSpPr>
        <p:spPr>
          <a:xfrm>
            <a:off x="376555" y="1843405"/>
            <a:ext cx="8656320" cy="4229735"/>
          </a:xfrm>
        </p:spPr>
        <p:txBody>
          <a:bodyPr/>
          <a:lstStyle/>
          <a:p>
            <a:r>
              <a:rPr lang="zh-CN" altLang="en-US" dirty="0" smtClean="0"/>
              <a:t>公司是一个大的整体，在客户眼里，我们都是盛达人，一个人就代表着公司的形象与服务水准。</a:t>
            </a:r>
            <a:endParaRPr lang="en-US" altLang="zh-CN" dirty="0" smtClean="0"/>
          </a:p>
          <a:p>
            <a:endParaRPr lang="en-US" altLang="zh-CN" dirty="0" smtClean="0"/>
          </a:p>
          <a:p>
            <a:r>
              <a:rPr lang="zh-CN" altLang="en-US" b="1" dirty="0" smtClean="0">
                <a:solidFill>
                  <a:srgbClr val="C00000"/>
                </a:solidFill>
              </a:rPr>
              <a:t>工作要有全局观：我为人人，人人为我，你中有我，我中有你。</a:t>
            </a:r>
            <a:endParaRPr lang="en-US" altLang="zh-CN" dirty="0" smtClean="0"/>
          </a:p>
          <a:p>
            <a:endParaRPr lang="en-US" altLang="zh-CN" dirty="0" smtClean="0"/>
          </a:p>
          <a:p>
            <a:r>
              <a:rPr lang="zh-CN" altLang="en-US" dirty="0" smtClean="0"/>
              <a:t>前中后台相互依赖，相互促进，团结共进，互通有无，</a:t>
            </a:r>
            <a:endParaRPr lang="zh-CN" altLang="en-US" dirty="0" smtClean="0"/>
          </a:p>
          <a:p>
            <a:endParaRPr lang="zh-CN" altLang="en-US" dirty="0" smtClean="0"/>
          </a:p>
          <a:p>
            <a:r>
              <a:rPr lang="zh-CN" altLang="en-US" b="1" dirty="0" smtClean="0"/>
              <a:t>产业客户对接往往是堪比一个项目。</a:t>
            </a:r>
            <a:r>
              <a:rPr lang="zh-CN" altLang="en-US" b="1" dirty="0" smtClean="0">
                <a:solidFill>
                  <a:srgbClr val="C00000"/>
                </a:solidFill>
              </a:rPr>
              <a:t>业务对接人只是项目总牵头人</a:t>
            </a:r>
            <a:endParaRPr lang="en-US" altLang="zh-CN" b="1" dirty="0" smtClean="0">
              <a:solidFill>
                <a:srgbClr val="C00000"/>
              </a:solidFill>
            </a:endParaRPr>
          </a:p>
          <a:p>
            <a:r>
              <a:rPr lang="en-US" altLang="zh-CN" dirty="0" smtClean="0"/>
              <a:t>      </a:t>
            </a:r>
            <a:endParaRPr lang="en-US" altLang="zh-CN" dirty="0" smtClean="0"/>
          </a:p>
          <a:p>
            <a:r>
              <a:rPr lang="zh-CN" altLang="en-US" b="1" dirty="0" smtClean="0">
                <a:solidFill>
                  <a:srgbClr val="C00000"/>
                </a:solidFill>
              </a:rPr>
              <a:t>全员服务意识：非营销人员与中后台人员要有同样的服务意识。</a:t>
            </a:r>
            <a:endParaRPr lang="en-US" altLang="zh-CN" b="1" dirty="0" smtClean="0">
              <a:solidFill>
                <a:srgbClr val="C00000"/>
              </a:solidFill>
            </a:endParaRPr>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团队精神的典型</a:t>
            </a:r>
            <a:endParaRPr lang="zh-CN" altLang="en-US" dirty="0"/>
          </a:p>
        </p:txBody>
      </p:sp>
      <p:sp>
        <p:nvSpPr>
          <p:cNvPr id="4" name="文本占位符 3"/>
          <p:cNvSpPr>
            <a:spLocks noGrp="1"/>
          </p:cNvSpPr>
          <p:nvPr>
            <p:ph type="body" idx="10"/>
          </p:nvPr>
        </p:nvSpPr>
        <p:spPr>
          <a:xfrm>
            <a:off x="613410" y="1054100"/>
            <a:ext cx="8201025" cy="5325745"/>
          </a:xfrm>
        </p:spPr>
        <p:txBody>
          <a:bodyPr/>
          <a:lstStyle/>
          <a:p>
            <a:pPr marL="457200" indent="-457200">
              <a:buAutoNum type="arabicPeriod"/>
            </a:pPr>
            <a:r>
              <a:rPr lang="zh-CN" altLang="en-US" dirty="0" smtClean="0"/>
              <a:t>周翠玲：耐心细致，开户工作上的坚强后盾，查询事情，热情诚恳，</a:t>
            </a:r>
            <a:endParaRPr lang="en-US" altLang="zh-CN" dirty="0" smtClean="0"/>
          </a:p>
          <a:p>
            <a:pPr marL="457200" indent="-457200">
              <a:buAutoNum type="arabicPeriod"/>
            </a:pPr>
            <a:endParaRPr lang="en-US" altLang="zh-CN" dirty="0" smtClean="0"/>
          </a:p>
          <a:p>
            <a:pPr marL="457200" indent="-457200">
              <a:buAutoNum type="arabicPeriod"/>
            </a:pPr>
            <a:r>
              <a:rPr lang="zh-CN" altLang="en-US" dirty="0" smtClean="0"/>
              <a:t>徐子党</a:t>
            </a:r>
            <a:r>
              <a:rPr lang="en-US" altLang="zh-CN" dirty="0" smtClean="0"/>
              <a:t>: </a:t>
            </a:r>
            <a:r>
              <a:rPr lang="zh-CN" altLang="en-US" dirty="0" smtClean="0"/>
              <a:t>工作时间、非工作时间、白天</a:t>
            </a:r>
            <a:r>
              <a:rPr lang="en-US" altLang="zh-CN" dirty="0" smtClean="0"/>
              <a:t>or </a:t>
            </a:r>
            <a:r>
              <a:rPr lang="zh-CN" altLang="en-US" dirty="0" smtClean="0"/>
              <a:t>晚上，只要客户有</a:t>
            </a:r>
            <a:r>
              <a:rPr lang="en-US" altLang="zh-CN" dirty="0" smtClean="0"/>
              <a:t>IT</a:t>
            </a:r>
            <a:r>
              <a:rPr lang="zh-CN" altLang="en-US" dirty="0" smtClean="0"/>
              <a:t>系统问题或软件问题，随问随答马上解决，微信回复快速解答。</a:t>
            </a:r>
            <a:endParaRPr lang="en-US" altLang="zh-CN" dirty="0" smtClean="0"/>
          </a:p>
          <a:p>
            <a:pPr marL="457200" indent="-457200">
              <a:buAutoNum type="arabicPeriod"/>
            </a:pPr>
            <a:endParaRPr lang="en-US" altLang="zh-CN" dirty="0" smtClean="0"/>
          </a:p>
          <a:p>
            <a:pPr marL="457200" indent="-457200"/>
            <a:r>
              <a:rPr lang="en-US" altLang="zh-CN" dirty="0" smtClean="0"/>
              <a:t>3.    </a:t>
            </a:r>
            <a:r>
              <a:rPr lang="zh-CN" altLang="zh-CN" dirty="0" smtClean="0"/>
              <a:t>陈睿潇：客户对接工作耐心认真，细致，下班后自发加班，学习本岗位专业知识，以求最快速度夯实专业技能。</a:t>
            </a:r>
            <a:endParaRPr lang="zh-CN" altLang="zh-CN" dirty="0" smtClean="0"/>
          </a:p>
          <a:p>
            <a:pPr marL="457200" indent="-457200"/>
            <a:endParaRPr lang="en-US" altLang="zh-CN" dirty="0" smtClean="0"/>
          </a:p>
          <a:p>
            <a:pPr marL="457200" indent="-457200"/>
            <a:r>
              <a:rPr lang="en-US" altLang="zh-CN" dirty="0" smtClean="0"/>
              <a:t>       </a:t>
            </a:r>
            <a:r>
              <a:rPr lang="zh-CN" altLang="en-US" dirty="0" smtClean="0"/>
              <a:t>愿意付出、利他；有爱心、同理心</a:t>
            </a:r>
            <a:endParaRPr lang="en-US" altLang="zh-CN" dirty="0" smtClean="0"/>
          </a:p>
          <a:p>
            <a:pPr marL="457200" indent="-457200"/>
            <a:r>
              <a:rPr lang="en-US" altLang="zh-CN" dirty="0" smtClean="0"/>
              <a:t> </a:t>
            </a:r>
            <a:r>
              <a:rPr lang="en-US" altLang="zh-CN" dirty="0" smtClean="0"/>
              <a:t>      </a:t>
            </a:r>
            <a:r>
              <a:rPr lang="zh-CN" altLang="en-US" dirty="0" smtClean="0"/>
              <a:t>只</a:t>
            </a:r>
            <a:r>
              <a:rPr lang="zh-CN" altLang="en-US" dirty="0" smtClean="0"/>
              <a:t>有平凡的岗位，没有平凡的人</a:t>
            </a:r>
            <a:endParaRPr lang="en-US" altLang="zh-CN" dirty="0" smtClean="0"/>
          </a:p>
          <a:p>
            <a:pPr marL="457200" indent="-457200"/>
            <a:endParaRPr lang="en-US" altLang="zh-CN" dirty="0" smtClean="0"/>
          </a:p>
          <a:p>
            <a:pPr marL="457200" indent="-457200"/>
            <a:r>
              <a:rPr lang="en-US" altLang="zh-CN" dirty="0" smtClean="0"/>
              <a:t> </a:t>
            </a:r>
            <a:r>
              <a:rPr lang="en-US" altLang="zh-CN" dirty="0" smtClean="0"/>
              <a:t>       </a:t>
            </a:r>
            <a:r>
              <a:rPr lang="zh-CN" altLang="en-US" dirty="0" smtClean="0"/>
              <a:t>阿里巴巴：三流的人才，做出二流的事情</a:t>
            </a:r>
            <a:endParaRPr lang="en-US" altLang="zh-CN" dirty="0" smtClean="0"/>
          </a:p>
          <a:p>
            <a:pPr marL="457200" indent="-457200"/>
            <a:r>
              <a:rPr lang="en-US" altLang="zh-CN" dirty="0" smtClean="0"/>
              <a:t> </a:t>
            </a:r>
            <a:r>
              <a:rPr lang="en-US" altLang="zh-CN" dirty="0" smtClean="0"/>
              <a:t>                            </a:t>
            </a:r>
            <a:r>
              <a:rPr lang="zh-CN" altLang="en-US" dirty="0" smtClean="0"/>
              <a:t>一流的人才，做踏实的事情 </a:t>
            </a:r>
            <a:endParaRPr lang="en-US" altLang="zh-CN" dirty="0" smtClean="0"/>
          </a:p>
          <a:p>
            <a:pPr marL="457200" indent="-457200"/>
            <a:endParaRPr lang="en-US" altLang="zh-CN" dirty="0" smtClean="0"/>
          </a:p>
          <a:p>
            <a:pPr marL="457200" indent="-457200"/>
            <a:endParaRPr lang="en-US" altLang="zh-CN" dirty="0" smtClean="0"/>
          </a:p>
          <a:p>
            <a:pPr marL="457200" indent="-457200"/>
            <a:endParaRPr lang="en-US" altLang="zh-CN"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7. </a:t>
            </a:r>
            <a:r>
              <a:rPr lang="zh-CN" altLang="en-US"/>
              <a:t>人生智慧</a:t>
            </a:r>
            <a:endParaRPr lang="zh-CN" altLang="en-US"/>
          </a:p>
        </p:txBody>
      </p:sp>
      <p:sp>
        <p:nvSpPr>
          <p:cNvPr id="3" name="副标题 2"/>
          <p:cNvSpPr>
            <a:spLocks noGrp="1"/>
          </p:cNvSpPr>
          <p:nvPr>
            <p:ph type="subTitle" idx="1"/>
          </p:nvPr>
        </p:nvSpPr>
        <p:spPr/>
        <p:txBody>
          <a:bodyPr/>
          <a:p>
            <a:r>
              <a:rPr lang="zh-CN" altLang="en-US" b="1">
                <a:solidFill>
                  <a:srgbClr val="C00000"/>
                </a:solidFill>
              </a:rPr>
              <a:t>荷花定律</a:t>
            </a:r>
            <a:endParaRPr lang="zh-CN" altLang="en-US" b="1">
              <a:solidFill>
                <a:srgbClr val="C00000"/>
              </a:solidFill>
            </a:endParaRPr>
          </a:p>
        </p:txBody>
      </p:sp>
      <p:sp>
        <p:nvSpPr>
          <p:cNvPr id="4" name="文本占位符 3"/>
          <p:cNvSpPr>
            <a:spLocks noGrp="1"/>
          </p:cNvSpPr>
          <p:nvPr>
            <p:ph type="body" idx="10"/>
          </p:nvPr>
        </p:nvSpPr>
        <p:spPr>
          <a:xfrm>
            <a:off x="324485" y="1484630"/>
            <a:ext cx="8648065" cy="4802505"/>
          </a:xfrm>
        </p:spPr>
        <p:txBody>
          <a:bodyPr/>
          <a:p>
            <a:r>
              <a:rPr lang="zh-CN" altLang="en-US"/>
              <a:t>一个池子里的荷花，它每天开放的速度都会是前一天的两倍，直到第三十天时，就能把一个池子开满。</a:t>
            </a:r>
            <a:endParaRPr lang="zh-CN" altLang="en-US"/>
          </a:p>
          <a:p>
            <a:endParaRPr lang="zh-CN" altLang="en-US"/>
          </a:p>
          <a:p>
            <a:r>
              <a:rPr lang="zh-CN" altLang="en-US"/>
              <a:t>疑问：你知道荷花开了半个池子时是第几天吗？</a:t>
            </a:r>
            <a:endParaRPr lang="zh-CN" altLang="en-US"/>
          </a:p>
          <a:p>
            <a:r>
              <a:rPr lang="zh-CN" altLang="en-US"/>
              <a:t>很多人会不假思索地回答是第十五天，</a:t>
            </a:r>
            <a:endParaRPr lang="zh-CN" altLang="en-US"/>
          </a:p>
          <a:p>
            <a:r>
              <a:rPr lang="zh-CN" altLang="en-US"/>
              <a:t>其实是第二十九天，</a:t>
            </a:r>
            <a:endParaRPr lang="zh-CN" altLang="en-US"/>
          </a:p>
          <a:p>
            <a:r>
              <a:rPr lang="zh-CN" altLang="en-US"/>
              <a:t>也就是说最后一天荷花就从前一天的一半，开满了整个池子！</a:t>
            </a:r>
            <a:endParaRPr lang="zh-CN" altLang="en-US"/>
          </a:p>
          <a:p>
            <a:endParaRPr lang="zh-CN" altLang="en-US"/>
          </a:p>
          <a:p>
            <a:endParaRPr lang="zh-CN" altLang="en-US"/>
          </a:p>
          <a:p>
            <a:r>
              <a:rPr lang="zh-CN" altLang="en-US"/>
              <a:t>做事就如荷塘，需要一个积累，厚积薄发，“万事开头难”：任何事情开始做，就成功了一半。</a:t>
            </a:r>
            <a:endParaRPr lang="zh-CN" altLang="en-US"/>
          </a:p>
          <a:p>
            <a:r>
              <a:rPr lang="zh-CN" altLang="en-US"/>
              <a:t>持续坚持就可以达到胜利的彼岸。</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r>
              <a:rPr lang="zh-CN" altLang="en-US" b="1">
                <a:solidFill>
                  <a:srgbClr val="C00000"/>
                </a:solidFill>
                <a:sym typeface="+mn-ea"/>
              </a:rPr>
              <a:t>竹子定律</a:t>
            </a:r>
            <a:endParaRPr lang="zh-CN" altLang="en-US" b="1">
              <a:solidFill>
                <a:srgbClr val="C00000"/>
              </a:solidFill>
            </a:endParaRPr>
          </a:p>
          <a:p>
            <a:endParaRPr lang="zh-CN" altLang="en-US" b="1">
              <a:solidFill>
                <a:srgbClr val="C00000"/>
              </a:solidFill>
            </a:endParaRPr>
          </a:p>
        </p:txBody>
      </p:sp>
      <p:sp>
        <p:nvSpPr>
          <p:cNvPr id="4" name="文本占位符 3"/>
          <p:cNvSpPr>
            <a:spLocks noGrp="1"/>
          </p:cNvSpPr>
          <p:nvPr>
            <p:ph type="body" idx="10"/>
          </p:nvPr>
        </p:nvSpPr>
        <p:spPr/>
        <p:txBody>
          <a:bodyPr/>
          <a:p>
            <a:r>
              <a:rPr lang="zh-CN" altLang="en-US"/>
              <a:t>竹子定律</a:t>
            </a:r>
            <a:endParaRPr lang="zh-CN" altLang="en-US"/>
          </a:p>
          <a:p>
            <a:r>
              <a:rPr lang="zh-CN" altLang="en-US"/>
              <a:t>竹子在前四年只能长三厘米，这三厘米还都是深埋于土下，等到第四年它破土而出，就能以每天三十厘米的速度疯长，六周时间就能长到十五米。</a:t>
            </a:r>
            <a:endParaRPr lang="zh-CN" altLang="en-US"/>
          </a:p>
          <a:p>
            <a:endParaRPr lang="zh-CN" altLang="en-US"/>
          </a:p>
          <a:p>
            <a:r>
              <a:rPr lang="zh-CN" altLang="en-US"/>
              <a:t>当然子曰觉得竹竹子破土而出后，得躲过被采笋子的风险才行。</a:t>
            </a:r>
            <a:endParaRPr lang="zh-CN" altLang="en-US"/>
          </a:p>
          <a:p>
            <a:endParaRPr lang="zh-CN" altLang="en-US"/>
          </a:p>
          <a:p>
            <a:r>
              <a:rPr lang="zh-CN" altLang="en-US"/>
              <a:t>做事情要沉得住气，耐得住性子。被众人纷纷称赞的“工匠精神”就是竹子定律的代表，注重工匠精神的人，十年如一日的做事，匠心，即心中的信念，就事论事、一心一意做自己的事，做好做优秀便是他们最大的准则。</a:t>
            </a:r>
            <a:endParaRPr lang="zh-CN" altLang="en-US"/>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bwMode="auto">
          <a:xfrm>
            <a:off x="0" y="0"/>
            <a:ext cx="9144000" cy="4730750"/>
          </a:xfrm>
          <a:prstGeom prst="rect">
            <a:avLst/>
          </a:prstGeom>
          <a:gradFill>
            <a:gsLst>
              <a:gs pos="100000">
                <a:schemeClr val="accent1">
                  <a:lumMod val="5000"/>
                  <a:lumOff val="95000"/>
                </a:schemeClr>
              </a:gs>
              <a:gs pos="0">
                <a:schemeClr val="accent1">
                  <a:lumMod val="75000"/>
                </a:schemeClr>
              </a:gs>
            </a:gsLst>
            <a:lin ang="5400000" scaled="1"/>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pic>
        <p:nvPicPr>
          <p:cNvPr id="10"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988" y="119063"/>
            <a:ext cx="9129712"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0" y="3117850"/>
            <a:ext cx="9144000" cy="1374775"/>
          </a:xfrm>
          <a:prstGeom prst="rect">
            <a:avLst/>
          </a:prstGeom>
          <a:solidFill>
            <a:schemeClr val="bg1">
              <a:alpha val="85000"/>
            </a:schemeClr>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solidFill>
                <a:schemeClr val="bg1">
                  <a:lumMod val="95000"/>
                </a:schemeClr>
              </a:solidFill>
            </a:endParaRPr>
          </a:p>
        </p:txBody>
      </p:sp>
      <p:sp>
        <p:nvSpPr>
          <p:cNvPr id="13" name="Rectangle 7"/>
          <p:cNvSpPr>
            <a:spLocks noChangeArrowheads="1"/>
          </p:cNvSpPr>
          <p:nvPr/>
        </p:nvSpPr>
        <p:spPr bwMode="auto">
          <a:xfrm>
            <a:off x="0" y="4491038"/>
            <a:ext cx="6770688" cy="1206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 name="Rectangle 8"/>
          <p:cNvSpPr>
            <a:spLocks noChangeArrowheads="1"/>
          </p:cNvSpPr>
          <p:nvPr/>
        </p:nvSpPr>
        <p:spPr bwMode="auto">
          <a:xfrm>
            <a:off x="6845300" y="4491038"/>
            <a:ext cx="2305050" cy="120650"/>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pic>
        <p:nvPicPr>
          <p:cNvPr id="1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430213"/>
            <a:ext cx="12668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25" y="468313"/>
            <a:ext cx="3003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公司微信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475" y="5356225"/>
            <a:ext cx="98107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3"/>
          <p:cNvSpPr>
            <a:spLocks noGrp="1"/>
          </p:cNvSpPr>
          <p:nvPr>
            <p:ph type="title"/>
          </p:nvPr>
        </p:nvSpPr>
        <p:spPr/>
        <p:txBody>
          <a:bodyPr/>
          <a:lstStyle/>
          <a:p>
            <a:r>
              <a:rPr lang="zh-CN" altLang="en-US" dirty="0" smtClean="0"/>
              <a:t>敬请雅正 欢迎交流</a:t>
            </a:r>
            <a:endParaRPr lang="zh-CN" altLang="en-US" dirty="0"/>
          </a:p>
        </p:txBody>
      </p:sp>
      <p:sp>
        <p:nvSpPr>
          <p:cNvPr id="5" name="文本占位符 4"/>
          <p:cNvSpPr>
            <a:spLocks noGrp="1"/>
          </p:cNvSpPr>
          <p:nvPr>
            <p:ph type="body" idx="1"/>
          </p:nvPr>
        </p:nvSpPr>
        <p:spPr/>
        <p:txBody>
          <a:bodyPr/>
          <a:lstStyle/>
          <a:p>
            <a:r>
              <a:rPr lang="zh-CN" altLang="en-US" dirty="0" smtClean="0"/>
              <a:t>主讲人：黄晓玲              邮箱：</a:t>
            </a:r>
            <a:r>
              <a:rPr lang="en-US" altLang="zh-CN" dirty="0" smtClean="0"/>
              <a:t>hxl@sdfutures.com.cn</a:t>
            </a:r>
            <a:endParaRPr lang="zh-CN" altLang="en-US" dirty="0"/>
          </a:p>
        </p:txBody>
      </p:sp>
      <p:sp>
        <p:nvSpPr>
          <p:cNvPr id="25" name="文本占位符 24"/>
          <p:cNvSpPr>
            <a:spLocks noGrp="1"/>
          </p:cNvSpPr>
          <p:nvPr>
            <p:ph type="body" idx="13"/>
          </p:nvPr>
        </p:nvSpPr>
        <p:spPr>
          <a:xfrm>
            <a:off x="623888" y="5170576"/>
            <a:ext cx="7886700" cy="872345"/>
          </a:xfrm>
        </p:spPr>
        <p:txBody>
          <a:bodyPr/>
          <a:lstStyle/>
          <a:p>
            <a:r>
              <a:rPr lang="en-US" altLang="zh-CN" dirty="0" smtClean="0"/>
              <a:t>www.sdfutures.com.cn</a:t>
            </a:r>
            <a:endParaRPr lang="zh-CN" altLang="zh-CN" dirty="0"/>
          </a:p>
          <a:p>
            <a:r>
              <a:rPr lang="zh-CN" altLang="zh-CN" dirty="0"/>
              <a:t>盛于理念 达于机会</a:t>
            </a:r>
            <a:endParaRPr lang="zh-CN" altLang="zh-CN" dirty="0"/>
          </a:p>
          <a:p>
            <a:r>
              <a:rPr lang="zh-CN" altLang="zh-CN" dirty="0"/>
              <a:t>◎</a:t>
            </a:r>
            <a:r>
              <a:rPr lang="en-US" altLang="zh-CN" dirty="0"/>
              <a:t>2017 </a:t>
            </a:r>
            <a:r>
              <a:rPr lang="en-US" altLang="zh-CN" dirty="0" err="1"/>
              <a:t>Shengda</a:t>
            </a:r>
            <a:r>
              <a:rPr lang="en-US" altLang="zh-CN" dirty="0"/>
              <a:t> futures Co</a:t>
            </a:r>
            <a:r>
              <a:rPr lang="en-US" altLang="zh-CN" dirty="0" smtClean="0"/>
              <a:t>.</a:t>
            </a:r>
            <a:r>
              <a:rPr lang="zh-CN" altLang="en-US" dirty="0" smtClean="0"/>
              <a:t>，</a:t>
            </a:r>
            <a:r>
              <a:rPr lang="en-US" altLang="zh-CN" dirty="0" smtClean="0"/>
              <a:t>Ltd</a:t>
            </a:r>
            <a:r>
              <a:rPr lang="en-US" altLang="zh-CN" dirty="0"/>
              <a:t>.  All rights </a:t>
            </a:r>
            <a:r>
              <a:rPr lang="en-US" altLang="zh-CN" dirty="0" smtClean="0"/>
              <a:t>reserved</a:t>
            </a:r>
            <a:endParaRPr lang="zh-CN"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ym typeface="+mn-ea"/>
              </a:rPr>
              <a:t>传奇案例：阿里铁军</a:t>
            </a:r>
            <a:endParaRPr lang="zh-CN" altLang="en-US"/>
          </a:p>
        </p:txBody>
      </p:sp>
      <p:sp>
        <p:nvSpPr>
          <p:cNvPr id="3" name="副标题 2"/>
          <p:cNvSpPr>
            <a:spLocks noGrp="1"/>
          </p:cNvSpPr>
          <p:nvPr>
            <p:ph type="subTitle" idx="1"/>
          </p:nvPr>
        </p:nvSpPr>
        <p:spPr/>
        <p:txBody>
          <a:bodyPr/>
          <a:p>
            <a:endParaRPr lang="zh-CN" altLang="en-US"/>
          </a:p>
        </p:txBody>
      </p:sp>
      <p:sp>
        <p:nvSpPr>
          <p:cNvPr id="4" name="文本占位符 3"/>
          <p:cNvSpPr>
            <a:spLocks noGrp="1"/>
          </p:cNvSpPr>
          <p:nvPr>
            <p:ph type="body" idx="10"/>
          </p:nvPr>
        </p:nvSpPr>
        <p:spPr>
          <a:xfrm>
            <a:off x="324485" y="1606550"/>
            <a:ext cx="8571230" cy="4514850"/>
          </a:xfrm>
        </p:spPr>
        <p:txBody>
          <a:bodyPr/>
          <a:p>
            <a:r>
              <a:rPr lang="zh-CN" altLang="en-US"/>
              <a:t>2014年，阿里巴巴在美国上市，一夜之间，有超过10000名员工，成为了千万富翁。</a:t>
            </a:r>
            <a:endParaRPr lang="zh-CN" altLang="en-US"/>
          </a:p>
          <a:p>
            <a:r>
              <a:rPr lang="zh-CN" altLang="en-US"/>
              <a:t>但你知道吗？</a:t>
            </a:r>
            <a:endParaRPr lang="zh-CN" altLang="en-US"/>
          </a:p>
          <a:p>
            <a:r>
              <a:rPr lang="zh-CN" altLang="en-US"/>
              <a:t>如果没有那支销售铁军的存在，就不会有阿里巴巴的存在，更不会有10000多个千万富翁的存在。</a:t>
            </a:r>
            <a:endParaRPr lang="zh-CN" altLang="en-US"/>
          </a:p>
          <a:p>
            <a:r>
              <a:rPr lang="zh-CN" altLang="en-US"/>
              <a:t>在阿里，有这么一支神秘的销售部队——中供铁军。</a:t>
            </a:r>
            <a:endParaRPr lang="zh-CN" altLang="en-US"/>
          </a:p>
          <a:p>
            <a:r>
              <a:rPr lang="zh-CN" altLang="en-US"/>
              <a:t>互联网江湖中的众多显赫人物：程维（滴滴打车创始人兼CEO）、干嘉伟（前美团网COO）、吕广渝（前大众点评COO）、陈国环（前赶集网COO）、张强（去哪儿网COO）……皆出自这支“铁军”。</a:t>
            </a:r>
            <a:endParaRPr lang="zh-CN" altLang="en-US"/>
          </a:p>
          <a:p>
            <a:r>
              <a:rPr lang="zh-CN" altLang="en-US"/>
              <a:t>靠着“中供铁军”这支彪悍的队伍，阿里度过了最艰难的时期，也以强大的盈利能力养活了淘宝，成功孵化了支付宝。</a:t>
            </a:r>
            <a:endParaRPr lang="zh-CN" altLang="en-US"/>
          </a:p>
          <a:p>
            <a:r>
              <a:rPr lang="zh-CN" altLang="en-US" b="1">
                <a:solidFill>
                  <a:srgbClr val="C00000"/>
                </a:solidFill>
              </a:rPr>
              <a:t>马云曾公开评价：“阿里巴巴旗下最剽悍，最具战斗力的销售团队，非中供铁军莫属！”</a:t>
            </a:r>
            <a:endParaRPr lang="zh-CN" altLang="en-US" b="1">
              <a:solidFill>
                <a:srgbClr val="C00000"/>
              </a:solidFill>
            </a:endParaRPr>
          </a:p>
          <a:p>
            <a:endParaRPr lang="zh-CN" altLang="en-US"/>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sz="2800">
                <a:sym typeface="+mn-ea"/>
              </a:rPr>
              <a:t>《阿里铁军》</a:t>
            </a:r>
            <a:r>
              <a:rPr lang="en-US" altLang="zh-CN" sz="2800">
                <a:sym typeface="+mn-ea"/>
              </a:rPr>
              <a:t>——</a:t>
            </a:r>
            <a:r>
              <a:rPr lang="zh-CN" altLang="en-US" sz="2800">
                <a:sym typeface="+mn-ea"/>
              </a:rPr>
              <a:t>李立恒著</a:t>
            </a:r>
            <a:endParaRPr lang="zh-CN" altLang="en-US" sz="2800"/>
          </a:p>
        </p:txBody>
      </p:sp>
      <p:sp>
        <p:nvSpPr>
          <p:cNvPr id="4" name="文本占位符 3"/>
          <p:cNvSpPr>
            <a:spLocks noGrp="1"/>
          </p:cNvSpPr>
          <p:nvPr>
            <p:ph type="body" idx="10"/>
          </p:nvPr>
        </p:nvSpPr>
        <p:spPr>
          <a:xfrm>
            <a:off x="245745" y="1024890"/>
            <a:ext cx="8585835" cy="1186815"/>
          </a:xfrm>
        </p:spPr>
        <p:txBody>
          <a:bodyPr/>
          <a:p>
            <a:r>
              <a:rPr lang="zh-CN" altLang="en-US"/>
              <a:t>2002年，对销售一无所知的李立恒，加入刚刚起步的阿里。当时中供铁军也刚刚成立，他迅速被派到台州去开疆拓土。整个大环境对阿里巴巴、互联网都还很陌生，企业老板的办公室里，连个电脑都没，而李立恒，有的也仅仅是一张嘴，和一张纸。</a:t>
            </a:r>
            <a:endParaRPr lang="zh-CN" altLang="en-US"/>
          </a:p>
          <a:p>
            <a:endParaRPr lang="zh-CN" altLang="en-US"/>
          </a:p>
          <a:p>
            <a:endParaRPr lang="zh-CN" altLang="en-US"/>
          </a:p>
        </p:txBody>
      </p:sp>
      <p:pic>
        <p:nvPicPr>
          <p:cNvPr id="5" name="图片 4"/>
          <p:cNvPicPr>
            <a:picLocks noChangeAspect="1"/>
          </p:cNvPicPr>
          <p:nvPr/>
        </p:nvPicPr>
        <p:blipFill>
          <a:blip r:embed="rId1"/>
          <a:stretch>
            <a:fillRect/>
          </a:stretch>
        </p:blipFill>
        <p:spPr>
          <a:xfrm>
            <a:off x="4160520" y="2033905"/>
            <a:ext cx="4671060" cy="3862070"/>
          </a:xfrm>
          <a:prstGeom prst="rect">
            <a:avLst/>
          </a:prstGeom>
        </p:spPr>
      </p:pic>
      <p:sp>
        <p:nvSpPr>
          <p:cNvPr id="6" name="文本占位符 3"/>
          <p:cNvSpPr>
            <a:spLocks noGrp="1"/>
          </p:cNvSpPr>
          <p:nvPr/>
        </p:nvSpPr>
        <p:spPr>
          <a:xfrm>
            <a:off x="324485" y="2211705"/>
            <a:ext cx="3815715" cy="38271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t>可是，他必须把一个全英文的网站，卖给没有电脑的老板们。</a:t>
            </a:r>
            <a:endParaRPr lang="zh-CN" altLang="en-US"/>
          </a:p>
          <a:p>
            <a:r>
              <a:rPr lang="zh-CN" altLang="en-US"/>
              <a:t>这个困难程度，好比把梳子卖给和尚，把冰块卖给爱斯基摩人</a:t>
            </a:r>
            <a:r>
              <a:rPr lang="en-US" altLang="zh-CN"/>
              <a:t>......</a:t>
            </a:r>
            <a:endParaRPr lang="zh-CN" altLang="en-US"/>
          </a:p>
          <a:p>
            <a:r>
              <a:rPr lang="zh-CN" altLang="en-US"/>
              <a:t>李立恒前七年一直呆在前线，开拓一个又一个市场。</a:t>
            </a:r>
            <a:r>
              <a:rPr lang="zh-CN" altLang="en-US" b="1">
                <a:solidFill>
                  <a:srgbClr val="C00000"/>
                </a:solidFill>
              </a:rPr>
              <a:t>身经百战中，他成了能把任何商品卖给任何人的“销售大王”。</a:t>
            </a:r>
            <a:endParaRPr lang="zh-CN" altLang="en-US" b="1">
              <a:solidFill>
                <a:srgbClr val="C00000"/>
              </a:solidFill>
            </a:endParaRPr>
          </a:p>
          <a:p>
            <a:r>
              <a:rPr lang="zh-CN" altLang="en-US"/>
              <a:t>2008年，他被调回到大后方，全面</a:t>
            </a:r>
            <a:r>
              <a:rPr lang="zh-CN" altLang="en-US" b="1">
                <a:solidFill>
                  <a:srgbClr val="C00000"/>
                </a:solidFill>
              </a:rPr>
              <a:t>负责整个阿里的培训工作</a:t>
            </a:r>
            <a:r>
              <a:rPr lang="zh-CN" altLang="en-US"/>
              <a:t>，也就是后来的</a:t>
            </a:r>
            <a:r>
              <a:rPr lang="zh-CN" altLang="en-US" b="1">
                <a:solidFill>
                  <a:srgbClr val="C00000"/>
                </a:solidFill>
              </a:rPr>
              <a:t>“百年大计”</a:t>
            </a:r>
            <a:r>
              <a:rPr lang="zh-CN" altLang="en-US"/>
              <a:t>。</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1.1     “3 W”</a:t>
            </a:r>
            <a:r>
              <a:rPr lang="zh-CN" altLang="en-US" dirty="0" smtClean="0"/>
              <a:t>营销法</a:t>
            </a:r>
            <a:endParaRPr lang="zh-CN" altLang="en-US" dirty="0"/>
          </a:p>
        </p:txBody>
      </p:sp>
      <p:sp>
        <p:nvSpPr>
          <p:cNvPr id="4" name="文本占位符 3"/>
          <p:cNvSpPr>
            <a:spLocks noGrp="1"/>
          </p:cNvSpPr>
          <p:nvPr>
            <p:ph type="body" idx="10"/>
          </p:nvPr>
        </p:nvSpPr>
        <p:spPr>
          <a:xfrm>
            <a:off x="656217" y="1473797"/>
            <a:ext cx="7831567" cy="4344581"/>
          </a:xfrm>
        </p:spPr>
        <p:txBody>
          <a:bodyPr/>
          <a:lstStyle/>
          <a:p>
            <a:r>
              <a:rPr lang="en-US" altLang="zh-CN" dirty="0" smtClean="0"/>
              <a:t>WHAT——</a:t>
            </a:r>
            <a:r>
              <a:rPr lang="zh-CN" altLang="en-US" dirty="0" smtClean="0"/>
              <a:t>可以满足什么需要？</a:t>
            </a:r>
            <a:endParaRPr lang="en-US" altLang="zh-CN" dirty="0" smtClean="0"/>
          </a:p>
          <a:p>
            <a:endParaRPr lang="en-US" altLang="zh-CN" dirty="0" smtClean="0"/>
          </a:p>
          <a:p>
            <a:endParaRPr lang="en-US" altLang="zh-CN" dirty="0" smtClean="0"/>
          </a:p>
          <a:p>
            <a:r>
              <a:rPr lang="en-US" altLang="zh-CN" dirty="0" smtClean="0"/>
              <a:t>WHO——</a:t>
            </a:r>
            <a:r>
              <a:rPr lang="zh-CN" altLang="en-US" dirty="0" smtClean="0"/>
              <a:t>可以去满足谁的需求？</a:t>
            </a:r>
            <a:endParaRPr lang="en-US" altLang="zh-CN" dirty="0" smtClean="0"/>
          </a:p>
          <a:p>
            <a:endParaRPr lang="en-US" altLang="zh-CN" dirty="0" smtClean="0"/>
          </a:p>
          <a:p>
            <a:endParaRPr lang="en-US" altLang="zh-CN" dirty="0" smtClean="0"/>
          </a:p>
          <a:p>
            <a:r>
              <a:rPr lang="en-US" altLang="zh-CN" dirty="0" smtClean="0"/>
              <a:t>HOW——</a:t>
            </a:r>
            <a:r>
              <a:rPr lang="zh-CN" altLang="en-US" dirty="0" smtClean="0"/>
              <a:t>如何去满足需求？</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r>
              <a:rPr lang="en-US" altLang="zh-CN" dirty="0" smtClean="0"/>
              <a:t>1.1.1    </a:t>
            </a:r>
            <a:r>
              <a:rPr lang="zh-CN" altLang="en-US" dirty="0" smtClean="0"/>
              <a:t>期货服务的潜在对象</a:t>
            </a:r>
            <a:r>
              <a:rPr lang="en-US" altLang="zh-CN" dirty="0" smtClean="0"/>
              <a:t>   </a:t>
            </a:r>
            <a:endParaRPr lang="zh-CN" altLang="en-US" dirty="0"/>
          </a:p>
        </p:txBody>
      </p:sp>
      <p:sp>
        <p:nvSpPr>
          <p:cNvPr id="4" name="文本占位符 3"/>
          <p:cNvSpPr>
            <a:spLocks noGrp="1"/>
          </p:cNvSpPr>
          <p:nvPr>
            <p:ph type="body" idx="10"/>
          </p:nvPr>
        </p:nvSpPr>
        <p:spPr>
          <a:xfrm>
            <a:off x="324738" y="1710466"/>
            <a:ext cx="8571434" cy="3989578"/>
          </a:xfrm>
        </p:spPr>
        <p:txBody>
          <a:bodyPr/>
          <a:lstStyle/>
          <a:p>
            <a:r>
              <a:rPr lang="en-US" altLang="zh-CN" dirty="0" smtClean="0"/>
              <a:t> </a:t>
            </a:r>
            <a:r>
              <a:rPr lang="zh-CN" altLang="en-US" dirty="0" smtClean="0"/>
              <a:t>  相关产业企业（沥青、</a:t>
            </a:r>
            <a:r>
              <a:rPr lang="en-US" altLang="zh-CN" dirty="0" smtClean="0"/>
              <a:t>PTA</a:t>
            </a:r>
            <a:r>
              <a:rPr lang="zh-CN" altLang="en-US" dirty="0" smtClean="0"/>
              <a:t>、乙二醇、塑料等等）（生产商、贸易商）</a:t>
            </a:r>
            <a:endParaRPr lang="en-US" altLang="zh-CN" dirty="0" smtClean="0"/>
          </a:p>
          <a:p>
            <a:endParaRPr lang="en-US" altLang="zh-CN" dirty="0" smtClean="0"/>
          </a:p>
          <a:p>
            <a:r>
              <a:rPr lang="en-US" altLang="zh-CN" dirty="0" smtClean="0"/>
              <a:t>   </a:t>
            </a:r>
            <a:r>
              <a:rPr lang="zh-CN" altLang="en-US" dirty="0" smtClean="0"/>
              <a:t>机构（私募）</a:t>
            </a:r>
            <a:endParaRPr lang="en-US" altLang="zh-CN" dirty="0" smtClean="0"/>
          </a:p>
          <a:p>
            <a:endParaRPr lang="en-US" altLang="zh-CN" dirty="0" smtClean="0"/>
          </a:p>
          <a:p>
            <a:r>
              <a:rPr lang="en-US" altLang="zh-CN" dirty="0" smtClean="0"/>
              <a:t>   </a:t>
            </a:r>
            <a:r>
              <a:rPr lang="zh-CN" altLang="en-US" dirty="0" smtClean="0"/>
              <a:t>专业</a:t>
            </a:r>
            <a:r>
              <a:rPr lang="zh-CN" altLang="en-US" dirty="0" smtClean="0"/>
              <a:t>投资者</a:t>
            </a:r>
            <a:endParaRPr lang="en-US" altLang="zh-CN" dirty="0" smtClean="0"/>
          </a:p>
          <a:p>
            <a:endParaRPr lang="en-US" altLang="zh-CN" dirty="0" smtClean="0"/>
          </a:p>
          <a:p>
            <a:r>
              <a:rPr lang="en-US" altLang="zh-CN" dirty="0" smtClean="0"/>
              <a:t>    </a:t>
            </a:r>
            <a:r>
              <a:rPr lang="zh-CN" altLang="en-US" dirty="0" smtClean="0"/>
              <a:t>个人</a:t>
            </a:r>
            <a:r>
              <a:rPr lang="zh-CN" altLang="en-US" dirty="0" smtClean="0"/>
              <a:t>投资者  （高净值客户）</a:t>
            </a:r>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r>
              <a:rPr lang="en-US" altLang="zh-CN" dirty="0" smtClean="0"/>
              <a:t>1.1.2    </a:t>
            </a:r>
            <a:r>
              <a:rPr lang="zh-CN" altLang="en-US" dirty="0" smtClean="0"/>
              <a:t>期货相应业态</a:t>
            </a:r>
            <a:endParaRPr lang="zh-CN" altLang="en-US" dirty="0"/>
          </a:p>
        </p:txBody>
      </p:sp>
      <p:sp>
        <p:nvSpPr>
          <p:cNvPr id="4" name="文本占位符 3"/>
          <p:cNvSpPr>
            <a:spLocks noGrp="1"/>
          </p:cNvSpPr>
          <p:nvPr>
            <p:ph type="body" idx="10"/>
          </p:nvPr>
        </p:nvSpPr>
        <p:spPr>
          <a:xfrm>
            <a:off x="357011" y="1832520"/>
            <a:ext cx="8571434" cy="4093435"/>
          </a:xfrm>
        </p:spPr>
        <p:txBody>
          <a:bodyPr/>
          <a:lstStyle/>
          <a:p>
            <a:r>
              <a:rPr lang="en-US" altLang="zh-CN" dirty="0" smtClean="0"/>
              <a:t>  </a:t>
            </a:r>
            <a:r>
              <a:rPr lang="zh-CN" altLang="en-US" dirty="0" smtClean="0"/>
              <a:t>产业企业业务（经纪业务  </a:t>
            </a:r>
            <a:r>
              <a:rPr lang="en-US" altLang="zh-CN" dirty="0" smtClean="0"/>
              <a:t>+  </a:t>
            </a:r>
            <a:r>
              <a:rPr lang="zh-CN" altLang="en-US" dirty="0" smtClean="0"/>
              <a:t>咨询业务  </a:t>
            </a:r>
            <a:r>
              <a:rPr lang="en-US" altLang="zh-CN" dirty="0" smtClean="0"/>
              <a:t>+  </a:t>
            </a:r>
            <a:r>
              <a:rPr lang="zh-CN" altLang="en-US" dirty="0" smtClean="0"/>
              <a:t>产业基金）</a:t>
            </a:r>
            <a:endParaRPr lang="en-US" altLang="zh-CN" dirty="0" smtClean="0"/>
          </a:p>
          <a:p>
            <a:endParaRPr lang="en-US" altLang="zh-CN" dirty="0" smtClean="0"/>
          </a:p>
          <a:p>
            <a:r>
              <a:rPr lang="en-US" altLang="zh-CN" dirty="0" smtClean="0"/>
              <a:t>  </a:t>
            </a:r>
            <a:r>
              <a:rPr lang="zh-CN" altLang="en-US" dirty="0" smtClean="0"/>
              <a:t>机构通道业务  </a:t>
            </a:r>
            <a:r>
              <a:rPr lang="en-US" altLang="zh-CN" dirty="0" smtClean="0"/>
              <a:t>(</a:t>
            </a:r>
            <a:r>
              <a:rPr lang="zh-CN" altLang="en-US" dirty="0" smtClean="0"/>
              <a:t>经纪业务　</a:t>
            </a:r>
            <a:r>
              <a:rPr lang="en-US" altLang="zh-CN" dirty="0" smtClean="0"/>
              <a:t>+ </a:t>
            </a:r>
            <a:r>
              <a:rPr lang="zh-CN" altLang="en-US" dirty="0" smtClean="0"/>
              <a:t>咨询业务</a:t>
            </a:r>
            <a:r>
              <a:rPr lang="en-US" altLang="zh-CN" dirty="0" smtClean="0"/>
              <a:t>  +  </a:t>
            </a:r>
            <a:r>
              <a:rPr lang="zh-CN" altLang="en-US" dirty="0" smtClean="0"/>
              <a:t>资管业务</a:t>
            </a:r>
            <a:r>
              <a:rPr lang="en-US" altLang="zh-CN" dirty="0" smtClean="0"/>
              <a:t>) </a:t>
            </a:r>
            <a:endParaRPr lang="en-US" altLang="zh-CN" dirty="0" smtClean="0"/>
          </a:p>
          <a:p>
            <a:endParaRPr lang="en-US" altLang="zh-CN" dirty="0" smtClean="0"/>
          </a:p>
          <a:p>
            <a:r>
              <a:rPr lang="en-US" altLang="zh-CN" dirty="0" smtClean="0"/>
              <a:t>   </a:t>
            </a:r>
            <a:r>
              <a:rPr lang="zh-CN" altLang="en-US" dirty="0" smtClean="0"/>
              <a:t>专业投资者     </a:t>
            </a:r>
            <a:r>
              <a:rPr lang="en-US" altLang="zh-CN" dirty="0" smtClean="0"/>
              <a:t>(</a:t>
            </a:r>
            <a:r>
              <a:rPr lang="zh-CN" altLang="en-US" dirty="0" smtClean="0"/>
              <a:t>经纪业务　</a:t>
            </a:r>
            <a:r>
              <a:rPr lang="en-US" altLang="zh-CN" dirty="0" smtClean="0"/>
              <a:t>+</a:t>
            </a:r>
            <a:r>
              <a:rPr lang="zh-CN" altLang="en-US" dirty="0" smtClean="0"/>
              <a:t>　咨询业务</a:t>
            </a:r>
            <a:r>
              <a:rPr lang="en-US" altLang="zh-CN" dirty="0" smtClean="0"/>
              <a:t>)</a:t>
            </a:r>
            <a:endParaRPr lang="en-US" altLang="zh-CN" dirty="0" smtClean="0"/>
          </a:p>
          <a:p>
            <a:endParaRPr lang="en-US" altLang="zh-CN" dirty="0" smtClean="0"/>
          </a:p>
          <a:p>
            <a:r>
              <a:rPr lang="en-US" altLang="zh-CN" dirty="0" smtClean="0"/>
              <a:t>   </a:t>
            </a:r>
            <a:r>
              <a:rPr lang="zh-CN" altLang="en-US" dirty="0" smtClean="0"/>
              <a:t>个人投资者  （经纪业务　</a:t>
            </a:r>
            <a:r>
              <a:rPr lang="en-US" altLang="zh-CN" dirty="0" smtClean="0"/>
              <a:t>+    </a:t>
            </a:r>
            <a:r>
              <a:rPr lang="zh-CN" altLang="en-US" dirty="0" smtClean="0"/>
              <a:t>咨询业务</a:t>
            </a:r>
            <a:r>
              <a:rPr lang="en-US" altLang="zh-CN" dirty="0" smtClean="0"/>
              <a:t>   +   </a:t>
            </a:r>
            <a:r>
              <a:rPr lang="zh-CN" altLang="en-US" dirty="0" smtClean="0"/>
              <a:t>资管业务）</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产业客户对期货是刚需</a:t>
            </a:r>
            <a:r>
              <a:rPr lang="en-US" altLang="zh-CN"/>
              <a:t>——</a:t>
            </a:r>
            <a:r>
              <a:rPr lang="zh-CN" altLang="en-US"/>
              <a:t>风险管理</a:t>
            </a:r>
            <a:endParaRPr lang="zh-CN" altLang="en-US"/>
          </a:p>
        </p:txBody>
      </p:sp>
      <p:sp>
        <p:nvSpPr>
          <p:cNvPr id="3" name="副标题 2"/>
          <p:cNvSpPr>
            <a:spLocks noGrp="1"/>
          </p:cNvSpPr>
          <p:nvPr>
            <p:ph type="subTitle" idx="1"/>
          </p:nvPr>
        </p:nvSpPr>
        <p:spPr>
          <a:xfrm>
            <a:off x="324485" y="1078230"/>
            <a:ext cx="6858000" cy="528320"/>
          </a:xfrm>
        </p:spPr>
        <p:txBody>
          <a:bodyPr/>
          <a:p>
            <a:endParaRPr lang="zh-CN" altLang="en-US"/>
          </a:p>
        </p:txBody>
      </p:sp>
      <p:sp>
        <p:nvSpPr>
          <p:cNvPr id="4" name="文本占位符 3"/>
          <p:cNvSpPr>
            <a:spLocks noGrp="1"/>
          </p:cNvSpPr>
          <p:nvPr>
            <p:ph type="body" idx="10"/>
          </p:nvPr>
        </p:nvSpPr>
        <p:spPr/>
        <p:txBody>
          <a:bodyPr/>
          <a:p>
            <a:endParaRPr lang="zh-CN" altLang="en-US"/>
          </a:p>
        </p:txBody>
      </p:sp>
      <p:pic>
        <p:nvPicPr>
          <p:cNvPr id="5" name="图片 4"/>
          <p:cNvPicPr>
            <a:picLocks noChangeAspect="1"/>
          </p:cNvPicPr>
          <p:nvPr/>
        </p:nvPicPr>
        <p:blipFill>
          <a:blip r:embed="rId1"/>
          <a:stretch>
            <a:fillRect/>
          </a:stretch>
        </p:blipFill>
        <p:spPr>
          <a:xfrm>
            <a:off x="1511935" y="950595"/>
            <a:ext cx="5841365" cy="52724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2. </a:t>
            </a:r>
            <a:r>
              <a:rPr lang="zh-CN" altLang="en-US" dirty="0" smtClean="0"/>
              <a:t>定位</a:t>
            </a:r>
            <a:endParaRPr lang="zh-CN" altLang="en-US" dirty="0"/>
          </a:p>
        </p:txBody>
      </p:sp>
      <p:sp>
        <p:nvSpPr>
          <p:cNvPr id="3" name="副标题 2"/>
          <p:cNvSpPr>
            <a:spLocks noGrp="1"/>
          </p:cNvSpPr>
          <p:nvPr>
            <p:ph type="subTitle" idx="1"/>
          </p:nvPr>
        </p:nvSpPr>
        <p:spPr>
          <a:xfrm>
            <a:off x="421555" y="1208184"/>
            <a:ext cx="8173803" cy="527516"/>
          </a:xfrm>
        </p:spPr>
        <p:txBody>
          <a:bodyPr/>
          <a:lstStyle/>
          <a:p>
            <a:r>
              <a:rPr lang="zh-CN" altLang="en-US" b="1" dirty="0" smtClean="0">
                <a:solidFill>
                  <a:srgbClr val="FF0000"/>
                </a:solidFill>
                <a:latin typeface="华文楷体" panose="02010600040101010101" pitchFamily="2" charset="-122"/>
                <a:ea typeface="华文楷体" panose="02010600040101010101" pitchFamily="2" charset="-122"/>
              </a:rPr>
              <a:t>产品定位</a:t>
            </a:r>
            <a:r>
              <a:rPr lang="zh-CN" altLang="en-US" dirty="0" smtClean="0">
                <a:latin typeface="华文楷体" panose="02010600040101010101" pitchFamily="2" charset="-122"/>
                <a:ea typeface="华文楷体" panose="02010600040101010101" pitchFamily="2" charset="-122"/>
              </a:rPr>
              <a:t>过程是细分目标市场并进行子市场选择的过程。</a:t>
            </a:r>
            <a:endParaRPr lang="zh-CN" altLang="en-US" dirty="0">
              <a:latin typeface="华文楷体" panose="02010600040101010101" pitchFamily="2" charset="-122"/>
              <a:ea typeface="华文楷体" panose="02010600040101010101" pitchFamily="2" charset="-122"/>
            </a:endParaRPr>
          </a:p>
        </p:txBody>
      </p:sp>
      <p:sp>
        <p:nvSpPr>
          <p:cNvPr id="4" name="文本占位符 3"/>
          <p:cNvSpPr>
            <a:spLocks noGrp="1"/>
          </p:cNvSpPr>
          <p:nvPr>
            <p:ph type="body" idx="10"/>
          </p:nvPr>
        </p:nvSpPr>
        <p:spPr>
          <a:xfrm>
            <a:off x="980954" y="2463500"/>
            <a:ext cx="7818801" cy="3377902"/>
          </a:xfrm>
        </p:spPr>
        <p:txBody>
          <a:bodyPr/>
          <a:lstStyle/>
          <a:p>
            <a:r>
              <a:rPr lang="zh-CN" altLang="en-US" b="1" dirty="0" smtClean="0">
                <a:solidFill>
                  <a:srgbClr val="FF0000"/>
                </a:solidFill>
                <a:latin typeface="华文楷体" panose="02010600040101010101" pitchFamily="2" charset="-122"/>
                <a:ea typeface="华文楷体" panose="02010600040101010101" pitchFamily="2" charset="-122"/>
              </a:rPr>
              <a:t>选择</a:t>
            </a:r>
            <a:r>
              <a:rPr lang="zh-CN" altLang="en-US" b="1" dirty="0" smtClean="0">
                <a:solidFill>
                  <a:srgbClr val="FF0000"/>
                </a:solidFill>
                <a:latin typeface="华文楷体" panose="02010600040101010101" pitchFamily="2" charset="-122"/>
                <a:ea typeface="华文楷体" panose="02010600040101010101" pitchFamily="2" charset="-122"/>
              </a:rPr>
              <a:t>你擅长的，选择你有资源的，选择你有优势的</a:t>
            </a:r>
            <a:endParaRPr lang="en-US" altLang="zh-CN" b="1" dirty="0" smtClean="0">
              <a:latin typeface="华文楷体" panose="02010600040101010101" pitchFamily="2" charset="-122"/>
              <a:ea typeface="华文楷体" panose="02010600040101010101" pitchFamily="2" charset="-122"/>
            </a:endParaRPr>
          </a:p>
          <a:p>
            <a:endParaRPr lang="en-US" altLang="zh-CN" b="1" dirty="0" smtClean="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比如：产业人脉资源广，选择产业</a:t>
            </a:r>
            <a:r>
              <a:rPr lang="en-US" altLang="zh-CN" b="1" dirty="0" smtClean="0">
                <a:latin typeface="华文楷体" panose="02010600040101010101" pitchFamily="2" charset="-122"/>
                <a:ea typeface="华文楷体" panose="02010600040101010101" pitchFamily="2" charset="-122"/>
              </a:rPr>
              <a:t>+</a:t>
            </a:r>
            <a:r>
              <a:rPr lang="zh-CN" altLang="en-US" b="1" dirty="0" smtClean="0">
                <a:latin typeface="华文楷体" panose="02010600040101010101" pitchFamily="2" charset="-122"/>
                <a:ea typeface="华文楷体" panose="02010600040101010101" pitchFamily="2" charset="-122"/>
              </a:rPr>
              <a:t>资管</a:t>
            </a:r>
            <a:endParaRPr lang="en-US" altLang="zh-CN" b="1" dirty="0" smtClean="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比如：一穷二白创业，选择个人投资者（高净值客户）为重心</a:t>
            </a:r>
            <a:endParaRPr lang="en-US" altLang="zh-CN" b="1" dirty="0" smtClean="0">
              <a:latin typeface="华文楷体" panose="02010600040101010101" pitchFamily="2" charset="-122"/>
              <a:ea typeface="华文楷体" panose="02010600040101010101" pitchFamily="2" charset="-122"/>
            </a:endParaRPr>
          </a:p>
          <a:p>
            <a:endParaRPr lang="en-US" altLang="zh-CN" b="1" dirty="0" smtClean="0">
              <a:latin typeface="华文楷体" panose="02010600040101010101" pitchFamily="2" charset="-122"/>
              <a:ea typeface="华文楷体" panose="02010600040101010101" pitchFamily="2" charset="-122"/>
            </a:endParaRPr>
          </a:p>
          <a:p>
            <a:endParaRPr lang="en-US" altLang="zh-CN" b="1" dirty="0" smtClean="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销售是一个可以从无到有的</a:t>
            </a:r>
            <a:r>
              <a:rPr lang="zh-CN" altLang="en-US" b="1" dirty="0" smtClean="0">
                <a:latin typeface="华文楷体" panose="02010600040101010101" pitchFamily="2" charset="-122"/>
                <a:ea typeface="华文楷体" panose="02010600040101010101" pitchFamily="2" charset="-122"/>
              </a:rPr>
              <a:t>积累，销售是一个全方位打磨人的职业</a:t>
            </a:r>
            <a:endParaRPr lang="en-US" altLang="zh-CN" b="1" dirty="0" smtClean="0">
              <a:latin typeface="华文楷体" panose="02010600040101010101" pitchFamily="2" charset="-122"/>
              <a:ea typeface="华文楷体" panose="02010600040101010101" pitchFamily="2" charset="-122"/>
            </a:endParaRPr>
          </a:p>
          <a:p>
            <a:endParaRPr lang="en-US" altLang="zh-CN" b="1" dirty="0" smtClean="0">
              <a:latin typeface="华文楷体" panose="02010600040101010101" pitchFamily="2" charset="-122"/>
              <a:ea typeface="华文楷体" panose="02010600040101010101" pitchFamily="2" charset="-122"/>
            </a:endParaRPr>
          </a:p>
          <a:p>
            <a:endParaRPr lang="en-US" altLang="zh-CN" b="1" dirty="0" smtClean="0">
              <a:latin typeface="华文楷体" panose="02010600040101010101" pitchFamily="2" charset="-122"/>
              <a:ea typeface="华文楷体" panose="02010600040101010101" pitchFamily="2" charset="-122"/>
            </a:endParaRPr>
          </a:p>
          <a:p>
            <a:endParaRPr lang="zh-CN" altLang="en-US"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304328012"/>
  <p:tag name="KSO_WM_UNIT_PLACING_PICTURE_USER_VIEWPORT" val="{&quot;height&quot;:8565,&quot;width&quot;:12120}"/>
</p:tagLst>
</file>

<file path=ppt/tags/tag2.xml><?xml version="1.0" encoding="utf-8"?>
<p:tagLst xmlns:p="http://schemas.openxmlformats.org/presentationml/2006/main">
  <p:tag name="REFSHAPE" val="45273949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5886</Words>
  <Application>WPS 演示</Application>
  <PresentationFormat>全屏显示(4:3)</PresentationFormat>
  <Paragraphs>313</Paragraphs>
  <Slides>29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宋体</vt:lpstr>
      <vt:lpstr>Wingdings</vt:lpstr>
      <vt:lpstr>Arial Unicode MS</vt:lpstr>
      <vt:lpstr>Times New Roman</vt:lpstr>
      <vt:lpstr>华文中宋</vt:lpstr>
      <vt:lpstr>华文仿宋</vt:lpstr>
      <vt:lpstr>华文楷体</vt:lpstr>
      <vt:lpstr>等线</vt:lpstr>
      <vt:lpstr>Calibri</vt:lpstr>
      <vt:lpstr>微软雅黑</vt:lpstr>
      <vt:lpstr>Office 主题​​</vt:lpstr>
      <vt:lpstr>  客户分类突破心得</vt:lpstr>
      <vt:lpstr>1.一流的人才，往往都要有销售的思维</vt:lpstr>
      <vt:lpstr>PowerPoint 演示文稿</vt:lpstr>
      <vt:lpstr>PowerPoint 演示文稿</vt:lpstr>
      <vt:lpstr>1.1     “3 W”营销法</vt:lpstr>
      <vt:lpstr>PowerPoint 演示文稿</vt:lpstr>
      <vt:lpstr>PowerPoint 演示文稿</vt:lpstr>
      <vt:lpstr>PowerPoint 演示文稿</vt:lpstr>
      <vt:lpstr>2. 定位</vt:lpstr>
      <vt:lpstr>2.如何做个人销售</vt:lpstr>
      <vt:lpstr>PowerPoint 演示文稿</vt:lpstr>
      <vt:lpstr>PowerPoint 演示文稿</vt:lpstr>
      <vt:lpstr>3.分类突破案例</vt:lpstr>
      <vt:lpstr>3.分类突破案例</vt:lpstr>
      <vt:lpstr>3.分类突破案例</vt:lpstr>
      <vt:lpstr>PowerPoint 演示文稿</vt:lpstr>
      <vt:lpstr>4.职业精神的培养</vt:lpstr>
      <vt:lpstr>割草男孩的故事：</vt:lpstr>
      <vt:lpstr>4.1  敬业精神</vt:lpstr>
      <vt:lpstr>敬业、爱岗，把工作变成有趣的事</vt:lpstr>
      <vt:lpstr>格局与愿景</vt:lpstr>
      <vt:lpstr>PowerPoint 演示文稿</vt:lpstr>
      <vt:lpstr>树立新的目标 </vt:lpstr>
      <vt:lpstr>PowerPoint 演示文稿</vt:lpstr>
      <vt:lpstr>4.3团队精神</vt:lpstr>
      <vt:lpstr>团队精神的典型</vt:lpstr>
      <vt:lpstr>PowerPoint 演示文稿</vt:lpstr>
      <vt:lpstr>PowerPoint 演示文稿</vt:lpstr>
      <vt:lpstr>敬请雅正 欢迎交流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请输入PPT标题</dc:title>
  <dc:creator>lyd</dc:creator>
  <cp:lastModifiedBy>Administrator</cp:lastModifiedBy>
  <cp:revision>142</cp:revision>
  <dcterms:created xsi:type="dcterms:W3CDTF">2017-08-30T01:45:00Z</dcterms:created>
  <dcterms:modified xsi:type="dcterms:W3CDTF">2020-05-19T06:10:51Z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