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9"/>
  </p:notesMasterIdLst>
  <p:handoutMasterIdLst>
    <p:handoutMasterId r:id="rId70"/>
  </p:handoutMasterIdLst>
  <p:sldIdLst>
    <p:sldId id="256" r:id="rId2"/>
    <p:sldId id="385" r:id="rId3"/>
    <p:sldId id="386" r:id="rId4"/>
    <p:sldId id="387" r:id="rId5"/>
    <p:sldId id="388" r:id="rId6"/>
    <p:sldId id="455" r:id="rId7"/>
    <p:sldId id="389" r:id="rId8"/>
    <p:sldId id="390" r:id="rId9"/>
    <p:sldId id="456" r:id="rId10"/>
    <p:sldId id="392" r:id="rId11"/>
    <p:sldId id="393" r:id="rId12"/>
    <p:sldId id="394" r:id="rId13"/>
    <p:sldId id="395" r:id="rId14"/>
    <p:sldId id="396" r:id="rId15"/>
    <p:sldId id="457" r:id="rId16"/>
    <p:sldId id="436" r:id="rId17"/>
    <p:sldId id="439" r:id="rId18"/>
    <p:sldId id="461" r:id="rId19"/>
    <p:sldId id="475" r:id="rId20"/>
    <p:sldId id="476" r:id="rId21"/>
    <p:sldId id="477" r:id="rId22"/>
    <p:sldId id="478" r:id="rId23"/>
    <p:sldId id="437" r:id="rId24"/>
    <p:sldId id="438" r:id="rId25"/>
    <p:sldId id="407" r:id="rId26"/>
    <p:sldId id="465" r:id="rId27"/>
    <p:sldId id="466" r:id="rId28"/>
    <p:sldId id="483" r:id="rId29"/>
    <p:sldId id="484" r:id="rId30"/>
    <p:sldId id="467" r:id="rId31"/>
    <p:sldId id="468" r:id="rId32"/>
    <p:sldId id="485" r:id="rId33"/>
    <p:sldId id="469" r:id="rId34"/>
    <p:sldId id="470" r:id="rId35"/>
    <p:sldId id="480" r:id="rId36"/>
    <p:sldId id="481" r:id="rId37"/>
    <p:sldId id="474" r:id="rId38"/>
    <p:sldId id="441" r:id="rId39"/>
    <p:sldId id="450" r:id="rId40"/>
    <p:sldId id="451" r:id="rId41"/>
    <p:sldId id="453" r:id="rId42"/>
    <p:sldId id="454" r:id="rId43"/>
    <p:sldId id="419" r:id="rId44"/>
    <p:sldId id="420" r:id="rId45"/>
    <p:sldId id="421" r:id="rId46"/>
    <p:sldId id="422" r:id="rId47"/>
    <p:sldId id="423" r:id="rId48"/>
    <p:sldId id="424" r:id="rId49"/>
    <p:sldId id="462" r:id="rId50"/>
    <p:sldId id="425" r:id="rId51"/>
    <p:sldId id="471" r:id="rId52"/>
    <p:sldId id="472" r:id="rId53"/>
    <p:sldId id="479" r:id="rId54"/>
    <p:sldId id="473" r:id="rId55"/>
    <p:sldId id="443" r:id="rId56"/>
    <p:sldId id="458" r:id="rId57"/>
    <p:sldId id="444" r:id="rId58"/>
    <p:sldId id="446" r:id="rId59"/>
    <p:sldId id="445" r:id="rId60"/>
    <p:sldId id="459" r:id="rId61"/>
    <p:sldId id="447" r:id="rId62"/>
    <p:sldId id="460" r:id="rId63"/>
    <p:sldId id="382" r:id="rId64"/>
    <p:sldId id="383" r:id="rId65"/>
    <p:sldId id="316" r:id="rId66"/>
    <p:sldId id="317" r:id="rId67"/>
    <p:sldId id="258"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7F7"/>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035" autoAdjust="0"/>
  </p:normalViewPr>
  <p:slideViewPr>
    <p:cSldViewPr snapToGrid="0">
      <p:cViewPr varScale="1">
        <p:scale>
          <a:sx n="77" d="100"/>
          <a:sy n="77" d="100"/>
        </p:scale>
        <p:origin x="690" y="96"/>
      </p:cViewPr>
      <p:guideLst/>
    </p:cSldViewPr>
  </p:slideViewPr>
  <p:notesTextViewPr>
    <p:cViewPr>
      <p:scale>
        <a:sx n="1" d="1"/>
        <a:sy n="1" d="1"/>
      </p:scale>
      <p:origin x="0" y="0"/>
    </p:cViewPr>
  </p:notesTextViewPr>
  <p:notesViewPr>
    <p:cSldViewPr snapToGrid="0">
      <p:cViewPr varScale="1">
        <p:scale>
          <a:sx n="85" d="100"/>
          <a:sy n="85" d="100"/>
        </p:scale>
        <p:origin x="3804"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01CDA1-C07D-4310-BCD3-66C592B5330A}" type="doc">
      <dgm:prSet loTypeId="urn:microsoft.com/office/officeart/2008/layout/LinedList" loCatId="list" qsTypeId="urn:microsoft.com/office/officeart/2005/8/quickstyle/simple2" qsCatId="simple" csTypeId="urn:microsoft.com/office/officeart/2005/8/colors/accent1_1" csCatId="accent1" phldr="1"/>
      <dgm:spPr/>
      <dgm:t>
        <a:bodyPr/>
        <a:lstStyle/>
        <a:p>
          <a:endParaRPr lang="zh-CN" altLang="en-US"/>
        </a:p>
      </dgm:t>
    </dgm:pt>
    <dgm:pt modelId="{9D5C1D90-3F30-4A3E-AC23-D02A492FA951}">
      <dgm:prSet phldrT="[文本]" custT="1"/>
      <dgm:spPr/>
      <dgm:t>
        <a:bodyPr/>
        <a:lstStyle/>
        <a:p>
          <a:endParaRPr lang="en-US" altLang="zh-CN" sz="1600" dirty="0" smtClean="0">
            <a:latin typeface="华文仿宋" panose="02010600040101010101" pitchFamily="2" charset="-122"/>
            <a:ea typeface="华文仿宋" panose="02010600040101010101" pitchFamily="2" charset="-122"/>
          </a:endParaRPr>
        </a:p>
        <a:p>
          <a:endParaRPr lang="en-US" altLang="zh-CN" sz="1600" dirty="0" smtClean="0">
            <a:latin typeface="华文仿宋" panose="02010600040101010101" pitchFamily="2" charset="-122"/>
            <a:ea typeface="华文仿宋" panose="02010600040101010101" pitchFamily="2" charset="-122"/>
          </a:endParaRPr>
        </a:p>
        <a:p>
          <a:endParaRPr lang="en-US" altLang="zh-CN" sz="1600" dirty="0" smtClean="0">
            <a:latin typeface="华文仿宋" panose="02010600040101010101" pitchFamily="2" charset="-122"/>
            <a:ea typeface="华文仿宋" panose="02010600040101010101" pitchFamily="2" charset="-122"/>
          </a:endParaRPr>
        </a:p>
        <a:p>
          <a:r>
            <a:rPr lang="zh-CN" altLang="en-US" sz="1600" dirty="0" smtClean="0">
              <a:latin typeface="华文仿宋" panose="02010600040101010101" pitchFamily="2" charset="-122"/>
              <a:ea typeface="华文仿宋" panose="02010600040101010101" pitchFamily="2" charset="-122"/>
            </a:rPr>
            <a:t>合格投资者投资于单只固定收益类资产管理计划的金额不低于</a:t>
          </a:r>
          <a:r>
            <a:rPr lang="en-US" altLang="en-US" sz="1600" dirty="0" smtClean="0">
              <a:latin typeface="华文仿宋" panose="02010600040101010101" pitchFamily="2" charset="-122"/>
              <a:ea typeface="华文仿宋" panose="02010600040101010101" pitchFamily="2" charset="-122"/>
            </a:rPr>
            <a:t>30 </a:t>
          </a:r>
          <a:r>
            <a:rPr lang="zh-CN" altLang="en-US" sz="1600" dirty="0" smtClean="0">
              <a:latin typeface="华文仿宋" panose="02010600040101010101" pitchFamily="2" charset="-122"/>
              <a:ea typeface="华文仿宋" panose="02010600040101010101" pitchFamily="2" charset="-122"/>
            </a:rPr>
            <a:t>万元；</a:t>
          </a:r>
          <a:endParaRPr lang="en-US" altLang="zh-CN" sz="1600" dirty="0" smtClean="0">
            <a:latin typeface="华文仿宋" panose="02010600040101010101" pitchFamily="2" charset="-122"/>
            <a:ea typeface="华文仿宋" panose="02010600040101010101" pitchFamily="2" charset="-122"/>
          </a:endParaRPr>
        </a:p>
        <a:p>
          <a:r>
            <a:rPr lang="zh-CN" altLang="en-US" sz="1600" dirty="0" smtClean="0">
              <a:latin typeface="华文仿宋" panose="02010600040101010101" pitchFamily="2" charset="-122"/>
              <a:ea typeface="华文仿宋" panose="02010600040101010101" pitchFamily="2" charset="-122"/>
            </a:rPr>
            <a:t>投资于单只混合类资产管理计划的金额不低于</a:t>
          </a:r>
          <a:r>
            <a:rPr lang="en-US" altLang="en-US" sz="1600" dirty="0" smtClean="0">
              <a:latin typeface="华文仿宋" panose="02010600040101010101" pitchFamily="2" charset="-122"/>
              <a:ea typeface="华文仿宋" panose="02010600040101010101" pitchFamily="2" charset="-122"/>
            </a:rPr>
            <a:t>40</a:t>
          </a:r>
          <a:r>
            <a:rPr lang="zh-CN" altLang="en-US" sz="1600" dirty="0" smtClean="0">
              <a:latin typeface="华文仿宋" panose="02010600040101010101" pitchFamily="2" charset="-122"/>
              <a:ea typeface="华文仿宋" panose="02010600040101010101" pitchFamily="2" charset="-122"/>
            </a:rPr>
            <a:t>万元；</a:t>
          </a:r>
          <a:endParaRPr lang="en-US" altLang="zh-CN" sz="1600" dirty="0" smtClean="0">
            <a:latin typeface="华文仿宋" panose="02010600040101010101" pitchFamily="2" charset="-122"/>
            <a:ea typeface="华文仿宋" panose="02010600040101010101" pitchFamily="2" charset="-122"/>
          </a:endParaRPr>
        </a:p>
        <a:p>
          <a:r>
            <a:rPr lang="zh-CN" altLang="en-US" sz="1600" dirty="0" smtClean="0">
              <a:latin typeface="华文仿宋" panose="02010600040101010101" pitchFamily="2" charset="-122"/>
              <a:ea typeface="华文仿宋" panose="02010600040101010101" pitchFamily="2" charset="-122"/>
            </a:rPr>
            <a:t>投资于单只权益类、商品及金融衍生品类资产管理计划的金额不低于</a:t>
          </a:r>
          <a:r>
            <a:rPr lang="en-US" altLang="en-US" sz="1600" dirty="0" smtClean="0">
              <a:latin typeface="华文仿宋" panose="02010600040101010101" pitchFamily="2" charset="-122"/>
              <a:ea typeface="华文仿宋" panose="02010600040101010101" pitchFamily="2" charset="-122"/>
            </a:rPr>
            <a:t>100 </a:t>
          </a:r>
          <a:r>
            <a:rPr lang="zh-CN" altLang="en-US" sz="1600" dirty="0" smtClean="0">
              <a:latin typeface="华文仿宋" panose="02010600040101010101" pitchFamily="2" charset="-122"/>
              <a:ea typeface="华文仿宋" panose="02010600040101010101" pitchFamily="2" charset="-122"/>
            </a:rPr>
            <a:t>万元。</a:t>
          </a:r>
          <a:endParaRPr lang="zh-CN" altLang="en-US" sz="1600" dirty="0">
            <a:latin typeface="华文仿宋" panose="02010600040101010101" pitchFamily="2" charset="-122"/>
            <a:ea typeface="华文仿宋" panose="02010600040101010101" pitchFamily="2" charset="-122"/>
          </a:endParaRPr>
        </a:p>
      </dgm:t>
    </dgm:pt>
    <dgm:pt modelId="{06729A2B-7B9B-4F0C-B470-DAD04BF9E5EF}" type="parTrans" cxnId="{50DBD5DC-7A67-46A3-ADA1-54ADCBA83DE0}">
      <dgm:prSet/>
      <dgm:spPr/>
      <dgm:t>
        <a:bodyPr/>
        <a:lstStyle/>
        <a:p>
          <a:endParaRPr lang="zh-CN" altLang="en-US"/>
        </a:p>
      </dgm:t>
    </dgm:pt>
    <dgm:pt modelId="{DC012FAF-87CC-4E03-B599-4029E309496A}" type="sibTrans" cxnId="{50DBD5DC-7A67-46A3-ADA1-54ADCBA83DE0}">
      <dgm:prSet/>
      <dgm:spPr/>
      <dgm:t>
        <a:bodyPr/>
        <a:lstStyle/>
        <a:p>
          <a:endParaRPr lang="zh-CN" altLang="en-US"/>
        </a:p>
      </dgm:t>
    </dgm:pt>
    <dgm:pt modelId="{A9CE3CA4-0C80-4B55-AD77-1DF2804D842A}">
      <dgm:prSet phldrT="[文本]" custT="1"/>
      <dgm:spPr/>
      <dgm:t>
        <a:bodyPr/>
        <a:lstStyle/>
        <a:p>
          <a:r>
            <a:rPr lang="zh-CN" altLang="en-US" sz="1600" dirty="0" smtClean="0">
              <a:latin typeface="华文仿宋" panose="02010600040101010101" pitchFamily="2" charset="-122"/>
              <a:ea typeface="华文仿宋" panose="02010600040101010101" pitchFamily="2" charset="-122"/>
            </a:rPr>
            <a:t>具有</a:t>
          </a:r>
          <a:r>
            <a:rPr lang="en-US" altLang="en-US" sz="1600" dirty="0" smtClean="0">
              <a:latin typeface="华文仿宋" panose="02010600040101010101" pitchFamily="2" charset="-122"/>
              <a:ea typeface="华文仿宋" panose="02010600040101010101" pitchFamily="2" charset="-122"/>
            </a:rPr>
            <a:t>2 </a:t>
          </a:r>
          <a:r>
            <a:rPr lang="zh-CN" altLang="en-US" sz="1600" dirty="0" smtClean="0">
              <a:latin typeface="华文仿宋" panose="02010600040101010101" pitchFamily="2" charset="-122"/>
              <a:ea typeface="华文仿宋" panose="02010600040101010101" pitchFamily="2" charset="-122"/>
            </a:rPr>
            <a:t>年以上投资经历，且满足下列三项条件之一的自然人：家庭金融净资产不低于</a:t>
          </a:r>
          <a:r>
            <a:rPr lang="en-US" altLang="en-US" sz="1600" dirty="0" smtClean="0">
              <a:latin typeface="华文仿宋" panose="02010600040101010101" pitchFamily="2" charset="-122"/>
              <a:ea typeface="华文仿宋" panose="02010600040101010101" pitchFamily="2" charset="-122"/>
            </a:rPr>
            <a:t>300 </a:t>
          </a:r>
          <a:r>
            <a:rPr lang="zh-CN" altLang="en-US" sz="1600" dirty="0" smtClean="0">
              <a:latin typeface="华文仿宋" panose="02010600040101010101" pitchFamily="2" charset="-122"/>
              <a:ea typeface="华文仿宋" panose="02010600040101010101" pitchFamily="2" charset="-122"/>
            </a:rPr>
            <a:t>万元，家庭金融资产不低于</a:t>
          </a:r>
          <a:r>
            <a:rPr lang="en-US" altLang="en-US" sz="1600" dirty="0" smtClean="0">
              <a:latin typeface="华文仿宋" panose="02010600040101010101" pitchFamily="2" charset="-122"/>
              <a:ea typeface="华文仿宋" panose="02010600040101010101" pitchFamily="2" charset="-122"/>
            </a:rPr>
            <a:t>500 </a:t>
          </a:r>
          <a:r>
            <a:rPr lang="zh-CN" altLang="en-US" sz="1600" dirty="0" smtClean="0">
              <a:latin typeface="华文仿宋" panose="02010600040101010101" pitchFamily="2" charset="-122"/>
              <a:ea typeface="华文仿宋" panose="02010600040101010101" pitchFamily="2" charset="-122"/>
            </a:rPr>
            <a:t>万元，或者近</a:t>
          </a:r>
          <a:r>
            <a:rPr lang="en-US" altLang="en-US" sz="1600" dirty="0" smtClean="0">
              <a:latin typeface="华文仿宋" panose="02010600040101010101" pitchFamily="2" charset="-122"/>
              <a:ea typeface="华文仿宋" panose="02010600040101010101" pitchFamily="2" charset="-122"/>
            </a:rPr>
            <a:t>3 </a:t>
          </a:r>
          <a:r>
            <a:rPr lang="zh-CN" altLang="en-US" sz="1600" dirty="0" smtClean="0">
              <a:latin typeface="华文仿宋" panose="02010600040101010101" pitchFamily="2" charset="-122"/>
              <a:ea typeface="华文仿宋" panose="02010600040101010101" pitchFamily="2" charset="-122"/>
            </a:rPr>
            <a:t>年本人年均收入不低于</a:t>
          </a:r>
          <a:r>
            <a:rPr lang="en-US" altLang="en-US" sz="1600" dirty="0" smtClean="0">
              <a:latin typeface="华文仿宋" panose="02010600040101010101" pitchFamily="2" charset="-122"/>
              <a:ea typeface="华文仿宋" panose="02010600040101010101" pitchFamily="2" charset="-122"/>
            </a:rPr>
            <a:t>40 </a:t>
          </a:r>
          <a:r>
            <a:rPr lang="zh-CN" altLang="en-US" sz="1600" dirty="0" smtClean="0">
              <a:latin typeface="华文仿宋" panose="02010600040101010101" pitchFamily="2" charset="-122"/>
              <a:ea typeface="华文仿宋" panose="02010600040101010101" pitchFamily="2" charset="-122"/>
            </a:rPr>
            <a:t>万元；</a:t>
          </a:r>
          <a:endParaRPr lang="zh-CN" altLang="en-US" sz="1600" dirty="0">
            <a:latin typeface="华文仿宋" panose="02010600040101010101" pitchFamily="2" charset="-122"/>
            <a:ea typeface="华文仿宋" panose="02010600040101010101" pitchFamily="2" charset="-122"/>
          </a:endParaRPr>
        </a:p>
      </dgm:t>
    </dgm:pt>
    <dgm:pt modelId="{26A0EDA1-2A60-4371-A114-C4A32E361F1C}" type="parTrans" cxnId="{DCA95CC5-CFD8-4EF4-AA03-5F10C63CCE0F}">
      <dgm:prSet/>
      <dgm:spPr/>
      <dgm:t>
        <a:bodyPr/>
        <a:lstStyle/>
        <a:p>
          <a:endParaRPr lang="zh-CN" altLang="en-US"/>
        </a:p>
      </dgm:t>
    </dgm:pt>
    <dgm:pt modelId="{113CACBF-1E9E-404C-A5C3-C88917342F10}" type="sibTrans" cxnId="{DCA95CC5-CFD8-4EF4-AA03-5F10C63CCE0F}">
      <dgm:prSet/>
      <dgm:spPr/>
      <dgm:t>
        <a:bodyPr/>
        <a:lstStyle/>
        <a:p>
          <a:endParaRPr lang="zh-CN" altLang="en-US"/>
        </a:p>
      </dgm:t>
    </dgm:pt>
    <dgm:pt modelId="{C05D1373-7D08-411E-94B6-B54C56BDDE95}">
      <dgm:prSet custT="1"/>
      <dgm:spPr/>
      <dgm:t>
        <a:bodyPr/>
        <a:lstStyle/>
        <a:p>
          <a:r>
            <a:rPr lang="zh-CN" altLang="en-US" sz="1600" dirty="0" smtClean="0">
              <a:latin typeface="华文仿宋" panose="02010600040101010101" pitchFamily="2" charset="-122"/>
              <a:ea typeface="华文仿宋" panose="02010600040101010101" pitchFamily="2" charset="-122"/>
            </a:rPr>
            <a:t>最近</a:t>
          </a:r>
          <a:r>
            <a:rPr lang="en-US" altLang="zh-CN" sz="1600" dirty="0" smtClean="0">
              <a:latin typeface="华文仿宋" panose="02010600040101010101" pitchFamily="2" charset="-122"/>
              <a:ea typeface="华文仿宋" panose="02010600040101010101" pitchFamily="2" charset="-122"/>
            </a:rPr>
            <a:t>1 </a:t>
          </a:r>
          <a:r>
            <a:rPr lang="zh-CN" altLang="en-US" sz="1600" dirty="0" smtClean="0">
              <a:latin typeface="华文仿宋" panose="02010600040101010101" pitchFamily="2" charset="-122"/>
              <a:ea typeface="华文仿宋" panose="02010600040101010101" pitchFamily="2" charset="-122"/>
            </a:rPr>
            <a:t>年末净资产不低于</a:t>
          </a:r>
          <a:r>
            <a:rPr lang="en-US" altLang="zh-CN" sz="1600" dirty="0" smtClean="0">
              <a:latin typeface="华文仿宋" panose="02010600040101010101" pitchFamily="2" charset="-122"/>
              <a:ea typeface="华文仿宋" panose="02010600040101010101" pitchFamily="2" charset="-122"/>
            </a:rPr>
            <a:t>1000 </a:t>
          </a:r>
          <a:r>
            <a:rPr lang="zh-CN" altLang="en-US" sz="1600" dirty="0" smtClean="0">
              <a:latin typeface="华文仿宋" panose="02010600040101010101" pitchFamily="2" charset="-122"/>
              <a:ea typeface="华文仿宋" panose="02010600040101010101" pitchFamily="2" charset="-122"/>
            </a:rPr>
            <a:t>万元的法人单位；</a:t>
          </a:r>
          <a:endParaRPr lang="zh-CN" altLang="en-US" sz="1600" dirty="0"/>
        </a:p>
      </dgm:t>
    </dgm:pt>
    <dgm:pt modelId="{0289A286-9558-4023-9C98-884B0CF1EFDC}" type="parTrans" cxnId="{7A187E8B-A0A3-46C6-B175-2A19B35A584A}">
      <dgm:prSet/>
      <dgm:spPr/>
      <dgm:t>
        <a:bodyPr/>
        <a:lstStyle/>
        <a:p>
          <a:endParaRPr lang="zh-CN" altLang="en-US"/>
        </a:p>
      </dgm:t>
    </dgm:pt>
    <dgm:pt modelId="{6C98F924-F268-4F79-B440-819FF1F93634}" type="sibTrans" cxnId="{7A187E8B-A0A3-46C6-B175-2A19B35A584A}">
      <dgm:prSet/>
      <dgm:spPr/>
      <dgm:t>
        <a:bodyPr/>
        <a:lstStyle/>
        <a:p>
          <a:endParaRPr lang="zh-CN" altLang="en-US"/>
        </a:p>
      </dgm:t>
    </dgm:pt>
    <dgm:pt modelId="{A0DC4A98-B52C-402A-B4D7-0A667B437CF3}">
      <dgm:prSet custT="1"/>
      <dgm:spPr/>
      <dgm:t>
        <a:bodyPr/>
        <a:lstStyle/>
        <a:p>
          <a:r>
            <a:rPr lang="zh-CN" altLang="en-US" sz="1600" dirty="0" smtClean="0">
              <a:latin typeface="华文仿宋" panose="02010600040101010101" pitchFamily="2" charset="-122"/>
              <a:ea typeface="华文仿宋" panose="02010600040101010101" pitchFamily="2" charset="-122"/>
            </a:rPr>
            <a:t>依法设立并接受国务院金融监督管理机构监管的机构；</a:t>
          </a:r>
          <a:endParaRPr lang="zh-CN" altLang="en-US" sz="1600" dirty="0"/>
        </a:p>
      </dgm:t>
    </dgm:pt>
    <dgm:pt modelId="{DE697AA8-2AC1-44C2-92C9-8375FC7F9E48}" type="parTrans" cxnId="{658335ED-87FC-46D8-832B-A05B51CCB30E}">
      <dgm:prSet/>
      <dgm:spPr/>
      <dgm:t>
        <a:bodyPr/>
        <a:lstStyle/>
        <a:p>
          <a:endParaRPr lang="zh-CN" altLang="en-US"/>
        </a:p>
      </dgm:t>
    </dgm:pt>
    <dgm:pt modelId="{F30DB418-F753-4157-B382-EB6D8B803E39}" type="sibTrans" cxnId="{658335ED-87FC-46D8-832B-A05B51CCB30E}">
      <dgm:prSet/>
      <dgm:spPr/>
      <dgm:t>
        <a:bodyPr/>
        <a:lstStyle/>
        <a:p>
          <a:endParaRPr lang="zh-CN" altLang="en-US"/>
        </a:p>
      </dgm:t>
    </dgm:pt>
    <dgm:pt modelId="{657B4AAF-F44C-4C66-B206-C2301AFD1B31}">
      <dgm:prSet custT="1"/>
      <dgm:spPr/>
      <dgm:t>
        <a:bodyPr/>
        <a:lstStyle/>
        <a:p>
          <a:r>
            <a:rPr lang="zh-CN" altLang="en-US" sz="1600" dirty="0" smtClean="0">
              <a:latin typeface="华文仿宋" panose="02010600040101010101" pitchFamily="2" charset="-122"/>
              <a:ea typeface="华文仿宋" panose="02010600040101010101" pitchFamily="2" charset="-122"/>
            </a:rPr>
            <a:t>接受国务院金融监督管理机构监管的机构发行的资产管理产品</a:t>
          </a:r>
          <a:endParaRPr lang="zh-CN" altLang="en-US" sz="1600" dirty="0"/>
        </a:p>
      </dgm:t>
    </dgm:pt>
    <dgm:pt modelId="{C97D5E2E-0E48-48CF-8A5B-28E3BE4D0DA1}" type="parTrans" cxnId="{92610E55-B9B2-4899-912E-B5F1E7DD3ADB}">
      <dgm:prSet/>
      <dgm:spPr/>
      <dgm:t>
        <a:bodyPr/>
        <a:lstStyle/>
        <a:p>
          <a:endParaRPr lang="zh-CN" altLang="en-US"/>
        </a:p>
      </dgm:t>
    </dgm:pt>
    <dgm:pt modelId="{4BBD3E0E-0473-4B84-8A67-7DADD883DE11}" type="sibTrans" cxnId="{92610E55-B9B2-4899-912E-B5F1E7DD3ADB}">
      <dgm:prSet/>
      <dgm:spPr/>
      <dgm:t>
        <a:bodyPr/>
        <a:lstStyle/>
        <a:p>
          <a:endParaRPr lang="zh-CN" altLang="en-US"/>
        </a:p>
      </dgm:t>
    </dgm:pt>
    <dgm:pt modelId="{4D7CB817-43F7-4357-8EC7-57456A45083A}">
      <dgm:prSet custT="1"/>
      <dgm:spPr/>
      <dgm:t>
        <a:bodyPr/>
        <a:lstStyle/>
        <a:p>
          <a:r>
            <a:rPr lang="zh-CN" altLang="en-US" sz="1600" dirty="0" smtClean="0">
              <a:latin typeface="华文仿宋" panose="02010600040101010101" pitchFamily="2" charset="-122"/>
              <a:ea typeface="华文仿宋" panose="02010600040101010101" pitchFamily="2" charset="-122"/>
            </a:rPr>
            <a:t>基本养老金、社会保障基金、企业年金等养老基金，慈善基金等社会公益基金，合格境外机构投资者（</a:t>
          </a:r>
          <a:r>
            <a:rPr lang="en-US" altLang="zh-CN" sz="1600" dirty="0" smtClean="0">
              <a:latin typeface="华文仿宋" panose="02010600040101010101" pitchFamily="2" charset="-122"/>
              <a:ea typeface="华文仿宋" panose="02010600040101010101" pitchFamily="2" charset="-122"/>
            </a:rPr>
            <a:t>QFII</a:t>
          </a:r>
          <a:r>
            <a:rPr lang="zh-CN" altLang="en-US" sz="1600" dirty="0" smtClean="0">
              <a:latin typeface="华文仿宋" panose="02010600040101010101" pitchFamily="2" charset="-122"/>
              <a:ea typeface="华文仿宋" panose="02010600040101010101" pitchFamily="2" charset="-122"/>
            </a:rPr>
            <a:t>）、人民币合格境外机构投资者（</a:t>
          </a:r>
          <a:r>
            <a:rPr lang="en-US" altLang="zh-CN" sz="1600" dirty="0" smtClean="0">
              <a:latin typeface="华文仿宋" panose="02010600040101010101" pitchFamily="2" charset="-122"/>
              <a:ea typeface="华文仿宋" panose="02010600040101010101" pitchFamily="2" charset="-122"/>
            </a:rPr>
            <a:t>RQFII</a:t>
          </a:r>
          <a:r>
            <a:rPr lang="zh-CN" altLang="en-US" sz="1600" dirty="0" smtClean="0">
              <a:latin typeface="华文仿宋" panose="02010600040101010101" pitchFamily="2" charset="-122"/>
              <a:ea typeface="华文仿宋" panose="02010600040101010101" pitchFamily="2" charset="-122"/>
            </a:rPr>
            <a:t>）；</a:t>
          </a:r>
          <a:endParaRPr lang="zh-CN" altLang="en-US" sz="1600" dirty="0"/>
        </a:p>
      </dgm:t>
    </dgm:pt>
    <dgm:pt modelId="{2BB6C366-2F2C-48A1-9D94-826B0D36B4ED}" type="parTrans" cxnId="{CC861BB8-DC24-4AEC-9076-64B73A633367}">
      <dgm:prSet/>
      <dgm:spPr/>
      <dgm:t>
        <a:bodyPr/>
        <a:lstStyle/>
        <a:p>
          <a:endParaRPr lang="zh-CN" altLang="en-US"/>
        </a:p>
      </dgm:t>
    </dgm:pt>
    <dgm:pt modelId="{2021C617-1E60-4C41-A633-27FF9798CB6C}" type="sibTrans" cxnId="{CC861BB8-DC24-4AEC-9076-64B73A633367}">
      <dgm:prSet/>
      <dgm:spPr/>
      <dgm:t>
        <a:bodyPr/>
        <a:lstStyle/>
        <a:p>
          <a:endParaRPr lang="zh-CN" altLang="en-US"/>
        </a:p>
      </dgm:t>
    </dgm:pt>
    <dgm:pt modelId="{914AEBA5-AF59-44B3-A8E4-D20F748A0F12}">
      <dgm:prSet custT="1"/>
      <dgm:spPr/>
      <dgm:t>
        <a:bodyPr/>
        <a:lstStyle/>
        <a:p>
          <a:r>
            <a:rPr lang="zh-CN" altLang="en-US" sz="1600" smtClean="0">
              <a:latin typeface="华文仿宋" panose="02010600040101010101" pitchFamily="2" charset="-122"/>
              <a:ea typeface="华文仿宋" panose="02010600040101010101" pitchFamily="2" charset="-122"/>
            </a:rPr>
            <a:t>中国证监会视为合格投资者的其他情形。</a:t>
          </a:r>
          <a:endParaRPr lang="zh-CN" altLang="en-US" sz="1600" dirty="0"/>
        </a:p>
      </dgm:t>
    </dgm:pt>
    <dgm:pt modelId="{97156044-2B79-4A40-B888-9602CB750F8B}" type="parTrans" cxnId="{508B976B-7960-4C38-8863-11ECF4AD2FF6}">
      <dgm:prSet/>
      <dgm:spPr/>
      <dgm:t>
        <a:bodyPr/>
        <a:lstStyle/>
        <a:p>
          <a:endParaRPr lang="zh-CN" altLang="en-US"/>
        </a:p>
      </dgm:t>
    </dgm:pt>
    <dgm:pt modelId="{22249095-1303-44D5-9337-0B0DFC713837}" type="sibTrans" cxnId="{508B976B-7960-4C38-8863-11ECF4AD2FF6}">
      <dgm:prSet/>
      <dgm:spPr/>
      <dgm:t>
        <a:bodyPr/>
        <a:lstStyle/>
        <a:p>
          <a:endParaRPr lang="zh-CN" altLang="en-US"/>
        </a:p>
      </dgm:t>
    </dgm:pt>
    <dgm:pt modelId="{5E60D03C-A528-4CC4-B7F2-E8A4C3D8CB03}" type="pres">
      <dgm:prSet presAssocID="{8701CDA1-C07D-4310-BCD3-66C592B5330A}" presName="vert0" presStyleCnt="0">
        <dgm:presLayoutVars>
          <dgm:dir/>
          <dgm:animOne val="branch"/>
          <dgm:animLvl val="lvl"/>
        </dgm:presLayoutVars>
      </dgm:prSet>
      <dgm:spPr/>
      <dgm:t>
        <a:bodyPr/>
        <a:lstStyle/>
        <a:p>
          <a:endParaRPr lang="zh-CN" altLang="en-US"/>
        </a:p>
      </dgm:t>
    </dgm:pt>
    <dgm:pt modelId="{DA99FC37-0936-4A82-BE13-E1123DCB36B1}" type="pres">
      <dgm:prSet presAssocID="{9D5C1D90-3F30-4A3E-AC23-D02A492FA951}" presName="thickLine" presStyleLbl="alignNode1" presStyleIdx="0" presStyleCnt="1" custLinFactNeighborX="-547" custLinFactNeighborY="-2461"/>
      <dgm:spPr/>
      <dgm:t>
        <a:bodyPr/>
        <a:lstStyle/>
        <a:p>
          <a:endParaRPr lang="zh-CN" altLang="en-US"/>
        </a:p>
      </dgm:t>
    </dgm:pt>
    <dgm:pt modelId="{00B134C9-9BBA-4B9D-AC12-01F0C7C65B04}" type="pres">
      <dgm:prSet presAssocID="{9D5C1D90-3F30-4A3E-AC23-D02A492FA951}" presName="horz1" presStyleCnt="0"/>
      <dgm:spPr/>
      <dgm:t>
        <a:bodyPr/>
        <a:lstStyle/>
        <a:p>
          <a:endParaRPr lang="zh-CN" altLang="en-US"/>
        </a:p>
      </dgm:t>
    </dgm:pt>
    <dgm:pt modelId="{E603B404-7DD6-4805-BB92-D7EC4B3D91D0}" type="pres">
      <dgm:prSet presAssocID="{9D5C1D90-3F30-4A3E-AC23-D02A492FA951}" presName="tx1" presStyleLbl="revTx" presStyleIdx="0" presStyleCnt="7" custScaleX="188827" custScaleY="100098"/>
      <dgm:spPr/>
      <dgm:t>
        <a:bodyPr/>
        <a:lstStyle/>
        <a:p>
          <a:endParaRPr lang="zh-CN" altLang="en-US"/>
        </a:p>
      </dgm:t>
    </dgm:pt>
    <dgm:pt modelId="{C3C66084-A90F-4C4A-B709-5BA09D2E0920}" type="pres">
      <dgm:prSet presAssocID="{9D5C1D90-3F30-4A3E-AC23-D02A492FA951}" presName="vert1" presStyleCnt="0"/>
      <dgm:spPr/>
      <dgm:t>
        <a:bodyPr/>
        <a:lstStyle/>
        <a:p>
          <a:endParaRPr lang="zh-CN" altLang="en-US"/>
        </a:p>
      </dgm:t>
    </dgm:pt>
    <dgm:pt modelId="{84E97BB0-A999-45E0-A01A-13CD6715EAEE}" type="pres">
      <dgm:prSet presAssocID="{A9CE3CA4-0C80-4B55-AD77-1DF2804D842A}" presName="vertSpace2a" presStyleCnt="0"/>
      <dgm:spPr/>
      <dgm:t>
        <a:bodyPr/>
        <a:lstStyle/>
        <a:p>
          <a:endParaRPr lang="zh-CN" altLang="en-US"/>
        </a:p>
      </dgm:t>
    </dgm:pt>
    <dgm:pt modelId="{1C612ABB-D811-407D-ABF5-CA685DC5AB72}" type="pres">
      <dgm:prSet presAssocID="{A9CE3CA4-0C80-4B55-AD77-1DF2804D842A}" presName="horz2" presStyleCnt="0"/>
      <dgm:spPr/>
      <dgm:t>
        <a:bodyPr/>
        <a:lstStyle/>
        <a:p>
          <a:endParaRPr lang="zh-CN" altLang="en-US"/>
        </a:p>
      </dgm:t>
    </dgm:pt>
    <dgm:pt modelId="{C0CDD80A-F1C6-41B8-9CC9-FA26CFA7EF56}" type="pres">
      <dgm:prSet presAssocID="{A9CE3CA4-0C80-4B55-AD77-1DF2804D842A}" presName="horzSpace2" presStyleCnt="0"/>
      <dgm:spPr/>
      <dgm:t>
        <a:bodyPr/>
        <a:lstStyle/>
        <a:p>
          <a:endParaRPr lang="zh-CN" altLang="en-US"/>
        </a:p>
      </dgm:t>
    </dgm:pt>
    <dgm:pt modelId="{2EAF47AF-8403-497E-B43C-414C32CE87DA}" type="pres">
      <dgm:prSet presAssocID="{A9CE3CA4-0C80-4B55-AD77-1DF2804D842A}" presName="tx2" presStyleLbl="revTx" presStyleIdx="1" presStyleCnt="7"/>
      <dgm:spPr/>
      <dgm:t>
        <a:bodyPr/>
        <a:lstStyle/>
        <a:p>
          <a:endParaRPr lang="zh-CN" altLang="en-US"/>
        </a:p>
      </dgm:t>
    </dgm:pt>
    <dgm:pt modelId="{E217D191-3240-4857-8ACC-7BD65C7C6D73}" type="pres">
      <dgm:prSet presAssocID="{A9CE3CA4-0C80-4B55-AD77-1DF2804D842A}" presName="vert2" presStyleCnt="0"/>
      <dgm:spPr/>
      <dgm:t>
        <a:bodyPr/>
        <a:lstStyle/>
        <a:p>
          <a:endParaRPr lang="zh-CN" altLang="en-US"/>
        </a:p>
      </dgm:t>
    </dgm:pt>
    <dgm:pt modelId="{4B4CF8E4-B2E6-4D5F-B98F-80EBC13667E8}" type="pres">
      <dgm:prSet presAssocID="{A9CE3CA4-0C80-4B55-AD77-1DF2804D842A}" presName="thinLine2b" presStyleLbl="callout" presStyleIdx="0" presStyleCnt="6"/>
      <dgm:spPr/>
      <dgm:t>
        <a:bodyPr/>
        <a:lstStyle/>
        <a:p>
          <a:endParaRPr lang="zh-CN" altLang="en-US"/>
        </a:p>
      </dgm:t>
    </dgm:pt>
    <dgm:pt modelId="{AA05EFBC-4F32-4F33-BAB7-F52F250830E7}" type="pres">
      <dgm:prSet presAssocID="{A9CE3CA4-0C80-4B55-AD77-1DF2804D842A}" presName="vertSpace2b" presStyleCnt="0"/>
      <dgm:spPr/>
      <dgm:t>
        <a:bodyPr/>
        <a:lstStyle/>
        <a:p>
          <a:endParaRPr lang="zh-CN" altLang="en-US"/>
        </a:p>
      </dgm:t>
    </dgm:pt>
    <dgm:pt modelId="{547A2C61-5154-4A65-8EA8-877E03000E4C}" type="pres">
      <dgm:prSet presAssocID="{C05D1373-7D08-411E-94B6-B54C56BDDE95}" presName="horz2" presStyleCnt="0"/>
      <dgm:spPr/>
      <dgm:t>
        <a:bodyPr/>
        <a:lstStyle/>
        <a:p>
          <a:endParaRPr lang="zh-CN" altLang="en-US"/>
        </a:p>
      </dgm:t>
    </dgm:pt>
    <dgm:pt modelId="{5488D05B-18FF-4A87-9324-7F7B187A5611}" type="pres">
      <dgm:prSet presAssocID="{C05D1373-7D08-411E-94B6-B54C56BDDE95}" presName="horzSpace2" presStyleCnt="0"/>
      <dgm:spPr/>
      <dgm:t>
        <a:bodyPr/>
        <a:lstStyle/>
        <a:p>
          <a:endParaRPr lang="zh-CN" altLang="en-US"/>
        </a:p>
      </dgm:t>
    </dgm:pt>
    <dgm:pt modelId="{A55E2BB5-01AD-4A73-9B7A-62897C85899D}" type="pres">
      <dgm:prSet presAssocID="{C05D1373-7D08-411E-94B6-B54C56BDDE95}" presName="tx2" presStyleLbl="revTx" presStyleIdx="2" presStyleCnt="7"/>
      <dgm:spPr/>
      <dgm:t>
        <a:bodyPr/>
        <a:lstStyle/>
        <a:p>
          <a:endParaRPr lang="zh-CN" altLang="en-US"/>
        </a:p>
      </dgm:t>
    </dgm:pt>
    <dgm:pt modelId="{1D3E26AB-02D1-40F1-A216-B6F4B6232003}" type="pres">
      <dgm:prSet presAssocID="{C05D1373-7D08-411E-94B6-B54C56BDDE95}" presName="vert2" presStyleCnt="0"/>
      <dgm:spPr/>
      <dgm:t>
        <a:bodyPr/>
        <a:lstStyle/>
        <a:p>
          <a:endParaRPr lang="zh-CN" altLang="en-US"/>
        </a:p>
      </dgm:t>
    </dgm:pt>
    <dgm:pt modelId="{C8772C4C-FF27-41FF-B526-C4EE77909C9E}" type="pres">
      <dgm:prSet presAssocID="{C05D1373-7D08-411E-94B6-B54C56BDDE95}" presName="thinLine2b" presStyleLbl="callout" presStyleIdx="1" presStyleCnt="6"/>
      <dgm:spPr/>
      <dgm:t>
        <a:bodyPr/>
        <a:lstStyle/>
        <a:p>
          <a:endParaRPr lang="zh-CN" altLang="en-US"/>
        </a:p>
      </dgm:t>
    </dgm:pt>
    <dgm:pt modelId="{1BFE9761-408F-43FB-A23D-FC71D4F859C0}" type="pres">
      <dgm:prSet presAssocID="{C05D1373-7D08-411E-94B6-B54C56BDDE95}" presName="vertSpace2b" presStyleCnt="0"/>
      <dgm:spPr/>
      <dgm:t>
        <a:bodyPr/>
        <a:lstStyle/>
        <a:p>
          <a:endParaRPr lang="zh-CN" altLang="en-US"/>
        </a:p>
      </dgm:t>
    </dgm:pt>
    <dgm:pt modelId="{ABA0962C-985B-4308-8932-0F02E2359914}" type="pres">
      <dgm:prSet presAssocID="{A0DC4A98-B52C-402A-B4D7-0A667B437CF3}" presName="horz2" presStyleCnt="0"/>
      <dgm:spPr/>
      <dgm:t>
        <a:bodyPr/>
        <a:lstStyle/>
        <a:p>
          <a:endParaRPr lang="zh-CN" altLang="en-US"/>
        </a:p>
      </dgm:t>
    </dgm:pt>
    <dgm:pt modelId="{797F6C05-5F46-4000-B61F-0E4A7368C2B6}" type="pres">
      <dgm:prSet presAssocID="{A0DC4A98-B52C-402A-B4D7-0A667B437CF3}" presName="horzSpace2" presStyleCnt="0"/>
      <dgm:spPr/>
      <dgm:t>
        <a:bodyPr/>
        <a:lstStyle/>
        <a:p>
          <a:endParaRPr lang="zh-CN" altLang="en-US"/>
        </a:p>
      </dgm:t>
    </dgm:pt>
    <dgm:pt modelId="{5EA8DFEF-6FAB-4F6A-9519-B8A6988007B8}" type="pres">
      <dgm:prSet presAssocID="{A0DC4A98-B52C-402A-B4D7-0A667B437CF3}" presName="tx2" presStyleLbl="revTx" presStyleIdx="3" presStyleCnt="7"/>
      <dgm:spPr/>
      <dgm:t>
        <a:bodyPr/>
        <a:lstStyle/>
        <a:p>
          <a:endParaRPr lang="zh-CN" altLang="en-US"/>
        </a:p>
      </dgm:t>
    </dgm:pt>
    <dgm:pt modelId="{B64C2386-C862-45B3-9EBA-7931FDBE6E74}" type="pres">
      <dgm:prSet presAssocID="{A0DC4A98-B52C-402A-B4D7-0A667B437CF3}" presName="vert2" presStyleCnt="0"/>
      <dgm:spPr/>
      <dgm:t>
        <a:bodyPr/>
        <a:lstStyle/>
        <a:p>
          <a:endParaRPr lang="zh-CN" altLang="en-US"/>
        </a:p>
      </dgm:t>
    </dgm:pt>
    <dgm:pt modelId="{04D0F7BA-DD35-44D8-B1A8-DD3D5D9FF6BD}" type="pres">
      <dgm:prSet presAssocID="{A0DC4A98-B52C-402A-B4D7-0A667B437CF3}" presName="thinLine2b" presStyleLbl="callout" presStyleIdx="2" presStyleCnt="6"/>
      <dgm:spPr/>
      <dgm:t>
        <a:bodyPr/>
        <a:lstStyle/>
        <a:p>
          <a:endParaRPr lang="zh-CN" altLang="en-US"/>
        </a:p>
      </dgm:t>
    </dgm:pt>
    <dgm:pt modelId="{17419D57-F2F3-4ADD-B6F7-2EABAB155AED}" type="pres">
      <dgm:prSet presAssocID="{A0DC4A98-B52C-402A-B4D7-0A667B437CF3}" presName="vertSpace2b" presStyleCnt="0"/>
      <dgm:spPr/>
      <dgm:t>
        <a:bodyPr/>
        <a:lstStyle/>
        <a:p>
          <a:endParaRPr lang="zh-CN" altLang="en-US"/>
        </a:p>
      </dgm:t>
    </dgm:pt>
    <dgm:pt modelId="{E3F1E2B5-BF9E-41D5-8DAB-E17697E9B35E}" type="pres">
      <dgm:prSet presAssocID="{657B4AAF-F44C-4C66-B206-C2301AFD1B31}" presName="horz2" presStyleCnt="0"/>
      <dgm:spPr/>
      <dgm:t>
        <a:bodyPr/>
        <a:lstStyle/>
        <a:p>
          <a:endParaRPr lang="zh-CN" altLang="en-US"/>
        </a:p>
      </dgm:t>
    </dgm:pt>
    <dgm:pt modelId="{7A0B0702-BC46-46C9-AD55-2C11A05894EE}" type="pres">
      <dgm:prSet presAssocID="{657B4AAF-F44C-4C66-B206-C2301AFD1B31}" presName="horzSpace2" presStyleCnt="0"/>
      <dgm:spPr/>
      <dgm:t>
        <a:bodyPr/>
        <a:lstStyle/>
        <a:p>
          <a:endParaRPr lang="zh-CN" altLang="en-US"/>
        </a:p>
      </dgm:t>
    </dgm:pt>
    <dgm:pt modelId="{FCE8E16E-98A7-43A7-A82C-3F7AE0823066}" type="pres">
      <dgm:prSet presAssocID="{657B4AAF-F44C-4C66-B206-C2301AFD1B31}" presName="tx2" presStyleLbl="revTx" presStyleIdx="4" presStyleCnt="7"/>
      <dgm:spPr/>
      <dgm:t>
        <a:bodyPr/>
        <a:lstStyle/>
        <a:p>
          <a:endParaRPr lang="zh-CN" altLang="en-US"/>
        </a:p>
      </dgm:t>
    </dgm:pt>
    <dgm:pt modelId="{38C8C9B3-84CE-48F8-8112-2ABC7E06F26F}" type="pres">
      <dgm:prSet presAssocID="{657B4AAF-F44C-4C66-B206-C2301AFD1B31}" presName="vert2" presStyleCnt="0"/>
      <dgm:spPr/>
      <dgm:t>
        <a:bodyPr/>
        <a:lstStyle/>
        <a:p>
          <a:endParaRPr lang="zh-CN" altLang="en-US"/>
        </a:p>
      </dgm:t>
    </dgm:pt>
    <dgm:pt modelId="{9A522EA8-4F44-426B-B009-B3EB68A6A64F}" type="pres">
      <dgm:prSet presAssocID="{657B4AAF-F44C-4C66-B206-C2301AFD1B31}" presName="thinLine2b" presStyleLbl="callout" presStyleIdx="3" presStyleCnt="6"/>
      <dgm:spPr/>
      <dgm:t>
        <a:bodyPr/>
        <a:lstStyle/>
        <a:p>
          <a:endParaRPr lang="zh-CN" altLang="en-US"/>
        </a:p>
      </dgm:t>
    </dgm:pt>
    <dgm:pt modelId="{13FB9A8A-7A62-4482-A848-7F226C46F48F}" type="pres">
      <dgm:prSet presAssocID="{657B4AAF-F44C-4C66-B206-C2301AFD1B31}" presName="vertSpace2b" presStyleCnt="0"/>
      <dgm:spPr/>
      <dgm:t>
        <a:bodyPr/>
        <a:lstStyle/>
        <a:p>
          <a:endParaRPr lang="zh-CN" altLang="en-US"/>
        </a:p>
      </dgm:t>
    </dgm:pt>
    <dgm:pt modelId="{22D2D297-4378-49F6-8F00-8882FDA4DF5C}" type="pres">
      <dgm:prSet presAssocID="{4D7CB817-43F7-4357-8EC7-57456A45083A}" presName="horz2" presStyleCnt="0"/>
      <dgm:spPr/>
      <dgm:t>
        <a:bodyPr/>
        <a:lstStyle/>
        <a:p>
          <a:endParaRPr lang="zh-CN" altLang="en-US"/>
        </a:p>
      </dgm:t>
    </dgm:pt>
    <dgm:pt modelId="{CB5FD3B5-65A1-42B5-92BA-05DCF7A2D34A}" type="pres">
      <dgm:prSet presAssocID="{4D7CB817-43F7-4357-8EC7-57456A45083A}" presName="horzSpace2" presStyleCnt="0"/>
      <dgm:spPr/>
      <dgm:t>
        <a:bodyPr/>
        <a:lstStyle/>
        <a:p>
          <a:endParaRPr lang="zh-CN" altLang="en-US"/>
        </a:p>
      </dgm:t>
    </dgm:pt>
    <dgm:pt modelId="{6BFA03DF-A802-4742-9C9B-C7B9FA86B8B0}" type="pres">
      <dgm:prSet presAssocID="{4D7CB817-43F7-4357-8EC7-57456A45083A}" presName="tx2" presStyleLbl="revTx" presStyleIdx="5" presStyleCnt="7"/>
      <dgm:spPr/>
      <dgm:t>
        <a:bodyPr/>
        <a:lstStyle/>
        <a:p>
          <a:endParaRPr lang="zh-CN" altLang="en-US"/>
        </a:p>
      </dgm:t>
    </dgm:pt>
    <dgm:pt modelId="{8FB07233-42B4-466B-A56B-A1D29855FF7B}" type="pres">
      <dgm:prSet presAssocID="{4D7CB817-43F7-4357-8EC7-57456A45083A}" presName="vert2" presStyleCnt="0"/>
      <dgm:spPr/>
      <dgm:t>
        <a:bodyPr/>
        <a:lstStyle/>
        <a:p>
          <a:endParaRPr lang="zh-CN" altLang="en-US"/>
        </a:p>
      </dgm:t>
    </dgm:pt>
    <dgm:pt modelId="{4DB53A45-D3FF-4965-8E5D-DE2635428673}" type="pres">
      <dgm:prSet presAssocID="{4D7CB817-43F7-4357-8EC7-57456A45083A}" presName="thinLine2b" presStyleLbl="callout" presStyleIdx="4" presStyleCnt="6"/>
      <dgm:spPr/>
      <dgm:t>
        <a:bodyPr/>
        <a:lstStyle/>
        <a:p>
          <a:endParaRPr lang="zh-CN" altLang="en-US"/>
        </a:p>
      </dgm:t>
    </dgm:pt>
    <dgm:pt modelId="{B8B5C1FF-492F-4D42-93AA-896E62907992}" type="pres">
      <dgm:prSet presAssocID="{4D7CB817-43F7-4357-8EC7-57456A45083A}" presName="vertSpace2b" presStyleCnt="0"/>
      <dgm:spPr/>
      <dgm:t>
        <a:bodyPr/>
        <a:lstStyle/>
        <a:p>
          <a:endParaRPr lang="zh-CN" altLang="en-US"/>
        </a:p>
      </dgm:t>
    </dgm:pt>
    <dgm:pt modelId="{09FE8CC4-E3E6-45EC-9518-272E1DBE162A}" type="pres">
      <dgm:prSet presAssocID="{914AEBA5-AF59-44B3-A8E4-D20F748A0F12}" presName="horz2" presStyleCnt="0"/>
      <dgm:spPr/>
    </dgm:pt>
    <dgm:pt modelId="{D20CEA92-2996-40C7-9B44-7B8C1FA29A99}" type="pres">
      <dgm:prSet presAssocID="{914AEBA5-AF59-44B3-A8E4-D20F748A0F12}" presName="horzSpace2" presStyleCnt="0"/>
      <dgm:spPr/>
    </dgm:pt>
    <dgm:pt modelId="{6AB5BD67-B83F-42DB-A1DB-7F8C206C2DFD}" type="pres">
      <dgm:prSet presAssocID="{914AEBA5-AF59-44B3-A8E4-D20F748A0F12}" presName="tx2" presStyleLbl="revTx" presStyleIdx="6" presStyleCnt="7"/>
      <dgm:spPr/>
      <dgm:t>
        <a:bodyPr/>
        <a:lstStyle/>
        <a:p>
          <a:endParaRPr lang="zh-CN" altLang="en-US"/>
        </a:p>
      </dgm:t>
    </dgm:pt>
    <dgm:pt modelId="{D57F213D-0890-48E9-9022-3E1CD21A96B8}" type="pres">
      <dgm:prSet presAssocID="{914AEBA5-AF59-44B3-A8E4-D20F748A0F12}" presName="vert2" presStyleCnt="0"/>
      <dgm:spPr/>
    </dgm:pt>
    <dgm:pt modelId="{774E0680-EAAA-4C53-BF93-A769AB2608DF}" type="pres">
      <dgm:prSet presAssocID="{914AEBA5-AF59-44B3-A8E4-D20F748A0F12}" presName="thinLine2b" presStyleLbl="callout" presStyleIdx="5" presStyleCnt="6"/>
      <dgm:spPr/>
    </dgm:pt>
    <dgm:pt modelId="{FC659E3A-3EBB-4D1E-BF42-C72A15FF58D8}" type="pres">
      <dgm:prSet presAssocID="{914AEBA5-AF59-44B3-A8E4-D20F748A0F12}" presName="vertSpace2b" presStyleCnt="0"/>
      <dgm:spPr/>
    </dgm:pt>
  </dgm:ptLst>
  <dgm:cxnLst>
    <dgm:cxn modelId="{CC861BB8-DC24-4AEC-9076-64B73A633367}" srcId="{9D5C1D90-3F30-4A3E-AC23-D02A492FA951}" destId="{4D7CB817-43F7-4357-8EC7-57456A45083A}" srcOrd="4" destOrd="0" parTransId="{2BB6C366-2F2C-48A1-9D94-826B0D36B4ED}" sibTransId="{2021C617-1E60-4C41-A633-27FF9798CB6C}"/>
    <dgm:cxn modelId="{039BFD26-D25B-4547-8D59-6CBA182AAADA}" type="presOf" srcId="{C05D1373-7D08-411E-94B6-B54C56BDDE95}" destId="{A55E2BB5-01AD-4A73-9B7A-62897C85899D}" srcOrd="0" destOrd="0" presId="urn:microsoft.com/office/officeart/2008/layout/LinedList"/>
    <dgm:cxn modelId="{7A187E8B-A0A3-46C6-B175-2A19B35A584A}" srcId="{9D5C1D90-3F30-4A3E-AC23-D02A492FA951}" destId="{C05D1373-7D08-411E-94B6-B54C56BDDE95}" srcOrd="1" destOrd="0" parTransId="{0289A286-9558-4023-9C98-884B0CF1EFDC}" sibTransId="{6C98F924-F268-4F79-B440-819FF1F93634}"/>
    <dgm:cxn modelId="{23D541BF-0501-4A05-BDDB-C91D31150ACB}" type="presOf" srcId="{914AEBA5-AF59-44B3-A8E4-D20F748A0F12}" destId="{6AB5BD67-B83F-42DB-A1DB-7F8C206C2DFD}" srcOrd="0" destOrd="0" presId="urn:microsoft.com/office/officeart/2008/layout/LinedList"/>
    <dgm:cxn modelId="{48F030DD-B8B7-463A-8F49-836A35CDE421}" type="presOf" srcId="{657B4AAF-F44C-4C66-B206-C2301AFD1B31}" destId="{FCE8E16E-98A7-43A7-A82C-3F7AE0823066}" srcOrd="0" destOrd="0" presId="urn:microsoft.com/office/officeart/2008/layout/LinedList"/>
    <dgm:cxn modelId="{14F46C9C-4772-4BD9-927E-E1ECAE8E70CC}" type="presOf" srcId="{9D5C1D90-3F30-4A3E-AC23-D02A492FA951}" destId="{E603B404-7DD6-4805-BB92-D7EC4B3D91D0}" srcOrd="0" destOrd="0" presId="urn:microsoft.com/office/officeart/2008/layout/LinedList"/>
    <dgm:cxn modelId="{658335ED-87FC-46D8-832B-A05B51CCB30E}" srcId="{9D5C1D90-3F30-4A3E-AC23-D02A492FA951}" destId="{A0DC4A98-B52C-402A-B4D7-0A667B437CF3}" srcOrd="2" destOrd="0" parTransId="{DE697AA8-2AC1-44C2-92C9-8375FC7F9E48}" sibTransId="{F30DB418-F753-4157-B382-EB6D8B803E39}"/>
    <dgm:cxn modelId="{58587001-ADD6-4484-A2FD-50939B8F64C4}" type="presOf" srcId="{A0DC4A98-B52C-402A-B4D7-0A667B437CF3}" destId="{5EA8DFEF-6FAB-4F6A-9519-B8A6988007B8}" srcOrd="0" destOrd="0" presId="urn:microsoft.com/office/officeart/2008/layout/LinedList"/>
    <dgm:cxn modelId="{FE8A46A6-FDE7-480E-9C08-FA19FF146C6B}" type="presOf" srcId="{4D7CB817-43F7-4357-8EC7-57456A45083A}" destId="{6BFA03DF-A802-4742-9C9B-C7B9FA86B8B0}" srcOrd="0" destOrd="0" presId="urn:microsoft.com/office/officeart/2008/layout/LinedList"/>
    <dgm:cxn modelId="{50DBD5DC-7A67-46A3-ADA1-54ADCBA83DE0}" srcId="{8701CDA1-C07D-4310-BCD3-66C592B5330A}" destId="{9D5C1D90-3F30-4A3E-AC23-D02A492FA951}" srcOrd="0" destOrd="0" parTransId="{06729A2B-7B9B-4F0C-B470-DAD04BF9E5EF}" sibTransId="{DC012FAF-87CC-4E03-B599-4029E309496A}"/>
    <dgm:cxn modelId="{1A255537-3DEE-493B-8F35-2B35FD01F9AD}" type="presOf" srcId="{8701CDA1-C07D-4310-BCD3-66C592B5330A}" destId="{5E60D03C-A528-4CC4-B7F2-E8A4C3D8CB03}" srcOrd="0" destOrd="0" presId="urn:microsoft.com/office/officeart/2008/layout/LinedList"/>
    <dgm:cxn modelId="{508B976B-7960-4C38-8863-11ECF4AD2FF6}" srcId="{9D5C1D90-3F30-4A3E-AC23-D02A492FA951}" destId="{914AEBA5-AF59-44B3-A8E4-D20F748A0F12}" srcOrd="5" destOrd="0" parTransId="{97156044-2B79-4A40-B888-9602CB750F8B}" sibTransId="{22249095-1303-44D5-9337-0B0DFC713837}"/>
    <dgm:cxn modelId="{2632F376-B6AD-4693-9852-B585C81331CF}" type="presOf" srcId="{A9CE3CA4-0C80-4B55-AD77-1DF2804D842A}" destId="{2EAF47AF-8403-497E-B43C-414C32CE87DA}" srcOrd="0" destOrd="0" presId="urn:microsoft.com/office/officeart/2008/layout/LinedList"/>
    <dgm:cxn modelId="{92610E55-B9B2-4899-912E-B5F1E7DD3ADB}" srcId="{9D5C1D90-3F30-4A3E-AC23-D02A492FA951}" destId="{657B4AAF-F44C-4C66-B206-C2301AFD1B31}" srcOrd="3" destOrd="0" parTransId="{C97D5E2E-0E48-48CF-8A5B-28E3BE4D0DA1}" sibTransId="{4BBD3E0E-0473-4B84-8A67-7DADD883DE11}"/>
    <dgm:cxn modelId="{DCA95CC5-CFD8-4EF4-AA03-5F10C63CCE0F}" srcId="{9D5C1D90-3F30-4A3E-AC23-D02A492FA951}" destId="{A9CE3CA4-0C80-4B55-AD77-1DF2804D842A}" srcOrd="0" destOrd="0" parTransId="{26A0EDA1-2A60-4371-A114-C4A32E361F1C}" sibTransId="{113CACBF-1E9E-404C-A5C3-C88917342F10}"/>
    <dgm:cxn modelId="{9B9FA74E-B98B-4867-8DC0-EAE7B7F8125D}" type="presParOf" srcId="{5E60D03C-A528-4CC4-B7F2-E8A4C3D8CB03}" destId="{DA99FC37-0936-4A82-BE13-E1123DCB36B1}" srcOrd="0" destOrd="0" presId="urn:microsoft.com/office/officeart/2008/layout/LinedList"/>
    <dgm:cxn modelId="{35A8F23D-EC2A-44FF-9C67-488A462E85EC}" type="presParOf" srcId="{5E60D03C-A528-4CC4-B7F2-E8A4C3D8CB03}" destId="{00B134C9-9BBA-4B9D-AC12-01F0C7C65B04}" srcOrd="1" destOrd="0" presId="urn:microsoft.com/office/officeart/2008/layout/LinedList"/>
    <dgm:cxn modelId="{B3C74AE5-4C3D-4373-B1AD-AE84B12BD107}" type="presParOf" srcId="{00B134C9-9BBA-4B9D-AC12-01F0C7C65B04}" destId="{E603B404-7DD6-4805-BB92-D7EC4B3D91D0}" srcOrd="0" destOrd="0" presId="urn:microsoft.com/office/officeart/2008/layout/LinedList"/>
    <dgm:cxn modelId="{39B814ED-AB23-4BB7-9075-625FB416D054}" type="presParOf" srcId="{00B134C9-9BBA-4B9D-AC12-01F0C7C65B04}" destId="{C3C66084-A90F-4C4A-B709-5BA09D2E0920}" srcOrd="1" destOrd="0" presId="urn:microsoft.com/office/officeart/2008/layout/LinedList"/>
    <dgm:cxn modelId="{B52DB0AA-0283-44E4-9139-12A9D96E3E5F}" type="presParOf" srcId="{C3C66084-A90F-4C4A-B709-5BA09D2E0920}" destId="{84E97BB0-A999-45E0-A01A-13CD6715EAEE}" srcOrd="0" destOrd="0" presId="urn:microsoft.com/office/officeart/2008/layout/LinedList"/>
    <dgm:cxn modelId="{F7237A2F-D0AE-4C66-B2B5-9E689B29ED81}" type="presParOf" srcId="{C3C66084-A90F-4C4A-B709-5BA09D2E0920}" destId="{1C612ABB-D811-407D-ABF5-CA685DC5AB72}" srcOrd="1" destOrd="0" presId="urn:microsoft.com/office/officeart/2008/layout/LinedList"/>
    <dgm:cxn modelId="{D11DC8DE-34C5-447C-8325-45F9A273900F}" type="presParOf" srcId="{1C612ABB-D811-407D-ABF5-CA685DC5AB72}" destId="{C0CDD80A-F1C6-41B8-9CC9-FA26CFA7EF56}" srcOrd="0" destOrd="0" presId="urn:microsoft.com/office/officeart/2008/layout/LinedList"/>
    <dgm:cxn modelId="{2EC12A5E-89D0-4CE7-925F-E4C72443E575}" type="presParOf" srcId="{1C612ABB-D811-407D-ABF5-CA685DC5AB72}" destId="{2EAF47AF-8403-497E-B43C-414C32CE87DA}" srcOrd="1" destOrd="0" presId="urn:microsoft.com/office/officeart/2008/layout/LinedList"/>
    <dgm:cxn modelId="{A89323D8-53AC-4B89-919B-DC1FD1DC982F}" type="presParOf" srcId="{1C612ABB-D811-407D-ABF5-CA685DC5AB72}" destId="{E217D191-3240-4857-8ACC-7BD65C7C6D73}" srcOrd="2" destOrd="0" presId="urn:microsoft.com/office/officeart/2008/layout/LinedList"/>
    <dgm:cxn modelId="{550145E6-A03E-4983-A242-C0E3FFB6782F}" type="presParOf" srcId="{C3C66084-A90F-4C4A-B709-5BA09D2E0920}" destId="{4B4CF8E4-B2E6-4D5F-B98F-80EBC13667E8}" srcOrd="2" destOrd="0" presId="urn:microsoft.com/office/officeart/2008/layout/LinedList"/>
    <dgm:cxn modelId="{3B739243-2A54-4F4A-8375-A1D70B124E86}" type="presParOf" srcId="{C3C66084-A90F-4C4A-B709-5BA09D2E0920}" destId="{AA05EFBC-4F32-4F33-BAB7-F52F250830E7}" srcOrd="3" destOrd="0" presId="urn:microsoft.com/office/officeart/2008/layout/LinedList"/>
    <dgm:cxn modelId="{73F37A06-DC17-418D-8D0A-1701121E085C}" type="presParOf" srcId="{C3C66084-A90F-4C4A-B709-5BA09D2E0920}" destId="{547A2C61-5154-4A65-8EA8-877E03000E4C}" srcOrd="4" destOrd="0" presId="urn:microsoft.com/office/officeart/2008/layout/LinedList"/>
    <dgm:cxn modelId="{C022D83D-DE98-4957-858D-B100E51E38B5}" type="presParOf" srcId="{547A2C61-5154-4A65-8EA8-877E03000E4C}" destId="{5488D05B-18FF-4A87-9324-7F7B187A5611}" srcOrd="0" destOrd="0" presId="urn:microsoft.com/office/officeart/2008/layout/LinedList"/>
    <dgm:cxn modelId="{813F0883-3E1F-4A7B-A546-FAD32B052F52}" type="presParOf" srcId="{547A2C61-5154-4A65-8EA8-877E03000E4C}" destId="{A55E2BB5-01AD-4A73-9B7A-62897C85899D}" srcOrd="1" destOrd="0" presId="urn:microsoft.com/office/officeart/2008/layout/LinedList"/>
    <dgm:cxn modelId="{23A614DF-ED2B-454B-8B28-E7034C051D62}" type="presParOf" srcId="{547A2C61-5154-4A65-8EA8-877E03000E4C}" destId="{1D3E26AB-02D1-40F1-A216-B6F4B6232003}" srcOrd="2" destOrd="0" presId="urn:microsoft.com/office/officeart/2008/layout/LinedList"/>
    <dgm:cxn modelId="{54999B01-DBCE-4558-8869-020E69D80F2B}" type="presParOf" srcId="{C3C66084-A90F-4C4A-B709-5BA09D2E0920}" destId="{C8772C4C-FF27-41FF-B526-C4EE77909C9E}" srcOrd="5" destOrd="0" presId="urn:microsoft.com/office/officeart/2008/layout/LinedList"/>
    <dgm:cxn modelId="{6D0443DF-7AB3-4724-A93B-B4B4BA2EDBB9}" type="presParOf" srcId="{C3C66084-A90F-4C4A-B709-5BA09D2E0920}" destId="{1BFE9761-408F-43FB-A23D-FC71D4F859C0}" srcOrd="6" destOrd="0" presId="urn:microsoft.com/office/officeart/2008/layout/LinedList"/>
    <dgm:cxn modelId="{FB4B3CF1-70CE-4557-B109-32AAF335FF05}" type="presParOf" srcId="{C3C66084-A90F-4C4A-B709-5BA09D2E0920}" destId="{ABA0962C-985B-4308-8932-0F02E2359914}" srcOrd="7" destOrd="0" presId="urn:microsoft.com/office/officeart/2008/layout/LinedList"/>
    <dgm:cxn modelId="{F1BCFC09-C373-4835-A8B9-0DD51E0C1AC4}" type="presParOf" srcId="{ABA0962C-985B-4308-8932-0F02E2359914}" destId="{797F6C05-5F46-4000-B61F-0E4A7368C2B6}" srcOrd="0" destOrd="0" presId="urn:microsoft.com/office/officeart/2008/layout/LinedList"/>
    <dgm:cxn modelId="{6CDA2167-497C-46E0-8844-A6208DCD479F}" type="presParOf" srcId="{ABA0962C-985B-4308-8932-0F02E2359914}" destId="{5EA8DFEF-6FAB-4F6A-9519-B8A6988007B8}" srcOrd="1" destOrd="0" presId="urn:microsoft.com/office/officeart/2008/layout/LinedList"/>
    <dgm:cxn modelId="{49F04E1E-C79C-4A47-9A1D-3EB75F8C8E31}" type="presParOf" srcId="{ABA0962C-985B-4308-8932-0F02E2359914}" destId="{B64C2386-C862-45B3-9EBA-7931FDBE6E74}" srcOrd="2" destOrd="0" presId="urn:microsoft.com/office/officeart/2008/layout/LinedList"/>
    <dgm:cxn modelId="{6D749DD0-6986-483B-89CB-B41331478B02}" type="presParOf" srcId="{C3C66084-A90F-4C4A-B709-5BA09D2E0920}" destId="{04D0F7BA-DD35-44D8-B1A8-DD3D5D9FF6BD}" srcOrd="8" destOrd="0" presId="urn:microsoft.com/office/officeart/2008/layout/LinedList"/>
    <dgm:cxn modelId="{0E62AA4F-AEFD-4BA6-B71D-2056E1324397}" type="presParOf" srcId="{C3C66084-A90F-4C4A-B709-5BA09D2E0920}" destId="{17419D57-F2F3-4ADD-B6F7-2EABAB155AED}" srcOrd="9" destOrd="0" presId="urn:microsoft.com/office/officeart/2008/layout/LinedList"/>
    <dgm:cxn modelId="{B90378E7-E808-4BB5-8C10-D7FE40BDB3CB}" type="presParOf" srcId="{C3C66084-A90F-4C4A-B709-5BA09D2E0920}" destId="{E3F1E2B5-BF9E-41D5-8DAB-E17697E9B35E}" srcOrd="10" destOrd="0" presId="urn:microsoft.com/office/officeart/2008/layout/LinedList"/>
    <dgm:cxn modelId="{0300C292-C149-4E84-B147-4150AAAFA745}" type="presParOf" srcId="{E3F1E2B5-BF9E-41D5-8DAB-E17697E9B35E}" destId="{7A0B0702-BC46-46C9-AD55-2C11A05894EE}" srcOrd="0" destOrd="0" presId="urn:microsoft.com/office/officeart/2008/layout/LinedList"/>
    <dgm:cxn modelId="{58C97D0B-F431-403F-AA51-440F358570B8}" type="presParOf" srcId="{E3F1E2B5-BF9E-41D5-8DAB-E17697E9B35E}" destId="{FCE8E16E-98A7-43A7-A82C-3F7AE0823066}" srcOrd="1" destOrd="0" presId="urn:microsoft.com/office/officeart/2008/layout/LinedList"/>
    <dgm:cxn modelId="{89495A0C-D438-480A-87E1-26B303691128}" type="presParOf" srcId="{E3F1E2B5-BF9E-41D5-8DAB-E17697E9B35E}" destId="{38C8C9B3-84CE-48F8-8112-2ABC7E06F26F}" srcOrd="2" destOrd="0" presId="urn:microsoft.com/office/officeart/2008/layout/LinedList"/>
    <dgm:cxn modelId="{ACD51250-5E79-4DD0-B75E-1AD3CE558352}" type="presParOf" srcId="{C3C66084-A90F-4C4A-B709-5BA09D2E0920}" destId="{9A522EA8-4F44-426B-B009-B3EB68A6A64F}" srcOrd="11" destOrd="0" presId="urn:microsoft.com/office/officeart/2008/layout/LinedList"/>
    <dgm:cxn modelId="{09962B8C-F809-4B31-9858-4575EE022820}" type="presParOf" srcId="{C3C66084-A90F-4C4A-B709-5BA09D2E0920}" destId="{13FB9A8A-7A62-4482-A848-7F226C46F48F}" srcOrd="12" destOrd="0" presId="urn:microsoft.com/office/officeart/2008/layout/LinedList"/>
    <dgm:cxn modelId="{2EA6C160-82BD-4278-A94F-81C1842594A0}" type="presParOf" srcId="{C3C66084-A90F-4C4A-B709-5BA09D2E0920}" destId="{22D2D297-4378-49F6-8F00-8882FDA4DF5C}" srcOrd="13" destOrd="0" presId="urn:microsoft.com/office/officeart/2008/layout/LinedList"/>
    <dgm:cxn modelId="{8796A9D0-1F4E-4DDC-93C5-4227264476C3}" type="presParOf" srcId="{22D2D297-4378-49F6-8F00-8882FDA4DF5C}" destId="{CB5FD3B5-65A1-42B5-92BA-05DCF7A2D34A}" srcOrd="0" destOrd="0" presId="urn:microsoft.com/office/officeart/2008/layout/LinedList"/>
    <dgm:cxn modelId="{DB76B5F2-844E-493C-9727-D9C1BF465F44}" type="presParOf" srcId="{22D2D297-4378-49F6-8F00-8882FDA4DF5C}" destId="{6BFA03DF-A802-4742-9C9B-C7B9FA86B8B0}" srcOrd="1" destOrd="0" presId="urn:microsoft.com/office/officeart/2008/layout/LinedList"/>
    <dgm:cxn modelId="{DC30132C-186B-4F89-8AFE-635A5C07A51E}" type="presParOf" srcId="{22D2D297-4378-49F6-8F00-8882FDA4DF5C}" destId="{8FB07233-42B4-466B-A56B-A1D29855FF7B}" srcOrd="2" destOrd="0" presId="urn:microsoft.com/office/officeart/2008/layout/LinedList"/>
    <dgm:cxn modelId="{52521D49-5359-428A-B701-2CB4445D1318}" type="presParOf" srcId="{C3C66084-A90F-4C4A-B709-5BA09D2E0920}" destId="{4DB53A45-D3FF-4965-8E5D-DE2635428673}" srcOrd="14" destOrd="0" presId="urn:microsoft.com/office/officeart/2008/layout/LinedList"/>
    <dgm:cxn modelId="{FBA8F169-1835-4763-B21B-D8E6EC1C28FE}" type="presParOf" srcId="{C3C66084-A90F-4C4A-B709-5BA09D2E0920}" destId="{B8B5C1FF-492F-4D42-93AA-896E62907992}" srcOrd="15" destOrd="0" presId="urn:microsoft.com/office/officeart/2008/layout/LinedList"/>
    <dgm:cxn modelId="{4902E812-C480-45B6-9A4F-AB785BB87C38}" type="presParOf" srcId="{C3C66084-A90F-4C4A-B709-5BA09D2E0920}" destId="{09FE8CC4-E3E6-45EC-9518-272E1DBE162A}" srcOrd="16" destOrd="0" presId="urn:microsoft.com/office/officeart/2008/layout/LinedList"/>
    <dgm:cxn modelId="{5BF5C51F-08A5-40E4-B89F-59BBE3781C34}" type="presParOf" srcId="{09FE8CC4-E3E6-45EC-9518-272E1DBE162A}" destId="{D20CEA92-2996-40C7-9B44-7B8C1FA29A99}" srcOrd="0" destOrd="0" presId="urn:microsoft.com/office/officeart/2008/layout/LinedList"/>
    <dgm:cxn modelId="{67753B14-5D2A-46B6-987D-4E6CF1BBFE9D}" type="presParOf" srcId="{09FE8CC4-E3E6-45EC-9518-272E1DBE162A}" destId="{6AB5BD67-B83F-42DB-A1DB-7F8C206C2DFD}" srcOrd="1" destOrd="0" presId="urn:microsoft.com/office/officeart/2008/layout/LinedList"/>
    <dgm:cxn modelId="{7597E37B-99B5-4762-8519-BAB342C9CDDA}" type="presParOf" srcId="{09FE8CC4-E3E6-45EC-9518-272E1DBE162A}" destId="{D57F213D-0890-48E9-9022-3E1CD21A96B8}" srcOrd="2" destOrd="0" presId="urn:microsoft.com/office/officeart/2008/layout/LinedList"/>
    <dgm:cxn modelId="{BB7312A9-BCB6-4E94-9918-09BAA4C05838}" type="presParOf" srcId="{C3C66084-A90F-4C4A-B709-5BA09D2E0920}" destId="{774E0680-EAAA-4C53-BF93-A769AB2608DF}" srcOrd="17" destOrd="0" presId="urn:microsoft.com/office/officeart/2008/layout/LinedList"/>
    <dgm:cxn modelId="{089B98ED-6886-4249-B1D4-A35EB5BFA3CA}" type="presParOf" srcId="{C3C66084-A90F-4C4A-B709-5BA09D2E0920}" destId="{FC659E3A-3EBB-4D1E-BF42-C72A15FF58D8}"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C17BE9-7662-4DF3-881F-5ABEFCDAA6CD}"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zh-CN" altLang="en-US"/>
        </a:p>
      </dgm:t>
    </dgm:pt>
    <dgm:pt modelId="{2ECF2763-205F-460B-93C0-28299C620CEE}">
      <dgm:prSet phldrT="[文本]" custT="1"/>
      <dgm:spPr/>
      <dgm:t>
        <a:bodyPr/>
        <a:lstStyle/>
        <a:p>
          <a:r>
            <a:rPr lang="zh-CN" altLang="en-US" sz="2400" dirty="0" smtClean="0">
              <a:latin typeface="华文仿宋" panose="02010600040101010101" pitchFamily="2" charset="-122"/>
              <a:ea typeface="华文仿宋" panose="02010600040101010101" pitchFamily="2" charset="-122"/>
            </a:rPr>
            <a:t>初始募集金额</a:t>
          </a:r>
          <a:endParaRPr lang="zh-CN" altLang="en-US" sz="2400" dirty="0">
            <a:latin typeface="华文仿宋" panose="02010600040101010101" pitchFamily="2" charset="-122"/>
            <a:ea typeface="华文仿宋" panose="02010600040101010101" pitchFamily="2" charset="-122"/>
          </a:endParaRPr>
        </a:p>
      </dgm:t>
    </dgm:pt>
    <dgm:pt modelId="{7A6F63E2-1A84-479C-9D89-CD7C700BC9D4}" type="parTrans" cxnId="{A3B7284C-EB9E-4EAF-B651-DE3B15C76C65}">
      <dgm:prSet/>
      <dgm:spPr/>
      <dgm:t>
        <a:bodyPr/>
        <a:lstStyle/>
        <a:p>
          <a:endParaRPr lang="zh-CN" altLang="en-US"/>
        </a:p>
      </dgm:t>
    </dgm:pt>
    <dgm:pt modelId="{D933AD94-BDD1-4132-8487-30C6338156DD}" type="sibTrans" cxnId="{A3B7284C-EB9E-4EAF-B651-DE3B15C76C65}">
      <dgm:prSet/>
      <dgm:spPr/>
      <dgm:t>
        <a:bodyPr/>
        <a:lstStyle/>
        <a:p>
          <a:endParaRPr lang="zh-CN" altLang="en-US"/>
        </a:p>
      </dgm:t>
    </dgm:pt>
    <dgm:pt modelId="{97B9EC94-8E8A-4DB5-A37C-C4B09081200D}">
      <dgm:prSet phldrT="[文本]" custT="1"/>
      <dgm:spPr/>
      <dgm:t>
        <a:bodyPr/>
        <a:lstStyle/>
        <a:p>
          <a:r>
            <a:rPr lang="zh-CN" altLang="en-US" sz="2000" dirty="0" smtClean="0">
              <a:latin typeface="华文仿宋" panose="02010600040101010101" pitchFamily="2" charset="-122"/>
              <a:ea typeface="华文仿宋" panose="02010600040101010101" pitchFamily="2" charset="-122"/>
            </a:rPr>
            <a:t>资产管理计划的初始募集规模不得低于</a:t>
          </a:r>
          <a:r>
            <a:rPr lang="en-US" altLang="en-US" sz="2000" dirty="0" smtClean="0">
              <a:latin typeface="华文仿宋" panose="02010600040101010101" pitchFamily="2" charset="-122"/>
              <a:ea typeface="华文仿宋" panose="02010600040101010101" pitchFamily="2" charset="-122"/>
            </a:rPr>
            <a:t>1000 </a:t>
          </a:r>
          <a:r>
            <a:rPr lang="zh-CN" altLang="en-US" sz="2000" dirty="0" smtClean="0">
              <a:latin typeface="华文仿宋" panose="02010600040101010101" pitchFamily="2" charset="-122"/>
              <a:ea typeface="华文仿宋" panose="02010600040101010101" pitchFamily="2" charset="-122"/>
            </a:rPr>
            <a:t>万元。</a:t>
          </a:r>
          <a:endParaRPr lang="zh-CN" altLang="en-US" sz="2000" dirty="0">
            <a:latin typeface="华文仿宋" panose="02010600040101010101" pitchFamily="2" charset="-122"/>
            <a:ea typeface="华文仿宋" panose="02010600040101010101" pitchFamily="2" charset="-122"/>
          </a:endParaRPr>
        </a:p>
      </dgm:t>
    </dgm:pt>
    <dgm:pt modelId="{940EB303-393D-4CBB-B089-B33107AB5FF0}" type="parTrans" cxnId="{C419AC0B-8AD2-456A-AFD9-B27770D5F9B5}">
      <dgm:prSet/>
      <dgm:spPr/>
      <dgm:t>
        <a:bodyPr/>
        <a:lstStyle/>
        <a:p>
          <a:endParaRPr lang="zh-CN" altLang="en-US"/>
        </a:p>
      </dgm:t>
    </dgm:pt>
    <dgm:pt modelId="{7893169B-B796-49C0-9355-98C7268912AD}" type="sibTrans" cxnId="{C419AC0B-8AD2-456A-AFD9-B27770D5F9B5}">
      <dgm:prSet/>
      <dgm:spPr/>
      <dgm:t>
        <a:bodyPr/>
        <a:lstStyle/>
        <a:p>
          <a:endParaRPr lang="zh-CN" altLang="en-US"/>
        </a:p>
      </dgm:t>
    </dgm:pt>
    <dgm:pt modelId="{47AFC880-696D-4AD0-A3BD-4737C626A74A}">
      <dgm:prSet phldrT="[文本]" custT="1"/>
      <dgm:spPr/>
      <dgm:t>
        <a:bodyPr/>
        <a:lstStyle/>
        <a:p>
          <a:r>
            <a:rPr lang="zh-CN" altLang="en-US" sz="2400" dirty="0" smtClean="0">
              <a:latin typeface="华文仿宋" panose="02010600040101010101" pitchFamily="2" charset="-122"/>
              <a:ea typeface="华文仿宋" panose="02010600040101010101" pitchFamily="2" charset="-122"/>
            </a:rPr>
            <a:t>产品募集期限</a:t>
          </a:r>
          <a:endParaRPr lang="zh-CN" altLang="en-US" sz="2400" dirty="0">
            <a:latin typeface="华文仿宋" panose="02010600040101010101" pitchFamily="2" charset="-122"/>
            <a:ea typeface="华文仿宋" panose="02010600040101010101" pitchFamily="2" charset="-122"/>
          </a:endParaRPr>
        </a:p>
      </dgm:t>
    </dgm:pt>
    <dgm:pt modelId="{53684D75-9D84-4E57-BCB3-DB97E108A94D}" type="parTrans" cxnId="{43C8C717-0542-4249-B20E-3CA2238DA19A}">
      <dgm:prSet/>
      <dgm:spPr/>
      <dgm:t>
        <a:bodyPr/>
        <a:lstStyle/>
        <a:p>
          <a:endParaRPr lang="zh-CN" altLang="en-US"/>
        </a:p>
      </dgm:t>
    </dgm:pt>
    <dgm:pt modelId="{34110D9E-D565-408E-B9BC-CD6943490EFB}" type="sibTrans" cxnId="{43C8C717-0542-4249-B20E-3CA2238DA19A}">
      <dgm:prSet/>
      <dgm:spPr/>
      <dgm:t>
        <a:bodyPr/>
        <a:lstStyle/>
        <a:p>
          <a:endParaRPr lang="zh-CN" altLang="en-US"/>
        </a:p>
      </dgm:t>
    </dgm:pt>
    <dgm:pt modelId="{AB7E0996-1C47-4A09-B591-D075CF0E3232}">
      <dgm:prSet phldrT="[文本]" custT="1"/>
      <dgm:spPr/>
      <dgm:t>
        <a:bodyPr/>
        <a:lstStyle/>
        <a:p>
          <a:r>
            <a:rPr lang="zh-CN" altLang="en-US" sz="2000" dirty="0" smtClean="0">
              <a:latin typeface="华文仿宋" panose="02010600040101010101" pitchFamily="2" charset="-122"/>
              <a:ea typeface="华文仿宋" panose="02010600040101010101" pitchFamily="2" charset="-122"/>
            </a:rPr>
            <a:t>集合资产管理计划的初始募集期自资产管理计划份额发售之日起不得超过</a:t>
          </a:r>
          <a:r>
            <a:rPr lang="en-US" altLang="en-US" sz="2000" dirty="0" smtClean="0">
              <a:latin typeface="华文仿宋" panose="02010600040101010101" pitchFamily="2" charset="-122"/>
              <a:ea typeface="华文仿宋" panose="02010600040101010101" pitchFamily="2" charset="-122"/>
            </a:rPr>
            <a:t>60 </a:t>
          </a:r>
          <a:r>
            <a:rPr lang="zh-CN" altLang="en-US" sz="2000" dirty="0" smtClean="0">
              <a:latin typeface="华文仿宋" panose="02010600040101010101" pitchFamily="2" charset="-122"/>
              <a:ea typeface="华文仿宋" panose="02010600040101010101" pitchFamily="2" charset="-122"/>
            </a:rPr>
            <a:t>天。</a:t>
          </a:r>
          <a:endParaRPr lang="zh-CN" altLang="en-US" sz="2000" dirty="0">
            <a:latin typeface="华文仿宋" panose="02010600040101010101" pitchFamily="2" charset="-122"/>
            <a:ea typeface="华文仿宋" panose="02010600040101010101" pitchFamily="2" charset="-122"/>
          </a:endParaRPr>
        </a:p>
      </dgm:t>
    </dgm:pt>
    <dgm:pt modelId="{97F0C3CE-7434-425B-8319-C8A8A1EEC814}" type="parTrans" cxnId="{D75F2C58-6EF7-46C0-A371-80A66FA9635A}">
      <dgm:prSet/>
      <dgm:spPr/>
      <dgm:t>
        <a:bodyPr/>
        <a:lstStyle/>
        <a:p>
          <a:endParaRPr lang="zh-CN" altLang="en-US"/>
        </a:p>
      </dgm:t>
    </dgm:pt>
    <dgm:pt modelId="{50D4D840-2CC4-4785-A24A-0636D35E51DD}" type="sibTrans" cxnId="{D75F2C58-6EF7-46C0-A371-80A66FA9635A}">
      <dgm:prSet/>
      <dgm:spPr/>
      <dgm:t>
        <a:bodyPr/>
        <a:lstStyle/>
        <a:p>
          <a:endParaRPr lang="zh-CN" altLang="en-US"/>
        </a:p>
      </dgm:t>
    </dgm:pt>
    <dgm:pt modelId="{D125D4AB-9839-4F54-82FE-1FF5E765FA5D}">
      <dgm:prSet phldrT="[文本]" custT="1"/>
      <dgm:spPr/>
      <dgm:t>
        <a:bodyPr/>
        <a:lstStyle/>
        <a:p>
          <a:r>
            <a:rPr lang="zh-CN" altLang="en-US" sz="2000" dirty="0" smtClean="0">
              <a:latin typeface="华文仿宋" panose="02010600040101010101" pitchFamily="2" charset="-122"/>
              <a:ea typeface="华文仿宋" panose="02010600040101010101" pitchFamily="2" charset="-122"/>
            </a:rPr>
            <a:t>封闭式单一资产管理计划的投资者可以分期缴付委托资金，但应当在资产管理合同中事先明确约定分期缴付资金的数额、期限，且首期缴付资金不得少于</a:t>
          </a:r>
          <a:r>
            <a:rPr lang="en-US" altLang="en-US" sz="2000" dirty="0" smtClean="0">
              <a:latin typeface="华文仿宋" panose="02010600040101010101" pitchFamily="2" charset="-122"/>
              <a:ea typeface="华文仿宋" panose="02010600040101010101" pitchFamily="2" charset="-122"/>
            </a:rPr>
            <a:t>1000 </a:t>
          </a:r>
          <a:r>
            <a:rPr lang="zh-CN" altLang="en-US" sz="2000" dirty="0" smtClean="0">
              <a:latin typeface="华文仿宋" panose="02010600040101010101" pitchFamily="2" charset="-122"/>
              <a:ea typeface="华文仿宋" panose="02010600040101010101" pitchFamily="2" charset="-122"/>
            </a:rPr>
            <a:t>万元，全部资金缴付期限自资产管理计划成立之日起不得超过</a:t>
          </a:r>
          <a:r>
            <a:rPr lang="en-US" altLang="en-US" sz="2000" dirty="0" smtClean="0">
              <a:latin typeface="华文仿宋" panose="02010600040101010101" pitchFamily="2" charset="-122"/>
              <a:ea typeface="华文仿宋" panose="02010600040101010101" pitchFamily="2" charset="-122"/>
            </a:rPr>
            <a:t>3 </a:t>
          </a:r>
          <a:r>
            <a:rPr lang="zh-CN" altLang="en-US" sz="2000" dirty="0" smtClean="0">
              <a:latin typeface="华文仿宋" panose="02010600040101010101" pitchFamily="2" charset="-122"/>
              <a:ea typeface="华文仿宋" panose="02010600040101010101" pitchFamily="2" charset="-122"/>
            </a:rPr>
            <a:t>年。</a:t>
          </a:r>
          <a:endParaRPr lang="zh-CN" altLang="en-US" sz="2000" dirty="0">
            <a:latin typeface="华文仿宋" panose="02010600040101010101" pitchFamily="2" charset="-122"/>
            <a:ea typeface="华文仿宋" panose="02010600040101010101" pitchFamily="2" charset="-122"/>
          </a:endParaRPr>
        </a:p>
      </dgm:t>
    </dgm:pt>
    <dgm:pt modelId="{C95BB61A-54FF-4871-AEFA-069CC349F480}" type="parTrans" cxnId="{11CF7C53-BC9D-4AE7-85E0-A47F6B11413D}">
      <dgm:prSet/>
      <dgm:spPr/>
      <dgm:t>
        <a:bodyPr/>
        <a:lstStyle/>
        <a:p>
          <a:endParaRPr lang="zh-CN" altLang="en-US"/>
        </a:p>
      </dgm:t>
    </dgm:pt>
    <dgm:pt modelId="{62884749-05FE-4CCF-A908-FD0AB382172E}" type="sibTrans" cxnId="{11CF7C53-BC9D-4AE7-85E0-A47F6B11413D}">
      <dgm:prSet/>
      <dgm:spPr/>
      <dgm:t>
        <a:bodyPr/>
        <a:lstStyle/>
        <a:p>
          <a:endParaRPr lang="zh-CN" altLang="en-US"/>
        </a:p>
      </dgm:t>
    </dgm:pt>
    <dgm:pt modelId="{128ADF25-5C33-451F-A244-E4F3C9223200}" type="pres">
      <dgm:prSet presAssocID="{D4C17BE9-7662-4DF3-881F-5ABEFCDAA6CD}" presName="linear" presStyleCnt="0">
        <dgm:presLayoutVars>
          <dgm:animLvl val="lvl"/>
          <dgm:resizeHandles val="exact"/>
        </dgm:presLayoutVars>
      </dgm:prSet>
      <dgm:spPr/>
      <dgm:t>
        <a:bodyPr/>
        <a:lstStyle/>
        <a:p>
          <a:endParaRPr lang="zh-CN" altLang="en-US"/>
        </a:p>
      </dgm:t>
    </dgm:pt>
    <dgm:pt modelId="{3685A191-BBF8-4F79-8D66-8A3BD3789634}" type="pres">
      <dgm:prSet presAssocID="{2ECF2763-205F-460B-93C0-28299C620CEE}" presName="parentText" presStyleLbl="node1" presStyleIdx="0" presStyleCnt="2">
        <dgm:presLayoutVars>
          <dgm:chMax val="0"/>
          <dgm:bulletEnabled val="1"/>
        </dgm:presLayoutVars>
      </dgm:prSet>
      <dgm:spPr/>
      <dgm:t>
        <a:bodyPr/>
        <a:lstStyle/>
        <a:p>
          <a:endParaRPr lang="zh-CN" altLang="en-US"/>
        </a:p>
      </dgm:t>
    </dgm:pt>
    <dgm:pt modelId="{E333A860-6A5A-4D99-BAB1-BFAF34E212C4}" type="pres">
      <dgm:prSet presAssocID="{2ECF2763-205F-460B-93C0-28299C620CEE}" presName="childText" presStyleLbl="revTx" presStyleIdx="0" presStyleCnt="2">
        <dgm:presLayoutVars>
          <dgm:bulletEnabled val="1"/>
        </dgm:presLayoutVars>
      </dgm:prSet>
      <dgm:spPr/>
      <dgm:t>
        <a:bodyPr/>
        <a:lstStyle/>
        <a:p>
          <a:endParaRPr lang="zh-CN" altLang="en-US"/>
        </a:p>
      </dgm:t>
    </dgm:pt>
    <dgm:pt modelId="{3B218784-D23D-4C21-AFF0-68DA0B272454}" type="pres">
      <dgm:prSet presAssocID="{47AFC880-696D-4AD0-A3BD-4737C626A74A}" presName="parentText" presStyleLbl="node1" presStyleIdx="1" presStyleCnt="2">
        <dgm:presLayoutVars>
          <dgm:chMax val="0"/>
          <dgm:bulletEnabled val="1"/>
        </dgm:presLayoutVars>
      </dgm:prSet>
      <dgm:spPr/>
      <dgm:t>
        <a:bodyPr/>
        <a:lstStyle/>
        <a:p>
          <a:endParaRPr lang="zh-CN" altLang="en-US"/>
        </a:p>
      </dgm:t>
    </dgm:pt>
    <dgm:pt modelId="{D0385630-3DED-4CC6-AA8B-96404BA60068}" type="pres">
      <dgm:prSet presAssocID="{47AFC880-696D-4AD0-A3BD-4737C626A74A}" presName="childText" presStyleLbl="revTx" presStyleIdx="1" presStyleCnt="2">
        <dgm:presLayoutVars>
          <dgm:bulletEnabled val="1"/>
        </dgm:presLayoutVars>
      </dgm:prSet>
      <dgm:spPr/>
      <dgm:t>
        <a:bodyPr/>
        <a:lstStyle/>
        <a:p>
          <a:endParaRPr lang="zh-CN" altLang="en-US"/>
        </a:p>
      </dgm:t>
    </dgm:pt>
  </dgm:ptLst>
  <dgm:cxnLst>
    <dgm:cxn modelId="{6F4E56B0-CB80-4D9C-AE4F-A6BBC1341867}" type="presOf" srcId="{2ECF2763-205F-460B-93C0-28299C620CEE}" destId="{3685A191-BBF8-4F79-8D66-8A3BD3789634}" srcOrd="0" destOrd="0" presId="urn:microsoft.com/office/officeart/2005/8/layout/vList2"/>
    <dgm:cxn modelId="{43C8C717-0542-4249-B20E-3CA2238DA19A}" srcId="{D4C17BE9-7662-4DF3-881F-5ABEFCDAA6CD}" destId="{47AFC880-696D-4AD0-A3BD-4737C626A74A}" srcOrd="1" destOrd="0" parTransId="{53684D75-9D84-4E57-BCB3-DB97E108A94D}" sibTransId="{34110D9E-D565-408E-B9BC-CD6943490EFB}"/>
    <dgm:cxn modelId="{87E5FEF5-BDA2-4716-B936-17A7A58DB3BF}" type="presOf" srcId="{AB7E0996-1C47-4A09-B591-D075CF0E3232}" destId="{D0385630-3DED-4CC6-AA8B-96404BA60068}" srcOrd="0" destOrd="0" presId="urn:microsoft.com/office/officeart/2005/8/layout/vList2"/>
    <dgm:cxn modelId="{7E71D73E-132A-4B89-AACE-388100B0E32A}" type="presOf" srcId="{97B9EC94-8E8A-4DB5-A37C-C4B09081200D}" destId="{E333A860-6A5A-4D99-BAB1-BFAF34E212C4}" srcOrd="0" destOrd="0" presId="urn:microsoft.com/office/officeart/2005/8/layout/vList2"/>
    <dgm:cxn modelId="{C419AC0B-8AD2-456A-AFD9-B27770D5F9B5}" srcId="{2ECF2763-205F-460B-93C0-28299C620CEE}" destId="{97B9EC94-8E8A-4DB5-A37C-C4B09081200D}" srcOrd="0" destOrd="0" parTransId="{940EB303-393D-4CBB-B089-B33107AB5FF0}" sibTransId="{7893169B-B796-49C0-9355-98C7268912AD}"/>
    <dgm:cxn modelId="{C06E934D-55C6-4CDB-917C-2E490BB6987B}" type="presOf" srcId="{D125D4AB-9839-4F54-82FE-1FF5E765FA5D}" destId="{D0385630-3DED-4CC6-AA8B-96404BA60068}" srcOrd="0" destOrd="1" presId="urn:microsoft.com/office/officeart/2005/8/layout/vList2"/>
    <dgm:cxn modelId="{D75F2C58-6EF7-46C0-A371-80A66FA9635A}" srcId="{47AFC880-696D-4AD0-A3BD-4737C626A74A}" destId="{AB7E0996-1C47-4A09-B591-D075CF0E3232}" srcOrd="0" destOrd="0" parTransId="{97F0C3CE-7434-425B-8319-C8A8A1EEC814}" sibTransId="{50D4D840-2CC4-4785-A24A-0636D35E51DD}"/>
    <dgm:cxn modelId="{DF5BE676-A2A3-43FA-9CCD-9755B0B5352F}" type="presOf" srcId="{47AFC880-696D-4AD0-A3BD-4737C626A74A}" destId="{3B218784-D23D-4C21-AFF0-68DA0B272454}" srcOrd="0" destOrd="0" presId="urn:microsoft.com/office/officeart/2005/8/layout/vList2"/>
    <dgm:cxn modelId="{11CF7C53-BC9D-4AE7-85E0-A47F6B11413D}" srcId="{47AFC880-696D-4AD0-A3BD-4737C626A74A}" destId="{D125D4AB-9839-4F54-82FE-1FF5E765FA5D}" srcOrd="1" destOrd="0" parTransId="{C95BB61A-54FF-4871-AEFA-069CC349F480}" sibTransId="{62884749-05FE-4CCF-A908-FD0AB382172E}"/>
    <dgm:cxn modelId="{7BA8314A-0469-46CD-9E96-18178138B696}" type="presOf" srcId="{D4C17BE9-7662-4DF3-881F-5ABEFCDAA6CD}" destId="{128ADF25-5C33-451F-A244-E4F3C9223200}" srcOrd="0" destOrd="0" presId="urn:microsoft.com/office/officeart/2005/8/layout/vList2"/>
    <dgm:cxn modelId="{A3B7284C-EB9E-4EAF-B651-DE3B15C76C65}" srcId="{D4C17BE9-7662-4DF3-881F-5ABEFCDAA6CD}" destId="{2ECF2763-205F-460B-93C0-28299C620CEE}" srcOrd="0" destOrd="0" parTransId="{7A6F63E2-1A84-479C-9D89-CD7C700BC9D4}" sibTransId="{D933AD94-BDD1-4132-8487-30C6338156DD}"/>
    <dgm:cxn modelId="{29B8AE02-8671-4B9B-ACCB-D0DD974D5A07}" type="presParOf" srcId="{128ADF25-5C33-451F-A244-E4F3C9223200}" destId="{3685A191-BBF8-4F79-8D66-8A3BD3789634}" srcOrd="0" destOrd="0" presId="urn:microsoft.com/office/officeart/2005/8/layout/vList2"/>
    <dgm:cxn modelId="{1AA8F8C4-E50F-4D43-AA5E-B19F08296958}" type="presParOf" srcId="{128ADF25-5C33-451F-A244-E4F3C9223200}" destId="{E333A860-6A5A-4D99-BAB1-BFAF34E212C4}" srcOrd="1" destOrd="0" presId="urn:microsoft.com/office/officeart/2005/8/layout/vList2"/>
    <dgm:cxn modelId="{9BEFBEAA-95DE-41F2-8053-1C9B8E2B0F48}" type="presParOf" srcId="{128ADF25-5C33-451F-A244-E4F3C9223200}" destId="{3B218784-D23D-4C21-AFF0-68DA0B272454}" srcOrd="2" destOrd="0" presId="urn:microsoft.com/office/officeart/2005/8/layout/vList2"/>
    <dgm:cxn modelId="{89E627CC-C47A-4195-865C-DD566325D4CB}" type="presParOf" srcId="{128ADF25-5C33-451F-A244-E4F3C9223200}" destId="{D0385630-3DED-4CC6-AA8B-96404BA6006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C413E2-8FA7-4D79-A976-CE9A9D877CB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CFB190C4-6184-428F-809C-C912E2693389}">
      <dgm:prSet phldrT="[文本]" custT="1"/>
      <dgm:spPr/>
      <dgm:t>
        <a:bodyPr/>
        <a:lstStyle/>
        <a:p>
          <a:r>
            <a:rPr lang="zh-CN" altLang="en-US" sz="1600" b="0" dirty="0" smtClean="0">
              <a:latin typeface="宋体" panose="02010600030101010101" pitchFamily="2" charset="-122"/>
              <a:ea typeface="宋体" panose="02010600030101010101" pitchFamily="2" charset="-122"/>
            </a:rPr>
            <a:t>股票多头</a:t>
          </a:r>
          <a:endParaRPr lang="zh-CN" altLang="en-US" sz="1600" b="0" dirty="0">
            <a:latin typeface="宋体" panose="02010600030101010101" pitchFamily="2" charset="-122"/>
            <a:ea typeface="宋体" panose="02010600030101010101" pitchFamily="2" charset="-122"/>
          </a:endParaRPr>
        </a:p>
      </dgm:t>
    </dgm:pt>
    <dgm:pt modelId="{A84566DC-C765-4C7B-9DF1-8593BE51273A}" type="parTrans" cxnId="{D464A357-757C-4ABD-BBD1-E75D48C542F9}">
      <dgm:prSet/>
      <dgm:spPr/>
      <dgm:t>
        <a:bodyPr/>
        <a:lstStyle/>
        <a:p>
          <a:endParaRPr lang="zh-CN" altLang="en-US" sz="2800" b="0">
            <a:latin typeface="宋体" panose="02010600030101010101" pitchFamily="2" charset="-122"/>
            <a:ea typeface="宋体" panose="02010600030101010101" pitchFamily="2" charset="-122"/>
          </a:endParaRPr>
        </a:p>
      </dgm:t>
    </dgm:pt>
    <dgm:pt modelId="{98BA43AD-A651-42B7-A401-6CF7D6056C17}" type="sibTrans" cxnId="{D464A357-757C-4ABD-BBD1-E75D48C542F9}">
      <dgm:prSet/>
      <dgm:spPr/>
      <dgm:t>
        <a:bodyPr/>
        <a:lstStyle/>
        <a:p>
          <a:endParaRPr lang="zh-CN" altLang="en-US" sz="2800" b="0">
            <a:latin typeface="宋体" panose="02010600030101010101" pitchFamily="2" charset="-122"/>
            <a:ea typeface="宋体" panose="02010600030101010101" pitchFamily="2" charset="-122"/>
          </a:endParaRPr>
        </a:p>
      </dgm:t>
    </dgm:pt>
    <dgm:pt modelId="{2C7B4D0F-E062-46DD-9AAF-89A1842ACCF0}">
      <dgm:prSet phldrT="[文本]" custT="1"/>
      <dgm:spPr/>
      <dgm:t>
        <a:bodyPr/>
        <a:lstStyle/>
        <a:p>
          <a:r>
            <a:rPr lang="zh-CN" altLang="en-US" sz="1050" b="0" dirty="0" smtClean="0">
              <a:latin typeface="宋体" panose="02010600030101010101" pitchFamily="2" charset="-122"/>
              <a:ea typeface="宋体" panose="02010600030101010101" pitchFamily="2" charset="-122"/>
            </a:rPr>
            <a:t>价值</a:t>
          </a:r>
          <a:endParaRPr lang="zh-CN" altLang="en-US" sz="1050" b="0" dirty="0">
            <a:latin typeface="宋体" panose="02010600030101010101" pitchFamily="2" charset="-122"/>
            <a:ea typeface="宋体" panose="02010600030101010101" pitchFamily="2" charset="-122"/>
          </a:endParaRPr>
        </a:p>
      </dgm:t>
    </dgm:pt>
    <dgm:pt modelId="{2E9506F5-A29D-4267-ACB4-B83C46BD0E04}" type="parTrans" cxnId="{F3940327-F083-40CE-A32C-0220C36B1AD6}">
      <dgm:prSet/>
      <dgm:spPr/>
      <dgm:t>
        <a:bodyPr/>
        <a:lstStyle/>
        <a:p>
          <a:endParaRPr lang="zh-CN" altLang="en-US" sz="2800" b="0">
            <a:latin typeface="宋体" panose="02010600030101010101" pitchFamily="2" charset="-122"/>
            <a:ea typeface="宋体" panose="02010600030101010101" pitchFamily="2" charset="-122"/>
          </a:endParaRPr>
        </a:p>
      </dgm:t>
    </dgm:pt>
    <dgm:pt modelId="{317FE641-600A-44E3-AE53-A32F7D4B091F}" type="sibTrans" cxnId="{F3940327-F083-40CE-A32C-0220C36B1AD6}">
      <dgm:prSet/>
      <dgm:spPr/>
      <dgm:t>
        <a:bodyPr/>
        <a:lstStyle/>
        <a:p>
          <a:endParaRPr lang="zh-CN" altLang="en-US" sz="2800" b="0">
            <a:latin typeface="宋体" panose="02010600030101010101" pitchFamily="2" charset="-122"/>
            <a:ea typeface="宋体" panose="02010600030101010101" pitchFamily="2" charset="-122"/>
          </a:endParaRPr>
        </a:p>
      </dgm:t>
    </dgm:pt>
    <dgm:pt modelId="{95127B9E-03C0-477A-A677-0D74AC22951A}">
      <dgm:prSet phldrT="[文本]" custT="1"/>
      <dgm:spPr/>
      <dgm:t>
        <a:bodyPr/>
        <a:lstStyle/>
        <a:p>
          <a:r>
            <a:rPr lang="zh-CN" altLang="en-US" sz="1600" b="0" dirty="0" smtClean="0">
              <a:latin typeface="宋体" panose="02010600030101010101" pitchFamily="2" charset="-122"/>
              <a:ea typeface="宋体" panose="02010600030101010101" pitchFamily="2" charset="-122"/>
            </a:rPr>
            <a:t>股票多空</a:t>
          </a:r>
          <a:endParaRPr lang="zh-CN" altLang="en-US" sz="1600" b="0" dirty="0">
            <a:latin typeface="宋体" panose="02010600030101010101" pitchFamily="2" charset="-122"/>
            <a:ea typeface="宋体" panose="02010600030101010101" pitchFamily="2" charset="-122"/>
          </a:endParaRPr>
        </a:p>
      </dgm:t>
    </dgm:pt>
    <dgm:pt modelId="{17367588-CBEF-4CFB-BDDE-0A6F37038AC7}" type="parTrans" cxnId="{DD09CC05-2B2C-4B62-88FE-FAEFCA810A4B}">
      <dgm:prSet/>
      <dgm:spPr/>
      <dgm:t>
        <a:bodyPr/>
        <a:lstStyle/>
        <a:p>
          <a:endParaRPr lang="zh-CN" altLang="en-US" sz="2800" b="0">
            <a:latin typeface="宋体" panose="02010600030101010101" pitchFamily="2" charset="-122"/>
            <a:ea typeface="宋体" panose="02010600030101010101" pitchFamily="2" charset="-122"/>
          </a:endParaRPr>
        </a:p>
      </dgm:t>
    </dgm:pt>
    <dgm:pt modelId="{A2882312-AE7D-42B8-AC5C-05A07AEB57F9}" type="sibTrans" cxnId="{DD09CC05-2B2C-4B62-88FE-FAEFCA810A4B}">
      <dgm:prSet/>
      <dgm:spPr/>
      <dgm:t>
        <a:bodyPr/>
        <a:lstStyle/>
        <a:p>
          <a:endParaRPr lang="zh-CN" altLang="en-US" sz="2800" b="0">
            <a:latin typeface="宋体" panose="02010600030101010101" pitchFamily="2" charset="-122"/>
            <a:ea typeface="宋体" panose="02010600030101010101" pitchFamily="2" charset="-122"/>
          </a:endParaRPr>
        </a:p>
      </dgm:t>
    </dgm:pt>
    <dgm:pt modelId="{649285D6-F21F-4256-A84F-18571A6FD19F}">
      <dgm:prSet phldrT="[文本]" custT="1"/>
      <dgm:spPr/>
      <dgm:t>
        <a:bodyPr/>
        <a:lstStyle/>
        <a:p>
          <a:r>
            <a:rPr lang="zh-CN" altLang="en-US" sz="1050" b="0" dirty="0" smtClean="0">
              <a:latin typeface="宋体" panose="02010600030101010101" pitchFamily="2" charset="-122"/>
              <a:ea typeface="宋体" panose="02010600030101010101" pitchFamily="2" charset="-122"/>
            </a:rPr>
            <a:t>择时对冲</a:t>
          </a:r>
          <a:endParaRPr lang="zh-CN" altLang="en-US" sz="1050" b="0" dirty="0">
            <a:latin typeface="宋体" panose="02010600030101010101" pitchFamily="2" charset="-122"/>
            <a:ea typeface="宋体" panose="02010600030101010101" pitchFamily="2" charset="-122"/>
          </a:endParaRPr>
        </a:p>
      </dgm:t>
    </dgm:pt>
    <dgm:pt modelId="{1A5289A3-5382-418F-B387-8F1C5CB2D14B}" type="parTrans" cxnId="{FA2050B0-D8C7-4F67-AD80-30FB92D62CC3}">
      <dgm:prSet/>
      <dgm:spPr/>
      <dgm:t>
        <a:bodyPr/>
        <a:lstStyle/>
        <a:p>
          <a:endParaRPr lang="zh-CN" altLang="en-US" sz="2800" b="0">
            <a:latin typeface="宋体" panose="02010600030101010101" pitchFamily="2" charset="-122"/>
            <a:ea typeface="宋体" panose="02010600030101010101" pitchFamily="2" charset="-122"/>
          </a:endParaRPr>
        </a:p>
      </dgm:t>
    </dgm:pt>
    <dgm:pt modelId="{7B1C6B2A-E3D5-4897-A17F-BE65F57EE2F9}" type="sibTrans" cxnId="{FA2050B0-D8C7-4F67-AD80-30FB92D62CC3}">
      <dgm:prSet/>
      <dgm:spPr/>
      <dgm:t>
        <a:bodyPr/>
        <a:lstStyle/>
        <a:p>
          <a:endParaRPr lang="zh-CN" altLang="en-US" sz="2800" b="0">
            <a:latin typeface="宋体" panose="02010600030101010101" pitchFamily="2" charset="-122"/>
            <a:ea typeface="宋体" panose="02010600030101010101" pitchFamily="2" charset="-122"/>
          </a:endParaRPr>
        </a:p>
      </dgm:t>
    </dgm:pt>
    <dgm:pt modelId="{313584E3-D365-4D6C-BEB8-320DAA95ADCA}">
      <dgm:prSet phldrT="[文本]" custT="1"/>
      <dgm:spPr/>
      <dgm:t>
        <a:bodyPr/>
        <a:lstStyle/>
        <a:p>
          <a:r>
            <a:rPr lang="zh-CN" altLang="en-US" sz="1600" b="0" dirty="0" smtClean="0">
              <a:latin typeface="宋体" panose="02010600030101010101" pitchFamily="2" charset="-122"/>
              <a:ea typeface="宋体" panose="02010600030101010101" pitchFamily="2" charset="-122"/>
            </a:rPr>
            <a:t>事件驱动</a:t>
          </a:r>
          <a:endParaRPr lang="zh-CN" altLang="en-US" sz="1600" b="0" dirty="0">
            <a:latin typeface="宋体" panose="02010600030101010101" pitchFamily="2" charset="-122"/>
            <a:ea typeface="宋体" panose="02010600030101010101" pitchFamily="2" charset="-122"/>
          </a:endParaRPr>
        </a:p>
      </dgm:t>
    </dgm:pt>
    <dgm:pt modelId="{C349A28C-6B5B-4F1F-B938-4DB9399F5D2F}" type="parTrans" cxnId="{4A9EB554-E212-4788-A4D5-261D268CB548}">
      <dgm:prSet/>
      <dgm:spPr/>
      <dgm:t>
        <a:bodyPr/>
        <a:lstStyle/>
        <a:p>
          <a:endParaRPr lang="zh-CN" altLang="en-US" sz="2800" b="0">
            <a:latin typeface="宋体" panose="02010600030101010101" pitchFamily="2" charset="-122"/>
            <a:ea typeface="宋体" panose="02010600030101010101" pitchFamily="2" charset="-122"/>
          </a:endParaRPr>
        </a:p>
      </dgm:t>
    </dgm:pt>
    <dgm:pt modelId="{A42A4218-7433-4C4B-B3B0-00180B200018}" type="sibTrans" cxnId="{4A9EB554-E212-4788-A4D5-261D268CB548}">
      <dgm:prSet/>
      <dgm:spPr/>
      <dgm:t>
        <a:bodyPr/>
        <a:lstStyle/>
        <a:p>
          <a:endParaRPr lang="zh-CN" altLang="en-US" sz="2800" b="0">
            <a:latin typeface="宋体" panose="02010600030101010101" pitchFamily="2" charset="-122"/>
            <a:ea typeface="宋体" panose="02010600030101010101" pitchFamily="2" charset="-122"/>
          </a:endParaRPr>
        </a:p>
      </dgm:t>
    </dgm:pt>
    <dgm:pt modelId="{8C84FCD9-EC78-416B-941C-15FD90B20E04}">
      <dgm:prSet phldrT="[文本]" custT="1"/>
      <dgm:spPr/>
      <dgm:t>
        <a:bodyPr/>
        <a:lstStyle/>
        <a:p>
          <a:r>
            <a:rPr lang="zh-CN" altLang="en-US" sz="1050" b="0" dirty="0" smtClean="0">
              <a:latin typeface="宋体" panose="02010600030101010101" pitchFamily="2" charset="-122"/>
              <a:ea typeface="宋体" panose="02010600030101010101" pitchFamily="2" charset="-122"/>
            </a:rPr>
            <a:t>定向增发</a:t>
          </a:r>
          <a:endParaRPr lang="zh-CN" altLang="en-US" sz="1050" b="0" dirty="0">
            <a:latin typeface="宋体" panose="02010600030101010101" pitchFamily="2" charset="-122"/>
            <a:ea typeface="宋体" panose="02010600030101010101" pitchFamily="2" charset="-122"/>
          </a:endParaRPr>
        </a:p>
      </dgm:t>
    </dgm:pt>
    <dgm:pt modelId="{8E8EA04B-0164-4302-A2A6-8A35ECBE797F}" type="parTrans" cxnId="{06DBA5C1-C513-4DEA-B1F4-785EB07AB693}">
      <dgm:prSet/>
      <dgm:spPr/>
      <dgm:t>
        <a:bodyPr/>
        <a:lstStyle/>
        <a:p>
          <a:endParaRPr lang="zh-CN" altLang="en-US" sz="2800" b="0">
            <a:latin typeface="宋体" panose="02010600030101010101" pitchFamily="2" charset="-122"/>
            <a:ea typeface="宋体" panose="02010600030101010101" pitchFamily="2" charset="-122"/>
          </a:endParaRPr>
        </a:p>
      </dgm:t>
    </dgm:pt>
    <dgm:pt modelId="{A3B57659-4E00-41B4-8C52-99C85C919AD3}" type="sibTrans" cxnId="{06DBA5C1-C513-4DEA-B1F4-785EB07AB693}">
      <dgm:prSet/>
      <dgm:spPr/>
      <dgm:t>
        <a:bodyPr/>
        <a:lstStyle/>
        <a:p>
          <a:endParaRPr lang="zh-CN" altLang="en-US" sz="2800" b="0">
            <a:latin typeface="宋体" panose="02010600030101010101" pitchFamily="2" charset="-122"/>
            <a:ea typeface="宋体" panose="02010600030101010101" pitchFamily="2" charset="-122"/>
          </a:endParaRPr>
        </a:p>
      </dgm:t>
    </dgm:pt>
    <dgm:pt modelId="{20494AF4-49BF-4C0C-9218-8D0C1B38F719}">
      <dgm:prSet phldrT="[文本]" custT="1"/>
      <dgm:spPr/>
      <dgm:t>
        <a:bodyPr/>
        <a:lstStyle/>
        <a:p>
          <a:r>
            <a:rPr lang="zh-CN" altLang="en-US" sz="1050" b="0" dirty="0" smtClean="0">
              <a:latin typeface="宋体" panose="02010600030101010101" pitchFamily="2" charset="-122"/>
              <a:ea typeface="宋体" panose="02010600030101010101" pitchFamily="2" charset="-122"/>
            </a:rPr>
            <a:t>并购重组</a:t>
          </a:r>
          <a:endParaRPr lang="zh-CN" altLang="en-US" sz="1050" b="0" dirty="0">
            <a:latin typeface="宋体" panose="02010600030101010101" pitchFamily="2" charset="-122"/>
            <a:ea typeface="宋体" panose="02010600030101010101" pitchFamily="2" charset="-122"/>
          </a:endParaRPr>
        </a:p>
      </dgm:t>
    </dgm:pt>
    <dgm:pt modelId="{31ED6184-D3BA-41E7-8BF2-CA017AE5DE54}" type="parTrans" cxnId="{96716C3B-0B59-456A-9DFC-A12A79CB6FA1}">
      <dgm:prSet/>
      <dgm:spPr/>
      <dgm:t>
        <a:bodyPr/>
        <a:lstStyle/>
        <a:p>
          <a:endParaRPr lang="zh-CN" altLang="en-US" sz="2800" b="0">
            <a:latin typeface="宋体" panose="02010600030101010101" pitchFamily="2" charset="-122"/>
            <a:ea typeface="宋体" panose="02010600030101010101" pitchFamily="2" charset="-122"/>
          </a:endParaRPr>
        </a:p>
      </dgm:t>
    </dgm:pt>
    <dgm:pt modelId="{E6C1F469-2929-4F84-A2B5-18BFDA2020B7}" type="sibTrans" cxnId="{96716C3B-0B59-456A-9DFC-A12A79CB6FA1}">
      <dgm:prSet/>
      <dgm:spPr/>
      <dgm:t>
        <a:bodyPr/>
        <a:lstStyle/>
        <a:p>
          <a:endParaRPr lang="zh-CN" altLang="en-US" sz="2800" b="0">
            <a:latin typeface="宋体" panose="02010600030101010101" pitchFamily="2" charset="-122"/>
            <a:ea typeface="宋体" panose="02010600030101010101" pitchFamily="2" charset="-122"/>
          </a:endParaRPr>
        </a:p>
      </dgm:t>
    </dgm:pt>
    <dgm:pt modelId="{BF3422D0-54A7-4853-B543-23E93E447E7D}">
      <dgm:prSet phldrT="[文本]" custT="1"/>
      <dgm:spPr/>
      <dgm:t>
        <a:bodyPr/>
        <a:lstStyle/>
        <a:p>
          <a:r>
            <a:rPr lang="zh-CN" altLang="en-US" sz="1050" b="0" dirty="0" smtClean="0">
              <a:latin typeface="宋体" panose="02010600030101010101" pitchFamily="2" charset="-122"/>
              <a:ea typeface="宋体" panose="02010600030101010101" pitchFamily="2" charset="-122"/>
            </a:rPr>
            <a:t>新股申购</a:t>
          </a:r>
          <a:endParaRPr lang="zh-CN" altLang="en-US" sz="1050" b="0" dirty="0">
            <a:latin typeface="宋体" panose="02010600030101010101" pitchFamily="2" charset="-122"/>
            <a:ea typeface="宋体" panose="02010600030101010101" pitchFamily="2" charset="-122"/>
          </a:endParaRPr>
        </a:p>
      </dgm:t>
    </dgm:pt>
    <dgm:pt modelId="{AD7699D4-A681-4AA7-8D43-DA778E104197}" type="parTrans" cxnId="{011A6DA3-8642-4CA2-8D9A-853551D248C0}">
      <dgm:prSet/>
      <dgm:spPr/>
      <dgm:t>
        <a:bodyPr/>
        <a:lstStyle/>
        <a:p>
          <a:endParaRPr lang="zh-CN" altLang="en-US" sz="2800" b="0">
            <a:latin typeface="宋体" panose="02010600030101010101" pitchFamily="2" charset="-122"/>
            <a:ea typeface="宋体" panose="02010600030101010101" pitchFamily="2" charset="-122"/>
          </a:endParaRPr>
        </a:p>
      </dgm:t>
    </dgm:pt>
    <dgm:pt modelId="{F6BF2C64-9F84-4663-8445-9D987424902A}" type="sibTrans" cxnId="{011A6DA3-8642-4CA2-8D9A-853551D248C0}">
      <dgm:prSet/>
      <dgm:spPr/>
      <dgm:t>
        <a:bodyPr/>
        <a:lstStyle/>
        <a:p>
          <a:endParaRPr lang="zh-CN" altLang="en-US" sz="2800" b="0">
            <a:latin typeface="宋体" panose="02010600030101010101" pitchFamily="2" charset="-122"/>
            <a:ea typeface="宋体" panose="02010600030101010101" pitchFamily="2" charset="-122"/>
          </a:endParaRPr>
        </a:p>
      </dgm:t>
    </dgm:pt>
    <dgm:pt modelId="{E24B72A4-AC55-4835-B039-2B3BEC8D8F0F}">
      <dgm:prSet phldrT="[文本]" custT="1"/>
      <dgm:spPr/>
      <dgm:t>
        <a:bodyPr/>
        <a:lstStyle/>
        <a:p>
          <a:r>
            <a:rPr lang="zh-CN" altLang="en-US" sz="1050" b="0" dirty="0" smtClean="0">
              <a:latin typeface="宋体" panose="02010600030101010101" pitchFamily="2" charset="-122"/>
              <a:ea typeface="宋体" panose="02010600030101010101" pitchFamily="2" charset="-122"/>
            </a:rPr>
            <a:t>热点题材</a:t>
          </a:r>
          <a:endParaRPr lang="zh-CN" altLang="en-US" sz="1050" b="0" dirty="0">
            <a:latin typeface="宋体" panose="02010600030101010101" pitchFamily="2" charset="-122"/>
            <a:ea typeface="宋体" panose="02010600030101010101" pitchFamily="2" charset="-122"/>
          </a:endParaRPr>
        </a:p>
      </dgm:t>
    </dgm:pt>
    <dgm:pt modelId="{78E23319-372F-4CA6-8F5E-27621D5BFDBA}" type="parTrans" cxnId="{291BCC6A-AA47-4406-919A-8AD08221A4EA}">
      <dgm:prSet/>
      <dgm:spPr/>
      <dgm:t>
        <a:bodyPr/>
        <a:lstStyle/>
        <a:p>
          <a:endParaRPr lang="zh-CN" altLang="en-US" sz="2800" b="0">
            <a:latin typeface="宋体" panose="02010600030101010101" pitchFamily="2" charset="-122"/>
            <a:ea typeface="宋体" panose="02010600030101010101" pitchFamily="2" charset="-122"/>
          </a:endParaRPr>
        </a:p>
      </dgm:t>
    </dgm:pt>
    <dgm:pt modelId="{A76FD05C-8E07-4659-B7B8-CCC38BCFFAEE}" type="sibTrans" cxnId="{291BCC6A-AA47-4406-919A-8AD08221A4EA}">
      <dgm:prSet/>
      <dgm:spPr/>
      <dgm:t>
        <a:bodyPr/>
        <a:lstStyle/>
        <a:p>
          <a:endParaRPr lang="zh-CN" altLang="en-US" sz="2800" b="0">
            <a:latin typeface="宋体" panose="02010600030101010101" pitchFamily="2" charset="-122"/>
            <a:ea typeface="宋体" panose="02010600030101010101" pitchFamily="2" charset="-122"/>
          </a:endParaRPr>
        </a:p>
      </dgm:t>
    </dgm:pt>
    <dgm:pt modelId="{A0B82E61-379F-4EE9-96C6-7DAF4BF9B047}">
      <dgm:prSet phldrT="[文本]" custT="1"/>
      <dgm:spPr/>
      <dgm:t>
        <a:bodyPr/>
        <a:lstStyle/>
        <a:p>
          <a:r>
            <a:rPr lang="zh-CN" altLang="en-US" sz="1600" b="0" dirty="0" smtClean="0">
              <a:latin typeface="宋体" panose="02010600030101010101" pitchFamily="2" charset="-122"/>
              <a:ea typeface="宋体" panose="02010600030101010101" pitchFamily="2" charset="-122"/>
            </a:rPr>
            <a:t>债券策略</a:t>
          </a:r>
          <a:endParaRPr lang="zh-CN" altLang="en-US" sz="1600" b="0" dirty="0">
            <a:latin typeface="宋体" panose="02010600030101010101" pitchFamily="2" charset="-122"/>
            <a:ea typeface="宋体" panose="02010600030101010101" pitchFamily="2" charset="-122"/>
          </a:endParaRPr>
        </a:p>
      </dgm:t>
    </dgm:pt>
    <dgm:pt modelId="{9A12CB75-ED50-4590-94AB-CECD0A022190}" type="parTrans" cxnId="{0917B3BA-37D6-420B-BD50-101DECCDF91E}">
      <dgm:prSet/>
      <dgm:spPr/>
      <dgm:t>
        <a:bodyPr/>
        <a:lstStyle/>
        <a:p>
          <a:endParaRPr lang="zh-CN" altLang="en-US" sz="2800" b="0">
            <a:latin typeface="宋体" panose="02010600030101010101" pitchFamily="2" charset="-122"/>
            <a:ea typeface="宋体" panose="02010600030101010101" pitchFamily="2" charset="-122"/>
          </a:endParaRPr>
        </a:p>
      </dgm:t>
    </dgm:pt>
    <dgm:pt modelId="{C01074D7-76A6-49C0-BD7C-55217EAC20DC}" type="sibTrans" cxnId="{0917B3BA-37D6-420B-BD50-101DECCDF91E}">
      <dgm:prSet/>
      <dgm:spPr/>
      <dgm:t>
        <a:bodyPr/>
        <a:lstStyle/>
        <a:p>
          <a:endParaRPr lang="zh-CN" altLang="en-US" sz="2800" b="0">
            <a:latin typeface="宋体" panose="02010600030101010101" pitchFamily="2" charset="-122"/>
            <a:ea typeface="宋体" panose="02010600030101010101" pitchFamily="2" charset="-122"/>
          </a:endParaRPr>
        </a:p>
      </dgm:t>
    </dgm:pt>
    <dgm:pt modelId="{F08CD38B-BAFA-4C8B-8335-97AD71E51F4E}">
      <dgm:prSet phldrT="[文本]" custT="1"/>
      <dgm:spPr/>
      <dgm:t>
        <a:bodyPr/>
        <a:lstStyle/>
        <a:p>
          <a:r>
            <a:rPr lang="zh-CN" altLang="en-US" sz="1050" b="0" dirty="0" smtClean="0">
              <a:latin typeface="宋体" panose="02010600030101010101" pitchFamily="2" charset="-122"/>
              <a:ea typeface="宋体" panose="02010600030101010101" pitchFamily="2" charset="-122"/>
            </a:rPr>
            <a:t>持有到期</a:t>
          </a:r>
          <a:endParaRPr lang="zh-CN" altLang="en-US" sz="1050" b="0" dirty="0">
            <a:latin typeface="宋体" panose="02010600030101010101" pitchFamily="2" charset="-122"/>
            <a:ea typeface="宋体" panose="02010600030101010101" pitchFamily="2" charset="-122"/>
          </a:endParaRPr>
        </a:p>
      </dgm:t>
    </dgm:pt>
    <dgm:pt modelId="{329D3A60-DC69-48E5-A4BD-BA3565DF84EC}" type="parTrans" cxnId="{055002A1-2516-4EE0-9805-12F721DD8E06}">
      <dgm:prSet/>
      <dgm:spPr/>
      <dgm:t>
        <a:bodyPr/>
        <a:lstStyle/>
        <a:p>
          <a:endParaRPr lang="zh-CN" altLang="en-US" sz="2800" b="0">
            <a:latin typeface="宋体" panose="02010600030101010101" pitchFamily="2" charset="-122"/>
            <a:ea typeface="宋体" panose="02010600030101010101" pitchFamily="2" charset="-122"/>
          </a:endParaRPr>
        </a:p>
      </dgm:t>
    </dgm:pt>
    <dgm:pt modelId="{4135962F-E5E9-4DC9-B1D6-355208C22869}" type="sibTrans" cxnId="{055002A1-2516-4EE0-9805-12F721DD8E06}">
      <dgm:prSet/>
      <dgm:spPr/>
      <dgm:t>
        <a:bodyPr/>
        <a:lstStyle/>
        <a:p>
          <a:endParaRPr lang="zh-CN" altLang="en-US" sz="2800" b="0">
            <a:latin typeface="宋体" panose="02010600030101010101" pitchFamily="2" charset="-122"/>
            <a:ea typeface="宋体" panose="02010600030101010101" pitchFamily="2" charset="-122"/>
          </a:endParaRPr>
        </a:p>
      </dgm:t>
    </dgm:pt>
    <dgm:pt modelId="{AA1940EE-9D6C-48E2-AD6D-0605A9E11093}">
      <dgm:prSet phldrT="[文本]" custT="1"/>
      <dgm:spPr/>
      <dgm:t>
        <a:bodyPr/>
        <a:lstStyle/>
        <a:p>
          <a:r>
            <a:rPr lang="zh-CN" altLang="en-US" sz="1050" b="0" dirty="0" smtClean="0">
              <a:latin typeface="宋体" panose="02010600030101010101" pitchFamily="2" charset="-122"/>
              <a:ea typeface="宋体" panose="02010600030101010101" pitchFamily="2" charset="-122"/>
            </a:rPr>
            <a:t>收益率曲线</a:t>
          </a:r>
          <a:endParaRPr lang="zh-CN" altLang="en-US" sz="1050" b="0" dirty="0">
            <a:latin typeface="宋体" panose="02010600030101010101" pitchFamily="2" charset="-122"/>
            <a:ea typeface="宋体" panose="02010600030101010101" pitchFamily="2" charset="-122"/>
          </a:endParaRPr>
        </a:p>
      </dgm:t>
    </dgm:pt>
    <dgm:pt modelId="{1C5AB82A-EADD-49B6-9937-1B99BC03DC21}" type="parTrans" cxnId="{9468E279-A4EE-411D-AAEC-DB9E43E2BCF3}">
      <dgm:prSet/>
      <dgm:spPr/>
      <dgm:t>
        <a:bodyPr/>
        <a:lstStyle/>
        <a:p>
          <a:endParaRPr lang="zh-CN" altLang="en-US" sz="2800" b="0">
            <a:latin typeface="宋体" panose="02010600030101010101" pitchFamily="2" charset="-122"/>
            <a:ea typeface="宋体" panose="02010600030101010101" pitchFamily="2" charset="-122"/>
          </a:endParaRPr>
        </a:p>
      </dgm:t>
    </dgm:pt>
    <dgm:pt modelId="{FDD794D5-58A6-43E5-986B-0C0E58227311}" type="sibTrans" cxnId="{9468E279-A4EE-411D-AAEC-DB9E43E2BCF3}">
      <dgm:prSet/>
      <dgm:spPr/>
      <dgm:t>
        <a:bodyPr/>
        <a:lstStyle/>
        <a:p>
          <a:endParaRPr lang="zh-CN" altLang="en-US" sz="2800" b="0">
            <a:latin typeface="宋体" panose="02010600030101010101" pitchFamily="2" charset="-122"/>
            <a:ea typeface="宋体" panose="02010600030101010101" pitchFamily="2" charset="-122"/>
          </a:endParaRPr>
        </a:p>
      </dgm:t>
    </dgm:pt>
    <dgm:pt modelId="{6F580039-8295-48CA-BBFC-07C199BFF7FC}">
      <dgm:prSet phldrT="[文本]" custT="1"/>
      <dgm:spPr/>
      <dgm:t>
        <a:bodyPr/>
        <a:lstStyle/>
        <a:p>
          <a:r>
            <a:rPr lang="zh-CN" altLang="en-US" sz="1600" b="0" dirty="0" smtClean="0">
              <a:latin typeface="宋体" panose="02010600030101010101" pitchFamily="2" charset="-122"/>
              <a:ea typeface="宋体" panose="02010600030101010101" pitchFamily="2" charset="-122"/>
            </a:rPr>
            <a:t>套利策略</a:t>
          </a:r>
          <a:endParaRPr lang="zh-CN" altLang="en-US" sz="1600" b="0" dirty="0">
            <a:latin typeface="宋体" panose="02010600030101010101" pitchFamily="2" charset="-122"/>
            <a:ea typeface="宋体" panose="02010600030101010101" pitchFamily="2" charset="-122"/>
          </a:endParaRPr>
        </a:p>
      </dgm:t>
    </dgm:pt>
    <dgm:pt modelId="{77AF6524-8F23-4ED3-AC3F-F4A3B250EA7B}" type="parTrans" cxnId="{77169956-A3A7-4BA3-B0D7-89302DA1F78D}">
      <dgm:prSet/>
      <dgm:spPr/>
      <dgm:t>
        <a:bodyPr/>
        <a:lstStyle/>
        <a:p>
          <a:endParaRPr lang="zh-CN" altLang="en-US" sz="2800" b="0">
            <a:latin typeface="宋体" panose="02010600030101010101" pitchFamily="2" charset="-122"/>
            <a:ea typeface="宋体" panose="02010600030101010101" pitchFamily="2" charset="-122"/>
          </a:endParaRPr>
        </a:p>
      </dgm:t>
    </dgm:pt>
    <dgm:pt modelId="{6C9A14D5-D5F9-4F5C-870A-B6FFEE898370}" type="sibTrans" cxnId="{77169956-A3A7-4BA3-B0D7-89302DA1F78D}">
      <dgm:prSet/>
      <dgm:spPr/>
      <dgm:t>
        <a:bodyPr/>
        <a:lstStyle/>
        <a:p>
          <a:endParaRPr lang="zh-CN" altLang="en-US" sz="2800" b="0">
            <a:latin typeface="宋体" panose="02010600030101010101" pitchFamily="2" charset="-122"/>
            <a:ea typeface="宋体" panose="02010600030101010101" pitchFamily="2" charset="-122"/>
          </a:endParaRPr>
        </a:p>
      </dgm:t>
    </dgm:pt>
    <dgm:pt modelId="{F48BF5A9-6465-4D2C-92DB-3D18211A63C7}">
      <dgm:prSet phldrT="[文本]" custT="1"/>
      <dgm:spPr/>
      <dgm:t>
        <a:bodyPr/>
        <a:lstStyle/>
        <a:p>
          <a:r>
            <a:rPr lang="zh-CN" altLang="en-US" sz="1050" b="0" dirty="0" smtClean="0">
              <a:latin typeface="宋体" panose="02010600030101010101" pitchFamily="2" charset="-122"/>
              <a:ea typeface="宋体" panose="02010600030101010101" pitchFamily="2" charset="-122"/>
            </a:rPr>
            <a:t>可转债套利</a:t>
          </a:r>
          <a:endParaRPr lang="zh-CN" altLang="en-US" sz="1050" b="0" dirty="0">
            <a:latin typeface="宋体" panose="02010600030101010101" pitchFamily="2" charset="-122"/>
            <a:ea typeface="宋体" panose="02010600030101010101" pitchFamily="2" charset="-122"/>
          </a:endParaRPr>
        </a:p>
      </dgm:t>
    </dgm:pt>
    <dgm:pt modelId="{E41513CB-1CFC-48FE-85C3-2399E5326176}" type="parTrans" cxnId="{E01FE3AD-B5E3-4D4E-9CD0-10A6654B8261}">
      <dgm:prSet/>
      <dgm:spPr/>
      <dgm:t>
        <a:bodyPr/>
        <a:lstStyle/>
        <a:p>
          <a:endParaRPr lang="zh-CN" altLang="en-US" sz="2800" b="0">
            <a:latin typeface="宋体" panose="02010600030101010101" pitchFamily="2" charset="-122"/>
            <a:ea typeface="宋体" panose="02010600030101010101" pitchFamily="2" charset="-122"/>
          </a:endParaRPr>
        </a:p>
      </dgm:t>
    </dgm:pt>
    <dgm:pt modelId="{6E74167D-9239-4F5A-952C-30C57A6DB173}" type="sibTrans" cxnId="{E01FE3AD-B5E3-4D4E-9CD0-10A6654B8261}">
      <dgm:prSet/>
      <dgm:spPr/>
      <dgm:t>
        <a:bodyPr/>
        <a:lstStyle/>
        <a:p>
          <a:endParaRPr lang="zh-CN" altLang="en-US" sz="2800" b="0">
            <a:latin typeface="宋体" panose="02010600030101010101" pitchFamily="2" charset="-122"/>
            <a:ea typeface="宋体" panose="02010600030101010101" pitchFamily="2" charset="-122"/>
          </a:endParaRPr>
        </a:p>
      </dgm:t>
    </dgm:pt>
    <dgm:pt modelId="{32565F20-9FE9-474F-B8FE-1310D7777DD1}">
      <dgm:prSet phldrT="[文本]" custT="1"/>
      <dgm:spPr/>
      <dgm:t>
        <a:bodyPr/>
        <a:lstStyle/>
        <a:p>
          <a:r>
            <a:rPr lang="zh-CN" altLang="en-US" sz="1050" b="0" dirty="0" smtClean="0">
              <a:latin typeface="宋体" panose="02010600030101010101" pitchFamily="2" charset="-122"/>
              <a:ea typeface="宋体" panose="02010600030101010101" pitchFamily="2" charset="-122"/>
            </a:rPr>
            <a:t>基金套利</a:t>
          </a:r>
          <a:endParaRPr lang="zh-CN" altLang="en-US" sz="1050" b="0" dirty="0">
            <a:latin typeface="宋体" panose="02010600030101010101" pitchFamily="2" charset="-122"/>
            <a:ea typeface="宋体" panose="02010600030101010101" pitchFamily="2" charset="-122"/>
          </a:endParaRPr>
        </a:p>
      </dgm:t>
    </dgm:pt>
    <dgm:pt modelId="{5A0D67E3-B34A-4621-8685-D4825D506626}" type="parTrans" cxnId="{E1792A03-DE5D-4518-8EA1-7D1A92743003}">
      <dgm:prSet/>
      <dgm:spPr/>
      <dgm:t>
        <a:bodyPr/>
        <a:lstStyle/>
        <a:p>
          <a:endParaRPr lang="zh-CN" altLang="en-US" sz="2800" b="0">
            <a:latin typeface="宋体" panose="02010600030101010101" pitchFamily="2" charset="-122"/>
            <a:ea typeface="宋体" panose="02010600030101010101" pitchFamily="2" charset="-122"/>
          </a:endParaRPr>
        </a:p>
      </dgm:t>
    </dgm:pt>
    <dgm:pt modelId="{72436994-4A4F-48EC-8407-D5FB7562E659}" type="sibTrans" cxnId="{E1792A03-DE5D-4518-8EA1-7D1A92743003}">
      <dgm:prSet/>
      <dgm:spPr/>
      <dgm:t>
        <a:bodyPr/>
        <a:lstStyle/>
        <a:p>
          <a:endParaRPr lang="zh-CN" altLang="en-US" sz="2800" b="0">
            <a:latin typeface="宋体" panose="02010600030101010101" pitchFamily="2" charset="-122"/>
            <a:ea typeface="宋体" panose="02010600030101010101" pitchFamily="2" charset="-122"/>
          </a:endParaRPr>
        </a:p>
      </dgm:t>
    </dgm:pt>
    <dgm:pt modelId="{82371D56-BF5A-4B80-ACC9-17735543D18A}">
      <dgm:prSet phldrT="[文本]" custT="1"/>
      <dgm:spPr/>
      <dgm:t>
        <a:bodyPr/>
        <a:lstStyle/>
        <a:p>
          <a:r>
            <a:rPr lang="en-US" altLang="zh-CN" sz="1050" b="0" dirty="0" smtClean="0">
              <a:latin typeface="宋体" panose="02010600030101010101" pitchFamily="2" charset="-122"/>
              <a:ea typeface="宋体" panose="02010600030101010101" pitchFamily="2" charset="-122"/>
            </a:rPr>
            <a:t>ETF</a:t>
          </a:r>
          <a:r>
            <a:rPr lang="zh-CN" altLang="en-US" sz="1050" b="0" dirty="0" smtClean="0">
              <a:latin typeface="宋体" panose="02010600030101010101" pitchFamily="2" charset="-122"/>
              <a:ea typeface="宋体" panose="02010600030101010101" pitchFamily="2" charset="-122"/>
            </a:rPr>
            <a:t>套利</a:t>
          </a:r>
          <a:endParaRPr lang="zh-CN" altLang="en-US" sz="1050" b="0" dirty="0">
            <a:latin typeface="宋体" panose="02010600030101010101" pitchFamily="2" charset="-122"/>
            <a:ea typeface="宋体" panose="02010600030101010101" pitchFamily="2" charset="-122"/>
          </a:endParaRPr>
        </a:p>
      </dgm:t>
    </dgm:pt>
    <dgm:pt modelId="{4FDC3D20-0C9A-4E76-896E-7CC6B066BB45}" type="parTrans" cxnId="{88C6EB9D-E53E-40BE-ADFB-C5FBF5E64B1E}">
      <dgm:prSet/>
      <dgm:spPr/>
      <dgm:t>
        <a:bodyPr/>
        <a:lstStyle/>
        <a:p>
          <a:endParaRPr lang="zh-CN" altLang="en-US" sz="2800" b="0">
            <a:latin typeface="宋体" panose="02010600030101010101" pitchFamily="2" charset="-122"/>
            <a:ea typeface="宋体" panose="02010600030101010101" pitchFamily="2" charset="-122"/>
          </a:endParaRPr>
        </a:p>
      </dgm:t>
    </dgm:pt>
    <dgm:pt modelId="{CCFCA9DE-2CF5-4430-BE59-BDD5694F25E7}" type="sibTrans" cxnId="{88C6EB9D-E53E-40BE-ADFB-C5FBF5E64B1E}">
      <dgm:prSet/>
      <dgm:spPr/>
      <dgm:t>
        <a:bodyPr/>
        <a:lstStyle/>
        <a:p>
          <a:endParaRPr lang="zh-CN" altLang="en-US" sz="2800" b="0">
            <a:latin typeface="宋体" panose="02010600030101010101" pitchFamily="2" charset="-122"/>
            <a:ea typeface="宋体" panose="02010600030101010101" pitchFamily="2" charset="-122"/>
          </a:endParaRPr>
        </a:p>
      </dgm:t>
    </dgm:pt>
    <dgm:pt modelId="{AED807CD-029E-4D32-BFDB-BB97BBC4CBE8}">
      <dgm:prSet phldrT="[文本]" custT="1"/>
      <dgm:spPr/>
      <dgm:t>
        <a:bodyPr/>
        <a:lstStyle/>
        <a:p>
          <a:r>
            <a:rPr lang="zh-CN" altLang="en-US" sz="1600" b="0" dirty="0" smtClean="0">
              <a:latin typeface="宋体" panose="02010600030101010101" pitchFamily="2" charset="-122"/>
              <a:ea typeface="宋体" panose="02010600030101010101" pitchFamily="2" charset="-122"/>
            </a:rPr>
            <a:t>管理期货</a:t>
          </a:r>
          <a:endParaRPr lang="zh-CN" altLang="en-US" sz="1600" b="0" dirty="0">
            <a:latin typeface="宋体" panose="02010600030101010101" pitchFamily="2" charset="-122"/>
            <a:ea typeface="宋体" panose="02010600030101010101" pitchFamily="2" charset="-122"/>
          </a:endParaRPr>
        </a:p>
      </dgm:t>
    </dgm:pt>
    <dgm:pt modelId="{85272CE9-A06D-443A-89F2-17449593B645}" type="parTrans" cxnId="{1C7D9A96-306C-4F0A-BB6D-9AD90248F9AA}">
      <dgm:prSet/>
      <dgm:spPr/>
      <dgm:t>
        <a:bodyPr/>
        <a:lstStyle/>
        <a:p>
          <a:endParaRPr lang="zh-CN" altLang="en-US" sz="2800" b="0">
            <a:latin typeface="宋体" panose="02010600030101010101" pitchFamily="2" charset="-122"/>
            <a:ea typeface="宋体" panose="02010600030101010101" pitchFamily="2" charset="-122"/>
          </a:endParaRPr>
        </a:p>
      </dgm:t>
    </dgm:pt>
    <dgm:pt modelId="{B152CAC9-0AE5-49A2-9816-73B741A5B805}" type="sibTrans" cxnId="{1C7D9A96-306C-4F0A-BB6D-9AD90248F9AA}">
      <dgm:prSet/>
      <dgm:spPr/>
      <dgm:t>
        <a:bodyPr/>
        <a:lstStyle/>
        <a:p>
          <a:endParaRPr lang="zh-CN" altLang="en-US" sz="2800" b="0">
            <a:latin typeface="宋体" panose="02010600030101010101" pitchFamily="2" charset="-122"/>
            <a:ea typeface="宋体" panose="02010600030101010101" pitchFamily="2" charset="-122"/>
          </a:endParaRPr>
        </a:p>
      </dgm:t>
    </dgm:pt>
    <dgm:pt modelId="{D66DB7AC-A565-4A0F-ADB7-8E637F060609}">
      <dgm:prSet phldrT="[文本]" custT="1"/>
      <dgm:spPr/>
      <dgm:t>
        <a:bodyPr/>
        <a:lstStyle/>
        <a:p>
          <a:r>
            <a:rPr lang="zh-CN" altLang="en-US" sz="1600" b="0" dirty="0" smtClean="0">
              <a:latin typeface="宋体" panose="02010600030101010101" pitchFamily="2" charset="-122"/>
              <a:ea typeface="宋体" panose="02010600030101010101" pitchFamily="2" charset="-122"/>
            </a:rPr>
            <a:t>多策略</a:t>
          </a:r>
          <a:endParaRPr lang="zh-CN" altLang="en-US" sz="1600" b="0" dirty="0">
            <a:latin typeface="宋体" panose="02010600030101010101" pitchFamily="2" charset="-122"/>
            <a:ea typeface="宋体" panose="02010600030101010101" pitchFamily="2" charset="-122"/>
          </a:endParaRPr>
        </a:p>
      </dgm:t>
    </dgm:pt>
    <dgm:pt modelId="{DFEB30C4-BA3F-4519-977C-3EEAC5BEB38A}" type="parTrans" cxnId="{A70F8B8A-B86A-4049-8321-B47D7F60DEFD}">
      <dgm:prSet/>
      <dgm:spPr/>
      <dgm:t>
        <a:bodyPr/>
        <a:lstStyle/>
        <a:p>
          <a:endParaRPr lang="zh-CN" altLang="en-US" sz="2800" b="0">
            <a:latin typeface="宋体" panose="02010600030101010101" pitchFamily="2" charset="-122"/>
            <a:ea typeface="宋体" panose="02010600030101010101" pitchFamily="2" charset="-122"/>
          </a:endParaRPr>
        </a:p>
      </dgm:t>
    </dgm:pt>
    <dgm:pt modelId="{A3912CAE-CEE6-472A-A2C6-1096FEBF8A62}" type="sibTrans" cxnId="{A70F8B8A-B86A-4049-8321-B47D7F60DEFD}">
      <dgm:prSet/>
      <dgm:spPr/>
      <dgm:t>
        <a:bodyPr/>
        <a:lstStyle/>
        <a:p>
          <a:endParaRPr lang="zh-CN" altLang="en-US" sz="2800" b="0">
            <a:latin typeface="宋体" panose="02010600030101010101" pitchFamily="2" charset="-122"/>
            <a:ea typeface="宋体" panose="02010600030101010101" pitchFamily="2" charset="-122"/>
          </a:endParaRPr>
        </a:p>
      </dgm:t>
    </dgm:pt>
    <dgm:pt modelId="{12D0B5D2-E128-46B7-B71B-36AC316F0514}">
      <dgm:prSet phldrT="[文本]" custT="1"/>
      <dgm:spPr/>
      <dgm:t>
        <a:bodyPr/>
        <a:lstStyle/>
        <a:p>
          <a:r>
            <a:rPr lang="zh-CN" altLang="en-US" sz="1050" b="0" dirty="0" smtClean="0">
              <a:latin typeface="宋体" panose="02010600030101010101" pitchFamily="2" charset="-122"/>
              <a:ea typeface="宋体" panose="02010600030101010101" pitchFamily="2" charset="-122"/>
            </a:rPr>
            <a:t>全时对冲</a:t>
          </a:r>
          <a:endParaRPr lang="zh-CN" altLang="en-US" sz="1050" b="0" dirty="0">
            <a:latin typeface="宋体" panose="02010600030101010101" pitchFamily="2" charset="-122"/>
            <a:ea typeface="宋体" panose="02010600030101010101" pitchFamily="2" charset="-122"/>
          </a:endParaRPr>
        </a:p>
      </dgm:t>
    </dgm:pt>
    <dgm:pt modelId="{1D98C55E-F22E-4862-B15A-606137154466}" type="parTrans" cxnId="{6C65D664-6611-47F5-9086-F5EE47F4B3E5}">
      <dgm:prSet/>
      <dgm:spPr/>
      <dgm:t>
        <a:bodyPr/>
        <a:lstStyle/>
        <a:p>
          <a:endParaRPr lang="zh-CN" altLang="en-US" sz="2800" b="0">
            <a:latin typeface="宋体" panose="02010600030101010101" pitchFamily="2" charset="-122"/>
            <a:ea typeface="宋体" panose="02010600030101010101" pitchFamily="2" charset="-122"/>
          </a:endParaRPr>
        </a:p>
      </dgm:t>
    </dgm:pt>
    <dgm:pt modelId="{41B45CF8-30AF-4C8B-848C-05BBD7A64C51}" type="sibTrans" cxnId="{6C65D664-6611-47F5-9086-F5EE47F4B3E5}">
      <dgm:prSet/>
      <dgm:spPr/>
      <dgm:t>
        <a:bodyPr/>
        <a:lstStyle/>
        <a:p>
          <a:endParaRPr lang="zh-CN" altLang="en-US" sz="2800" b="0">
            <a:latin typeface="宋体" panose="02010600030101010101" pitchFamily="2" charset="-122"/>
            <a:ea typeface="宋体" panose="02010600030101010101" pitchFamily="2" charset="-122"/>
          </a:endParaRPr>
        </a:p>
      </dgm:t>
    </dgm:pt>
    <dgm:pt modelId="{A1C1A1B4-C669-49DD-89A5-E7A66E20385D}">
      <dgm:prSet phldrT="[文本]" custT="1"/>
      <dgm:spPr/>
      <dgm:t>
        <a:bodyPr/>
        <a:lstStyle/>
        <a:p>
          <a:r>
            <a:rPr lang="zh-CN" altLang="en-US" sz="1050" b="0" dirty="0" smtClean="0">
              <a:latin typeface="宋体" panose="02010600030101010101" pitchFamily="2" charset="-122"/>
              <a:ea typeface="宋体" panose="02010600030101010101" pitchFamily="2" charset="-122"/>
            </a:rPr>
            <a:t>主观趋势</a:t>
          </a:r>
          <a:endParaRPr lang="zh-CN" altLang="en-US" sz="1050" b="0" dirty="0">
            <a:latin typeface="宋体" panose="02010600030101010101" pitchFamily="2" charset="-122"/>
            <a:ea typeface="宋体" panose="02010600030101010101" pitchFamily="2" charset="-122"/>
          </a:endParaRPr>
        </a:p>
      </dgm:t>
    </dgm:pt>
    <dgm:pt modelId="{F94A710C-69CA-47DE-8CF3-97E9EBC6E708}" type="parTrans" cxnId="{E1AB78A9-949F-4DEA-85F9-79CC4200BF80}">
      <dgm:prSet/>
      <dgm:spPr/>
      <dgm:t>
        <a:bodyPr/>
        <a:lstStyle/>
        <a:p>
          <a:endParaRPr lang="zh-CN" altLang="en-US" sz="2800" b="0">
            <a:latin typeface="宋体" panose="02010600030101010101" pitchFamily="2" charset="-122"/>
            <a:ea typeface="宋体" panose="02010600030101010101" pitchFamily="2" charset="-122"/>
          </a:endParaRPr>
        </a:p>
      </dgm:t>
    </dgm:pt>
    <dgm:pt modelId="{1E20D860-3343-4335-8C5D-9651657BD652}" type="sibTrans" cxnId="{E1AB78A9-949F-4DEA-85F9-79CC4200BF80}">
      <dgm:prSet/>
      <dgm:spPr/>
      <dgm:t>
        <a:bodyPr/>
        <a:lstStyle/>
        <a:p>
          <a:endParaRPr lang="zh-CN" altLang="en-US" sz="2800" b="0">
            <a:latin typeface="宋体" panose="02010600030101010101" pitchFamily="2" charset="-122"/>
            <a:ea typeface="宋体" panose="02010600030101010101" pitchFamily="2" charset="-122"/>
          </a:endParaRPr>
        </a:p>
      </dgm:t>
    </dgm:pt>
    <dgm:pt modelId="{4FB6D3C0-1CC2-4333-9ABB-027932492D6F}">
      <dgm:prSet phldrT="[文本]" custT="1"/>
      <dgm:spPr/>
      <dgm:t>
        <a:bodyPr/>
        <a:lstStyle/>
        <a:p>
          <a:r>
            <a:rPr lang="zh-CN" altLang="en-US" sz="1050" b="0" dirty="0" smtClean="0">
              <a:latin typeface="宋体" panose="02010600030101010101" pitchFamily="2" charset="-122"/>
              <a:ea typeface="宋体" panose="02010600030101010101" pitchFamily="2" charset="-122"/>
            </a:rPr>
            <a:t>日内</a:t>
          </a:r>
          <a:r>
            <a:rPr lang="en-US" altLang="zh-CN" sz="1050" b="0" dirty="0" smtClean="0">
              <a:latin typeface="宋体" panose="02010600030101010101" pitchFamily="2" charset="-122"/>
              <a:ea typeface="宋体" panose="02010600030101010101" pitchFamily="2" charset="-122"/>
            </a:rPr>
            <a:t>/</a:t>
          </a:r>
          <a:r>
            <a:rPr lang="zh-CN" altLang="en-US" sz="1050" b="0" dirty="0" smtClean="0">
              <a:latin typeface="宋体" panose="02010600030101010101" pitchFamily="2" charset="-122"/>
              <a:ea typeface="宋体" panose="02010600030101010101" pitchFamily="2" charset="-122"/>
            </a:rPr>
            <a:t>短期</a:t>
          </a:r>
          <a:r>
            <a:rPr lang="en-US" altLang="zh-CN" sz="1050" b="0" dirty="0" smtClean="0">
              <a:latin typeface="宋体" panose="02010600030101010101" pitchFamily="2" charset="-122"/>
              <a:ea typeface="宋体" panose="02010600030101010101" pitchFamily="2" charset="-122"/>
            </a:rPr>
            <a:t>CTA</a:t>
          </a:r>
          <a:endParaRPr lang="zh-CN" altLang="en-US" sz="1050" b="0" dirty="0">
            <a:latin typeface="宋体" panose="02010600030101010101" pitchFamily="2" charset="-122"/>
            <a:ea typeface="宋体" panose="02010600030101010101" pitchFamily="2" charset="-122"/>
          </a:endParaRPr>
        </a:p>
      </dgm:t>
    </dgm:pt>
    <dgm:pt modelId="{B324D4C8-2C9E-42AA-A7B9-BC08EEEB403C}" type="parTrans" cxnId="{68F19E65-1397-4506-8DC7-B5CF91F3D1A3}">
      <dgm:prSet/>
      <dgm:spPr/>
      <dgm:t>
        <a:bodyPr/>
        <a:lstStyle/>
        <a:p>
          <a:endParaRPr lang="zh-CN" altLang="en-US" sz="2800" b="0">
            <a:latin typeface="宋体" panose="02010600030101010101" pitchFamily="2" charset="-122"/>
            <a:ea typeface="宋体" panose="02010600030101010101" pitchFamily="2" charset="-122"/>
          </a:endParaRPr>
        </a:p>
      </dgm:t>
    </dgm:pt>
    <dgm:pt modelId="{7C418865-69FE-4366-8EA8-D4A71A76C4B4}" type="sibTrans" cxnId="{68F19E65-1397-4506-8DC7-B5CF91F3D1A3}">
      <dgm:prSet/>
      <dgm:spPr/>
      <dgm:t>
        <a:bodyPr/>
        <a:lstStyle/>
        <a:p>
          <a:endParaRPr lang="zh-CN" altLang="en-US" sz="2800" b="0">
            <a:latin typeface="宋体" panose="02010600030101010101" pitchFamily="2" charset="-122"/>
            <a:ea typeface="宋体" panose="02010600030101010101" pitchFamily="2" charset="-122"/>
          </a:endParaRPr>
        </a:p>
      </dgm:t>
    </dgm:pt>
    <dgm:pt modelId="{E338DD18-218B-42DF-AD1F-038405800E11}">
      <dgm:prSet phldrT="[文本]" custT="1"/>
      <dgm:spPr/>
      <dgm:t>
        <a:bodyPr/>
        <a:lstStyle/>
        <a:p>
          <a:r>
            <a:rPr lang="zh-CN" altLang="en-US" sz="1050" b="0" dirty="0" smtClean="0">
              <a:latin typeface="宋体" panose="02010600030101010101" pitchFamily="2" charset="-122"/>
              <a:ea typeface="宋体" panose="02010600030101010101" pitchFamily="2" charset="-122"/>
            </a:rPr>
            <a:t>对冲套利</a:t>
          </a:r>
          <a:endParaRPr lang="zh-CN" altLang="en-US" sz="1050" b="0" dirty="0">
            <a:latin typeface="宋体" panose="02010600030101010101" pitchFamily="2" charset="-122"/>
            <a:ea typeface="宋体" panose="02010600030101010101" pitchFamily="2" charset="-122"/>
          </a:endParaRPr>
        </a:p>
      </dgm:t>
    </dgm:pt>
    <dgm:pt modelId="{7E46A631-96E4-4802-ABA4-25E4FFD8B267}" type="parTrans" cxnId="{74097D7D-3FAA-489C-A762-7F2A13C74483}">
      <dgm:prSet/>
      <dgm:spPr/>
      <dgm:t>
        <a:bodyPr/>
        <a:lstStyle/>
        <a:p>
          <a:endParaRPr lang="zh-CN" altLang="en-US" sz="2800" b="0">
            <a:latin typeface="宋体" panose="02010600030101010101" pitchFamily="2" charset="-122"/>
            <a:ea typeface="宋体" panose="02010600030101010101" pitchFamily="2" charset="-122"/>
          </a:endParaRPr>
        </a:p>
      </dgm:t>
    </dgm:pt>
    <dgm:pt modelId="{B49976BB-A848-4737-A8C9-4D552AE8667B}" type="sibTrans" cxnId="{74097D7D-3FAA-489C-A762-7F2A13C74483}">
      <dgm:prSet/>
      <dgm:spPr/>
      <dgm:t>
        <a:bodyPr/>
        <a:lstStyle/>
        <a:p>
          <a:endParaRPr lang="zh-CN" altLang="en-US" sz="2800" b="0">
            <a:latin typeface="宋体" panose="02010600030101010101" pitchFamily="2" charset="-122"/>
            <a:ea typeface="宋体" panose="02010600030101010101" pitchFamily="2" charset="-122"/>
          </a:endParaRPr>
        </a:p>
      </dgm:t>
    </dgm:pt>
    <dgm:pt modelId="{73DFD960-38D6-440E-A5A1-5ABA76F67F94}">
      <dgm:prSet phldrT="[文本]" custT="1"/>
      <dgm:spPr/>
      <dgm:t>
        <a:bodyPr/>
        <a:lstStyle/>
        <a:p>
          <a:r>
            <a:rPr lang="en-US" altLang="zh-CN" sz="1050" b="0" dirty="0" smtClean="0">
              <a:latin typeface="宋体" panose="02010600030101010101" pitchFamily="2" charset="-122"/>
              <a:ea typeface="宋体" panose="02010600030101010101" pitchFamily="2" charset="-122"/>
            </a:rPr>
            <a:t>FOF</a:t>
          </a:r>
          <a:endParaRPr lang="zh-CN" altLang="en-US" sz="1050" b="0" dirty="0">
            <a:latin typeface="宋体" panose="02010600030101010101" pitchFamily="2" charset="-122"/>
            <a:ea typeface="宋体" panose="02010600030101010101" pitchFamily="2" charset="-122"/>
          </a:endParaRPr>
        </a:p>
      </dgm:t>
    </dgm:pt>
    <dgm:pt modelId="{496EE51D-1132-4A61-8D80-EBA5AF6455ED}" type="parTrans" cxnId="{90F88C72-8617-4BBC-A4BD-8F71AE1CBFD1}">
      <dgm:prSet/>
      <dgm:spPr/>
      <dgm:t>
        <a:bodyPr/>
        <a:lstStyle/>
        <a:p>
          <a:endParaRPr lang="zh-CN" altLang="en-US" sz="2800" b="0">
            <a:latin typeface="宋体" panose="02010600030101010101" pitchFamily="2" charset="-122"/>
            <a:ea typeface="宋体" panose="02010600030101010101" pitchFamily="2" charset="-122"/>
          </a:endParaRPr>
        </a:p>
      </dgm:t>
    </dgm:pt>
    <dgm:pt modelId="{BA0F0CA7-3C67-4C46-B9BB-B9F647392D72}" type="sibTrans" cxnId="{90F88C72-8617-4BBC-A4BD-8F71AE1CBFD1}">
      <dgm:prSet/>
      <dgm:spPr/>
      <dgm:t>
        <a:bodyPr/>
        <a:lstStyle/>
        <a:p>
          <a:endParaRPr lang="zh-CN" altLang="en-US" sz="2800" b="0">
            <a:latin typeface="宋体" panose="02010600030101010101" pitchFamily="2" charset="-122"/>
            <a:ea typeface="宋体" panose="02010600030101010101" pitchFamily="2" charset="-122"/>
          </a:endParaRPr>
        </a:p>
      </dgm:t>
    </dgm:pt>
    <dgm:pt modelId="{4E99D769-ECDB-4994-930D-395451837FB8}">
      <dgm:prSet phldrT="[文本]" custT="1"/>
      <dgm:spPr/>
      <dgm:t>
        <a:bodyPr/>
        <a:lstStyle/>
        <a:p>
          <a:r>
            <a:rPr lang="en-US" altLang="zh-CN" sz="1050" b="0" dirty="0" smtClean="0">
              <a:latin typeface="宋体" panose="02010600030101010101" pitchFamily="2" charset="-122"/>
              <a:ea typeface="宋体" panose="02010600030101010101" pitchFamily="2" charset="-122"/>
            </a:rPr>
            <a:t>MOM</a:t>
          </a:r>
          <a:endParaRPr lang="zh-CN" altLang="en-US" sz="1050" b="0" dirty="0">
            <a:latin typeface="宋体" panose="02010600030101010101" pitchFamily="2" charset="-122"/>
            <a:ea typeface="宋体" panose="02010600030101010101" pitchFamily="2" charset="-122"/>
          </a:endParaRPr>
        </a:p>
      </dgm:t>
    </dgm:pt>
    <dgm:pt modelId="{44D335ED-8A81-4519-B7E4-D215EFF4BCC8}" type="parTrans" cxnId="{096CB5BD-73C5-44CA-BB19-093B9ED0581D}">
      <dgm:prSet/>
      <dgm:spPr/>
      <dgm:t>
        <a:bodyPr/>
        <a:lstStyle/>
        <a:p>
          <a:endParaRPr lang="zh-CN" altLang="en-US" sz="2800" b="0">
            <a:latin typeface="宋体" panose="02010600030101010101" pitchFamily="2" charset="-122"/>
            <a:ea typeface="宋体" panose="02010600030101010101" pitchFamily="2" charset="-122"/>
          </a:endParaRPr>
        </a:p>
      </dgm:t>
    </dgm:pt>
    <dgm:pt modelId="{18B95998-CF8A-4402-A7D7-96DDB31EE736}" type="sibTrans" cxnId="{096CB5BD-73C5-44CA-BB19-093B9ED0581D}">
      <dgm:prSet/>
      <dgm:spPr/>
      <dgm:t>
        <a:bodyPr/>
        <a:lstStyle/>
        <a:p>
          <a:endParaRPr lang="zh-CN" altLang="en-US" sz="2800" b="0">
            <a:latin typeface="宋体" panose="02010600030101010101" pitchFamily="2" charset="-122"/>
            <a:ea typeface="宋体" panose="02010600030101010101" pitchFamily="2" charset="-122"/>
          </a:endParaRPr>
        </a:p>
      </dgm:t>
    </dgm:pt>
    <dgm:pt modelId="{389ACD7A-968C-4118-BB88-ECBD074679E7}">
      <dgm:prSet phldrT="[文本]" custT="1"/>
      <dgm:spPr/>
      <dgm:t>
        <a:bodyPr/>
        <a:lstStyle/>
        <a:p>
          <a:r>
            <a:rPr lang="zh-CN" altLang="en-US" sz="1600" b="0" dirty="0" smtClean="0">
              <a:latin typeface="宋体" panose="02010600030101010101" pitchFamily="2" charset="-122"/>
              <a:ea typeface="宋体" panose="02010600030101010101" pitchFamily="2" charset="-122"/>
            </a:rPr>
            <a:t>组合投资</a:t>
          </a:r>
          <a:endParaRPr lang="zh-CN" altLang="en-US" sz="1600" b="0" dirty="0">
            <a:latin typeface="宋体" panose="02010600030101010101" pitchFamily="2" charset="-122"/>
            <a:ea typeface="宋体" panose="02010600030101010101" pitchFamily="2" charset="-122"/>
          </a:endParaRPr>
        </a:p>
      </dgm:t>
    </dgm:pt>
    <dgm:pt modelId="{1A90AA96-8906-4A82-9CD3-686A6209D0DB}" type="parTrans" cxnId="{5577B711-DF28-4AC3-AB06-9FF93945D034}">
      <dgm:prSet/>
      <dgm:spPr/>
      <dgm:t>
        <a:bodyPr/>
        <a:lstStyle/>
        <a:p>
          <a:endParaRPr lang="zh-CN" altLang="en-US" sz="2800" b="0">
            <a:latin typeface="宋体" panose="02010600030101010101" pitchFamily="2" charset="-122"/>
            <a:ea typeface="宋体" panose="02010600030101010101" pitchFamily="2" charset="-122"/>
          </a:endParaRPr>
        </a:p>
      </dgm:t>
    </dgm:pt>
    <dgm:pt modelId="{6C287C12-3E69-42D5-99F4-EA6253607225}" type="sibTrans" cxnId="{5577B711-DF28-4AC3-AB06-9FF93945D034}">
      <dgm:prSet/>
      <dgm:spPr/>
      <dgm:t>
        <a:bodyPr/>
        <a:lstStyle/>
        <a:p>
          <a:endParaRPr lang="zh-CN" altLang="en-US" sz="2800" b="0">
            <a:latin typeface="宋体" panose="02010600030101010101" pitchFamily="2" charset="-122"/>
            <a:ea typeface="宋体" panose="02010600030101010101" pitchFamily="2" charset="-122"/>
          </a:endParaRPr>
        </a:p>
      </dgm:t>
    </dgm:pt>
    <dgm:pt modelId="{4CB4DE60-9CBF-4096-9A36-0173AC65BF01}">
      <dgm:prSet phldrT="[文本]" custT="1"/>
      <dgm:spPr/>
      <dgm:t>
        <a:bodyPr/>
        <a:lstStyle/>
        <a:p>
          <a:r>
            <a:rPr lang="zh-CN" altLang="en-US" sz="1050" b="0" dirty="0" smtClean="0">
              <a:latin typeface="宋体" panose="02010600030101010101" pitchFamily="2" charset="-122"/>
              <a:ea typeface="宋体" panose="02010600030101010101" pitchFamily="2" charset="-122"/>
            </a:rPr>
            <a:t>全球宏观</a:t>
          </a:r>
          <a:endParaRPr lang="zh-CN" altLang="en-US" sz="1050" b="0" dirty="0">
            <a:latin typeface="宋体" panose="02010600030101010101" pitchFamily="2" charset="-122"/>
            <a:ea typeface="宋体" panose="02010600030101010101" pitchFamily="2" charset="-122"/>
          </a:endParaRPr>
        </a:p>
      </dgm:t>
    </dgm:pt>
    <dgm:pt modelId="{E5BFE4B6-429A-4110-8EB4-DE0259C9D142}" type="sibTrans" cxnId="{B7EF2D7D-8BEF-4245-9431-895C5CCD0962}">
      <dgm:prSet/>
      <dgm:spPr/>
      <dgm:t>
        <a:bodyPr/>
        <a:lstStyle/>
        <a:p>
          <a:endParaRPr lang="zh-CN" altLang="en-US" sz="2800" b="0">
            <a:latin typeface="宋体" panose="02010600030101010101" pitchFamily="2" charset="-122"/>
            <a:ea typeface="宋体" panose="02010600030101010101" pitchFamily="2" charset="-122"/>
          </a:endParaRPr>
        </a:p>
      </dgm:t>
    </dgm:pt>
    <dgm:pt modelId="{DDF074D6-7E34-4783-A429-1AD00DB37F35}" type="parTrans" cxnId="{B7EF2D7D-8BEF-4245-9431-895C5CCD0962}">
      <dgm:prSet/>
      <dgm:spPr/>
      <dgm:t>
        <a:bodyPr/>
        <a:lstStyle/>
        <a:p>
          <a:endParaRPr lang="zh-CN" altLang="en-US" sz="2800" b="0">
            <a:latin typeface="宋体" panose="02010600030101010101" pitchFamily="2" charset="-122"/>
            <a:ea typeface="宋体" panose="02010600030101010101" pitchFamily="2" charset="-122"/>
          </a:endParaRPr>
        </a:p>
      </dgm:t>
    </dgm:pt>
    <dgm:pt modelId="{396162DD-FAE4-46F5-9926-F494A9FBAF0F}">
      <dgm:prSet phldrT="[文本]" custT="1"/>
      <dgm:spPr/>
      <dgm:t>
        <a:bodyPr/>
        <a:lstStyle/>
        <a:p>
          <a:r>
            <a:rPr lang="zh-CN" altLang="en-US" sz="1050" b="0" dirty="0" smtClean="0">
              <a:latin typeface="宋体" panose="02010600030101010101" pitchFamily="2" charset="-122"/>
              <a:ea typeface="宋体" panose="02010600030101010101" pitchFamily="2" charset="-122"/>
            </a:rPr>
            <a:t>融券对冲</a:t>
          </a:r>
          <a:endParaRPr lang="zh-CN" altLang="en-US" sz="1050" b="0" dirty="0">
            <a:latin typeface="宋体" panose="02010600030101010101" pitchFamily="2" charset="-122"/>
            <a:ea typeface="宋体" panose="02010600030101010101" pitchFamily="2" charset="-122"/>
          </a:endParaRPr>
        </a:p>
      </dgm:t>
    </dgm:pt>
    <dgm:pt modelId="{3D46D9EE-1671-49F5-9B4F-CED5640A38F1}" type="parTrans" cxnId="{4E7DB973-74FA-4490-9116-7E789A8619EF}">
      <dgm:prSet/>
      <dgm:spPr/>
      <dgm:t>
        <a:bodyPr/>
        <a:lstStyle/>
        <a:p>
          <a:endParaRPr lang="zh-CN" altLang="en-US" sz="2800" b="0">
            <a:latin typeface="宋体" panose="02010600030101010101" pitchFamily="2" charset="-122"/>
            <a:ea typeface="宋体" panose="02010600030101010101" pitchFamily="2" charset="-122"/>
          </a:endParaRPr>
        </a:p>
      </dgm:t>
    </dgm:pt>
    <dgm:pt modelId="{5AD20743-17DD-4EF1-9251-63702A475B04}" type="sibTrans" cxnId="{4E7DB973-74FA-4490-9116-7E789A8619EF}">
      <dgm:prSet/>
      <dgm:spPr/>
      <dgm:t>
        <a:bodyPr/>
        <a:lstStyle/>
        <a:p>
          <a:endParaRPr lang="zh-CN" altLang="en-US" sz="2800" b="0">
            <a:latin typeface="宋体" panose="02010600030101010101" pitchFamily="2" charset="-122"/>
            <a:ea typeface="宋体" panose="02010600030101010101" pitchFamily="2" charset="-122"/>
          </a:endParaRPr>
        </a:p>
      </dgm:t>
    </dgm:pt>
    <dgm:pt modelId="{D8FCC94D-D282-4358-BD33-BE92F5AC9247}">
      <dgm:prSet phldrT="[文本]" custT="1"/>
      <dgm:spPr/>
      <dgm:t>
        <a:bodyPr/>
        <a:lstStyle/>
        <a:p>
          <a:r>
            <a:rPr lang="zh-CN" altLang="en-US" sz="1050" b="0" dirty="0" smtClean="0">
              <a:latin typeface="宋体" panose="02010600030101010101" pitchFamily="2" charset="-122"/>
              <a:ea typeface="宋体" panose="02010600030101010101" pitchFamily="2" charset="-122"/>
            </a:rPr>
            <a:t>偏股宏观</a:t>
          </a:r>
          <a:endParaRPr lang="zh-CN" altLang="en-US" sz="1050" b="0" dirty="0">
            <a:latin typeface="宋体" panose="02010600030101010101" pitchFamily="2" charset="-122"/>
            <a:ea typeface="宋体" panose="02010600030101010101" pitchFamily="2" charset="-122"/>
          </a:endParaRPr>
        </a:p>
      </dgm:t>
    </dgm:pt>
    <dgm:pt modelId="{A6479740-084D-42FD-8993-189CF6C6BE74}" type="parTrans" cxnId="{97F53D2B-B440-45EC-B307-0CCC1F79DE9F}">
      <dgm:prSet/>
      <dgm:spPr/>
      <dgm:t>
        <a:bodyPr/>
        <a:lstStyle/>
        <a:p>
          <a:endParaRPr lang="zh-CN" altLang="en-US" sz="2800" b="0">
            <a:latin typeface="宋体" panose="02010600030101010101" pitchFamily="2" charset="-122"/>
            <a:ea typeface="宋体" panose="02010600030101010101" pitchFamily="2" charset="-122"/>
          </a:endParaRPr>
        </a:p>
      </dgm:t>
    </dgm:pt>
    <dgm:pt modelId="{8EBE6B58-8A1A-41D5-BED0-CFB237B3F8A2}" type="sibTrans" cxnId="{97F53D2B-B440-45EC-B307-0CCC1F79DE9F}">
      <dgm:prSet/>
      <dgm:spPr/>
      <dgm:t>
        <a:bodyPr/>
        <a:lstStyle/>
        <a:p>
          <a:endParaRPr lang="zh-CN" altLang="en-US" sz="2800" b="0">
            <a:latin typeface="宋体" panose="02010600030101010101" pitchFamily="2" charset="-122"/>
            <a:ea typeface="宋体" panose="02010600030101010101" pitchFamily="2" charset="-122"/>
          </a:endParaRPr>
        </a:p>
      </dgm:t>
    </dgm:pt>
    <dgm:pt modelId="{F752A676-E220-49F4-AFEB-F887020D4B20}">
      <dgm:prSet phldrT="[文本]" custT="1"/>
      <dgm:spPr/>
      <dgm:t>
        <a:bodyPr/>
        <a:lstStyle/>
        <a:p>
          <a:r>
            <a:rPr lang="zh-CN" altLang="en-US" sz="1050" b="0" dirty="0" smtClean="0">
              <a:latin typeface="宋体" panose="02010600030101010101" pitchFamily="2" charset="-122"/>
              <a:ea typeface="宋体" panose="02010600030101010101" pitchFamily="2" charset="-122"/>
            </a:rPr>
            <a:t>成长</a:t>
          </a:r>
          <a:endParaRPr lang="zh-CN" altLang="en-US" sz="1050" b="0" dirty="0">
            <a:latin typeface="宋体" panose="02010600030101010101" pitchFamily="2" charset="-122"/>
            <a:ea typeface="宋体" panose="02010600030101010101" pitchFamily="2" charset="-122"/>
          </a:endParaRPr>
        </a:p>
      </dgm:t>
    </dgm:pt>
    <dgm:pt modelId="{8618CF53-D54B-4CB3-8CBD-D7C91D752CDA}" type="parTrans" cxnId="{81E6261F-713E-49FC-BF0B-8D07BBFDFDC1}">
      <dgm:prSet/>
      <dgm:spPr/>
      <dgm:t>
        <a:bodyPr/>
        <a:lstStyle/>
        <a:p>
          <a:endParaRPr lang="zh-CN" altLang="en-US" sz="2800" b="0">
            <a:latin typeface="宋体" panose="02010600030101010101" pitchFamily="2" charset="-122"/>
            <a:ea typeface="宋体" panose="02010600030101010101" pitchFamily="2" charset="-122"/>
          </a:endParaRPr>
        </a:p>
      </dgm:t>
    </dgm:pt>
    <dgm:pt modelId="{F08F6FD1-238B-40F7-9851-6433C2BFA51D}" type="sibTrans" cxnId="{81E6261F-713E-49FC-BF0B-8D07BBFDFDC1}">
      <dgm:prSet/>
      <dgm:spPr/>
      <dgm:t>
        <a:bodyPr/>
        <a:lstStyle/>
        <a:p>
          <a:endParaRPr lang="zh-CN" altLang="en-US" sz="2800" b="0">
            <a:latin typeface="宋体" panose="02010600030101010101" pitchFamily="2" charset="-122"/>
            <a:ea typeface="宋体" panose="02010600030101010101" pitchFamily="2" charset="-122"/>
          </a:endParaRPr>
        </a:p>
      </dgm:t>
    </dgm:pt>
    <dgm:pt modelId="{7A1105E7-501E-410A-9F6E-294A316DEE2A}">
      <dgm:prSet phldrT="[文本]" custT="1"/>
      <dgm:spPr/>
      <dgm:t>
        <a:bodyPr/>
        <a:lstStyle/>
        <a:p>
          <a:r>
            <a:rPr lang="zh-CN" altLang="en-US" sz="1050" b="0" dirty="0" smtClean="0">
              <a:latin typeface="宋体" panose="02010600030101010101" pitchFamily="2" charset="-122"/>
              <a:ea typeface="宋体" panose="02010600030101010101" pitchFamily="2" charset="-122"/>
            </a:rPr>
            <a:t>均衡</a:t>
          </a:r>
          <a:endParaRPr lang="zh-CN" altLang="en-US" sz="1050" b="0" dirty="0">
            <a:latin typeface="宋体" panose="02010600030101010101" pitchFamily="2" charset="-122"/>
            <a:ea typeface="宋体" panose="02010600030101010101" pitchFamily="2" charset="-122"/>
          </a:endParaRPr>
        </a:p>
      </dgm:t>
    </dgm:pt>
    <dgm:pt modelId="{A54A82C7-B383-4F6F-A533-967C4C553EDD}" type="parTrans" cxnId="{7041C064-E8B2-4056-B000-7389FF742C18}">
      <dgm:prSet/>
      <dgm:spPr/>
      <dgm:t>
        <a:bodyPr/>
        <a:lstStyle/>
        <a:p>
          <a:endParaRPr lang="zh-CN" altLang="en-US" sz="2800" b="0">
            <a:latin typeface="宋体" panose="02010600030101010101" pitchFamily="2" charset="-122"/>
            <a:ea typeface="宋体" panose="02010600030101010101" pitchFamily="2" charset="-122"/>
          </a:endParaRPr>
        </a:p>
      </dgm:t>
    </dgm:pt>
    <dgm:pt modelId="{DB2BFCC2-1584-442F-891B-C3738DBBD44E}" type="sibTrans" cxnId="{7041C064-E8B2-4056-B000-7389FF742C18}">
      <dgm:prSet/>
      <dgm:spPr/>
      <dgm:t>
        <a:bodyPr/>
        <a:lstStyle/>
        <a:p>
          <a:endParaRPr lang="zh-CN" altLang="en-US" sz="2800" b="0">
            <a:latin typeface="宋体" panose="02010600030101010101" pitchFamily="2" charset="-122"/>
            <a:ea typeface="宋体" panose="02010600030101010101" pitchFamily="2" charset="-122"/>
          </a:endParaRPr>
        </a:p>
      </dgm:t>
    </dgm:pt>
    <dgm:pt modelId="{E7365B31-887E-45D3-B5FA-956DB66237F1}">
      <dgm:prSet phldrT="[文本]" custT="1"/>
      <dgm:spPr/>
      <dgm:t>
        <a:bodyPr/>
        <a:lstStyle/>
        <a:p>
          <a:r>
            <a:rPr lang="zh-CN" altLang="en-US" sz="1050" b="0" dirty="0" smtClean="0">
              <a:latin typeface="宋体" panose="02010600030101010101" pitchFamily="2" charset="-122"/>
              <a:ea typeface="宋体" panose="02010600030101010101" pitchFamily="2" charset="-122"/>
            </a:rPr>
            <a:t>择时</a:t>
          </a:r>
          <a:endParaRPr lang="zh-CN" altLang="en-US" sz="1050" b="0" dirty="0">
            <a:latin typeface="宋体" panose="02010600030101010101" pitchFamily="2" charset="-122"/>
            <a:ea typeface="宋体" panose="02010600030101010101" pitchFamily="2" charset="-122"/>
          </a:endParaRPr>
        </a:p>
      </dgm:t>
    </dgm:pt>
    <dgm:pt modelId="{25F20C56-C19D-4EC7-BF51-A154AAAD1A7C}" type="parTrans" cxnId="{F5E1DCB4-6653-4FA7-8907-A37AA6951C03}">
      <dgm:prSet/>
      <dgm:spPr/>
      <dgm:t>
        <a:bodyPr/>
        <a:lstStyle/>
        <a:p>
          <a:endParaRPr lang="zh-CN" altLang="en-US" sz="2800" b="0">
            <a:latin typeface="宋体" panose="02010600030101010101" pitchFamily="2" charset="-122"/>
            <a:ea typeface="宋体" panose="02010600030101010101" pitchFamily="2" charset="-122"/>
          </a:endParaRPr>
        </a:p>
      </dgm:t>
    </dgm:pt>
    <dgm:pt modelId="{0893ADC3-E4DD-42E6-85EB-9E8F79D62D4A}" type="sibTrans" cxnId="{F5E1DCB4-6653-4FA7-8907-A37AA6951C03}">
      <dgm:prSet/>
      <dgm:spPr/>
      <dgm:t>
        <a:bodyPr/>
        <a:lstStyle/>
        <a:p>
          <a:endParaRPr lang="zh-CN" altLang="en-US" sz="2800" b="0">
            <a:latin typeface="宋体" panose="02010600030101010101" pitchFamily="2" charset="-122"/>
            <a:ea typeface="宋体" panose="02010600030101010101" pitchFamily="2" charset="-122"/>
          </a:endParaRPr>
        </a:p>
      </dgm:t>
    </dgm:pt>
    <dgm:pt modelId="{28E1F667-BA11-40ED-8369-BF5C2577F409}">
      <dgm:prSet phldrT="[文本]" custT="1"/>
      <dgm:spPr/>
      <dgm:t>
        <a:bodyPr/>
        <a:lstStyle/>
        <a:p>
          <a:r>
            <a:rPr lang="zh-CN" altLang="en-US" sz="1050" b="0" dirty="0" smtClean="0">
              <a:latin typeface="宋体" panose="02010600030101010101" pitchFamily="2" charset="-122"/>
              <a:ea typeface="宋体" panose="02010600030101010101" pitchFamily="2" charset="-122"/>
            </a:rPr>
            <a:t>指数增强</a:t>
          </a:r>
          <a:endParaRPr lang="zh-CN" altLang="en-US" sz="1050" b="0" dirty="0">
            <a:latin typeface="宋体" panose="02010600030101010101" pitchFamily="2" charset="-122"/>
            <a:ea typeface="宋体" panose="02010600030101010101" pitchFamily="2" charset="-122"/>
          </a:endParaRPr>
        </a:p>
      </dgm:t>
    </dgm:pt>
    <dgm:pt modelId="{79B04607-EBF5-491B-B727-DD23E70651AF}" type="parTrans" cxnId="{4747C5B3-E9C5-49C0-9521-6D7108C2BC8A}">
      <dgm:prSet/>
      <dgm:spPr/>
      <dgm:t>
        <a:bodyPr/>
        <a:lstStyle/>
        <a:p>
          <a:endParaRPr lang="zh-CN" altLang="en-US" sz="2800" b="0">
            <a:latin typeface="宋体" panose="02010600030101010101" pitchFamily="2" charset="-122"/>
            <a:ea typeface="宋体" panose="02010600030101010101" pitchFamily="2" charset="-122"/>
          </a:endParaRPr>
        </a:p>
      </dgm:t>
    </dgm:pt>
    <dgm:pt modelId="{E0E5660E-8C50-4EDA-88A5-5D6927529883}" type="sibTrans" cxnId="{4747C5B3-E9C5-49C0-9521-6D7108C2BC8A}">
      <dgm:prSet/>
      <dgm:spPr/>
      <dgm:t>
        <a:bodyPr/>
        <a:lstStyle/>
        <a:p>
          <a:endParaRPr lang="zh-CN" altLang="en-US" sz="2800" b="0">
            <a:latin typeface="宋体" panose="02010600030101010101" pitchFamily="2" charset="-122"/>
            <a:ea typeface="宋体" panose="02010600030101010101" pitchFamily="2" charset="-122"/>
          </a:endParaRPr>
        </a:p>
      </dgm:t>
    </dgm:pt>
    <dgm:pt modelId="{AF0388A6-CA31-4203-A62A-93D4803D1E56}">
      <dgm:prSet phldrT="[文本]" custT="1"/>
      <dgm:spPr/>
      <dgm:t>
        <a:bodyPr/>
        <a:lstStyle/>
        <a:p>
          <a:r>
            <a:rPr lang="zh-CN" altLang="en-US" sz="1050" b="0" dirty="0" smtClean="0">
              <a:latin typeface="宋体" panose="02010600030101010101" pitchFamily="2" charset="-122"/>
              <a:ea typeface="宋体" panose="02010600030101010101" pitchFamily="2" charset="-122"/>
            </a:rPr>
            <a:t>量化选股</a:t>
          </a:r>
          <a:endParaRPr lang="zh-CN" altLang="en-US" sz="1050" b="0" dirty="0">
            <a:latin typeface="宋体" panose="02010600030101010101" pitchFamily="2" charset="-122"/>
            <a:ea typeface="宋体" panose="02010600030101010101" pitchFamily="2" charset="-122"/>
          </a:endParaRPr>
        </a:p>
      </dgm:t>
    </dgm:pt>
    <dgm:pt modelId="{B9F95291-71D3-4690-BE00-C5CA934BF217}" type="parTrans" cxnId="{389651ED-58EE-4A35-95FC-5D5430B57EC4}">
      <dgm:prSet/>
      <dgm:spPr/>
      <dgm:t>
        <a:bodyPr/>
        <a:lstStyle/>
        <a:p>
          <a:endParaRPr lang="zh-CN" altLang="en-US" sz="2800" b="0">
            <a:latin typeface="宋体" panose="02010600030101010101" pitchFamily="2" charset="-122"/>
            <a:ea typeface="宋体" panose="02010600030101010101" pitchFamily="2" charset="-122"/>
          </a:endParaRPr>
        </a:p>
      </dgm:t>
    </dgm:pt>
    <dgm:pt modelId="{443196E0-6879-408E-A9ED-EC58D0E670F9}" type="sibTrans" cxnId="{389651ED-58EE-4A35-95FC-5D5430B57EC4}">
      <dgm:prSet/>
      <dgm:spPr/>
      <dgm:t>
        <a:bodyPr/>
        <a:lstStyle/>
        <a:p>
          <a:endParaRPr lang="zh-CN" altLang="en-US" sz="2800" b="0">
            <a:latin typeface="宋体" panose="02010600030101010101" pitchFamily="2" charset="-122"/>
            <a:ea typeface="宋体" panose="02010600030101010101" pitchFamily="2" charset="-122"/>
          </a:endParaRPr>
        </a:p>
      </dgm:t>
    </dgm:pt>
    <dgm:pt modelId="{E4CD1E4D-2BF3-4E1F-B919-F6A2FECB289A}">
      <dgm:prSet phldrT="[文本]" custT="1"/>
      <dgm:spPr/>
      <dgm:t>
        <a:bodyPr/>
        <a:lstStyle/>
        <a:p>
          <a:r>
            <a:rPr lang="zh-CN" altLang="en-US" sz="1050" b="0" dirty="0" smtClean="0">
              <a:latin typeface="宋体" panose="02010600030101010101" pitchFamily="2" charset="-122"/>
              <a:ea typeface="宋体" panose="02010600030101010101" pitchFamily="2" charset="-122"/>
            </a:rPr>
            <a:t>港股</a:t>
          </a:r>
          <a:r>
            <a:rPr lang="en-US" altLang="zh-CN" sz="1050" b="0" dirty="0" smtClean="0">
              <a:latin typeface="宋体" panose="02010600030101010101" pitchFamily="2" charset="-122"/>
              <a:ea typeface="宋体" panose="02010600030101010101" pitchFamily="2" charset="-122"/>
            </a:rPr>
            <a:t>/</a:t>
          </a:r>
          <a:r>
            <a:rPr lang="zh-CN" altLang="en-US" sz="1050" b="0" dirty="0" smtClean="0">
              <a:latin typeface="宋体" panose="02010600030101010101" pitchFamily="2" charset="-122"/>
              <a:ea typeface="宋体" panose="02010600030101010101" pitchFamily="2" charset="-122"/>
            </a:rPr>
            <a:t>美股</a:t>
          </a:r>
          <a:endParaRPr lang="zh-CN" altLang="en-US" sz="1050" b="0" dirty="0">
            <a:latin typeface="宋体" panose="02010600030101010101" pitchFamily="2" charset="-122"/>
            <a:ea typeface="宋体" panose="02010600030101010101" pitchFamily="2" charset="-122"/>
          </a:endParaRPr>
        </a:p>
      </dgm:t>
    </dgm:pt>
    <dgm:pt modelId="{8120C442-C6A8-4A99-8AB5-8E13FAE01581}" type="parTrans" cxnId="{96234C97-87BE-47B2-B2C6-FC1EB7A7ECC5}">
      <dgm:prSet/>
      <dgm:spPr/>
      <dgm:t>
        <a:bodyPr/>
        <a:lstStyle/>
        <a:p>
          <a:endParaRPr lang="zh-CN" altLang="en-US" sz="2800" b="0">
            <a:latin typeface="宋体" panose="02010600030101010101" pitchFamily="2" charset="-122"/>
            <a:ea typeface="宋体" panose="02010600030101010101" pitchFamily="2" charset="-122"/>
          </a:endParaRPr>
        </a:p>
      </dgm:t>
    </dgm:pt>
    <dgm:pt modelId="{52EBD432-F5BF-4001-B6F0-E9B54CDA65C4}" type="sibTrans" cxnId="{96234C97-87BE-47B2-B2C6-FC1EB7A7ECC5}">
      <dgm:prSet/>
      <dgm:spPr/>
      <dgm:t>
        <a:bodyPr/>
        <a:lstStyle/>
        <a:p>
          <a:endParaRPr lang="zh-CN" altLang="en-US" sz="2800" b="0">
            <a:latin typeface="宋体" panose="02010600030101010101" pitchFamily="2" charset="-122"/>
            <a:ea typeface="宋体" panose="02010600030101010101" pitchFamily="2" charset="-122"/>
          </a:endParaRPr>
        </a:p>
      </dgm:t>
    </dgm:pt>
    <dgm:pt modelId="{35168010-728D-44EB-B021-9DB744780F6C}">
      <dgm:prSet phldrT="[文本]" custT="1"/>
      <dgm:spPr/>
      <dgm:t>
        <a:bodyPr/>
        <a:lstStyle/>
        <a:p>
          <a:r>
            <a:rPr lang="zh-CN" altLang="en-US" sz="1050" b="0" dirty="0" smtClean="0">
              <a:latin typeface="宋体" panose="02010600030101010101" pitchFamily="2" charset="-122"/>
              <a:ea typeface="宋体" panose="02010600030101010101" pitchFamily="2" charset="-122"/>
            </a:rPr>
            <a:t>中长期</a:t>
          </a:r>
          <a:r>
            <a:rPr lang="en-US" altLang="zh-CN" sz="1050" b="0" dirty="0" smtClean="0">
              <a:latin typeface="宋体" panose="02010600030101010101" pitchFamily="2" charset="-122"/>
              <a:ea typeface="宋体" panose="02010600030101010101" pitchFamily="2" charset="-122"/>
            </a:rPr>
            <a:t>CTA</a:t>
          </a:r>
          <a:endParaRPr lang="zh-CN" altLang="en-US" sz="1050" b="0" dirty="0">
            <a:latin typeface="宋体" panose="02010600030101010101" pitchFamily="2" charset="-122"/>
            <a:ea typeface="宋体" panose="02010600030101010101" pitchFamily="2" charset="-122"/>
          </a:endParaRPr>
        </a:p>
      </dgm:t>
    </dgm:pt>
    <dgm:pt modelId="{1373097C-BA73-4CD3-9B50-99C54C4E443E}" type="parTrans" cxnId="{B6913189-7A8D-4E9F-81A3-8B56D4FF7481}">
      <dgm:prSet/>
      <dgm:spPr/>
      <dgm:t>
        <a:bodyPr/>
        <a:lstStyle/>
        <a:p>
          <a:endParaRPr lang="zh-CN" altLang="en-US" sz="2800" b="0">
            <a:latin typeface="宋体" panose="02010600030101010101" pitchFamily="2" charset="-122"/>
            <a:ea typeface="宋体" panose="02010600030101010101" pitchFamily="2" charset="-122"/>
          </a:endParaRPr>
        </a:p>
      </dgm:t>
    </dgm:pt>
    <dgm:pt modelId="{B85543C1-3AC9-4743-80AE-424E1FA8DB13}" type="sibTrans" cxnId="{B6913189-7A8D-4E9F-81A3-8B56D4FF7481}">
      <dgm:prSet/>
      <dgm:spPr/>
      <dgm:t>
        <a:bodyPr/>
        <a:lstStyle/>
        <a:p>
          <a:endParaRPr lang="zh-CN" altLang="en-US" sz="2800" b="0">
            <a:latin typeface="宋体" panose="02010600030101010101" pitchFamily="2" charset="-122"/>
            <a:ea typeface="宋体" panose="02010600030101010101" pitchFamily="2" charset="-122"/>
          </a:endParaRPr>
        </a:p>
      </dgm:t>
    </dgm:pt>
    <dgm:pt modelId="{07E18205-D9D7-46F1-B6B9-50CA861780F4}">
      <dgm:prSet phldrT="[文本]" custT="1"/>
      <dgm:spPr/>
      <dgm:t>
        <a:bodyPr/>
        <a:lstStyle/>
        <a:p>
          <a:r>
            <a:rPr lang="zh-CN" altLang="en-US" sz="1050" b="0" dirty="0" smtClean="0">
              <a:latin typeface="宋体" panose="02010600030101010101" pitchFamily="2" charset="-122"/>
              <a:ea typeface="宋体" panose="02010600030101010101" pitchFamily="2" charset="-122"/>
            </a:rPr>
            <a:t>跨期套利</a:t>
          </a:r>
          <a:endParaRPr lang="zh-CN" altLang="en-US" sz="1050" b="0" dirty="0">
            <a:latin typeface="宋体" panose="02010600030101010101" pitchFamily="2" charset="-122"/>
            <a:ea typeface="宋体" panose="02010600030101010101" pitchFamily="2" charset="-122"/>
          </a:endParaRPr>
        </a:p>
      </dgm:t>
    </dgm:pt>
    <dgm:pt modelId="{B51C48F7-3A58-4A79-9B09-1C5232238013}" type="parTrans" cxnId="{2D359481-8A0D-48BA-8902-963A846AF7AF}">
      <dgm:prSet/>
      <dgm:spPr/>
      <dgm:t>
        <a:bodyPr/>
        <a:lstStyle/>
        <a:p>
          <a:endParaRPr lang="zh-CN" altLang="en-US" sz="2800" b="0">
            <a:latin typeface="宋体" panose="02010600030101010101" pitchFamily="2" charset="-122"/>
            <a:ea typeface="宋体" panose="02010600030101010101" pitchFamily="2" charset="-122"/>
          </a:endParaRPr>
        </a:p>
      </dgm:t>
    </dgm:pt>
    <dgm:pt modelId="{227623C5-0089-4117-8B36-0B73723E4563}" type="sibTrans" cxnId="{2D359481-8A0D-48BA-8902-963A846AF7AF}">
      <dgm:prSet/>
      <dgm:spPr/>
      <dgm:t>
        <a:bodyPr/>
        <a:lstStyle/>
        <a:p>
          <a:endParaRPr lang="zh-CN" altLang="en-US" sz="2800" b="0">
            <a:latin typeface="宋体" panose="02010600030101010101" pitchFamily="2" charset="-122"/>
            <a:ea typeface="宋体" panose="02010600030101010101" pitchFamily="2" charset="-122"/>
          </a:endParaRPr>
        </a:p>
      </dgm:t>
    </dgm:pt>
    <dgm:pt modelId="{5A7AC124-E739-4140-86EA-169C88E52CCB}">
      <dgm:prSet phldrT="[文本]" custT="1"/>
      <dgm:spPr/>
      <dgm:t>
        <a:bodyPr/>
        <a:lstStyle/>
        <a:p>
          <a:r>
            <a:rPr lang="zh-CN" altLang="en-US" sz="1050" b="0" dirty="0" smtClean="0">
              <a:latin typeface="宋体" panose="02010600030101010101" pitchFamily="2" charset="-122"/>
              <a:ea typeface="宋体" panose="02010600030101010101" pitchFamily="2" charset="-122"/>
            </a:rPr>
            <a:t>产业链宏观</a:t>
          </a:r>
          <a:endParaRPr lang="zh-CN" altLang="en-US" sz="1050" b="0" dirty="0">
            <a:latin typeface="宋体" panose="02010600030101010101" pitchFamily="2" charset="-122"/>
            <a:ea typeface="宋体" panose="02010600030101010101" pitchFamily="2" charset="-122"/>
          </a:endParaRPr>
        </a:p>
      </dgm:t>
    </dgm:pt>
    <dgm:pt modelId="{8B93B35F-3469-4EC8-9845-4F5EE874B413}" type="parTrans" cxnId="{E876EEDB-8E31-42B2-BB49-4E5BCF1F900F}">
      <dgm:prSet/>
      <dgm:spPr/>
      <dgm:t>
        <a:bodyPr/>
        <a:lstStyle/>
        <a:p>
          <a:endParaRPr lang="zh-CN" altLang="en-US" sz="2800" b="0">
            <a:latin typeface="宋体" panose="02010600030101010101" pitchFamily="2" charset="-122"/>
            <a:ea typeface="宋体" panose="02010600030101010101" pitchFamily="2" charset="-122"/>
          </a:endParaRPr>
        </a:p>
      </dgm:t>
    </dgm:pt>
    <dgm:pt modelId="{33B8F4D9-43C8-4A42-9DFE-F03717BF2286}" type="sibTrans" cxnId="{E876EEDB-8E31-42B2-BB49-4E5BCF1F900F}">
      <dgm:prSet/>
      <dgm:spPr/>
      <dgm:t>
        <a:bodyPr/>
        <a:lstStyle/>
        <a:p>
          <a:endParaRPr lang="zh-CN" altLang="en-US" sz="2800" b="0">
            <a:latin typeface="宋体" panose="02010600030101010101" pitchFamily="2" charset="-122"/>
            <a:ea typeface="宋体" panose="02010600030101010101" pitchFamily="2" charset="-122"/>
          </a:endParaRPr>
        </a:p>
      </dgm:t>
    </dgm:pt>
    <dgm:pt modelId="{4078A4B5-2B2B-419B-8BC8-1DDAE508EFD3}">
      <dgm:prSet phldrT="[文本]" custT="1"/>
      <dgm:spPr/>
      <dgm:t>
        <a:bodyPr/>
        <a:lstStyle/>
        <a:p>
          <a:r>
            <a:rPr lang="zh-CN" altLang="en-US" sz="1050" b="0" dirty="0" smtClean="0">
              <a:latin typeface="宋体" panose="02010600030101010101" pitchFamily="2" charset="-122"/>
              <a:ea typeface="宋体" panose="02010600030101010101" pitchFamily="2" charset="-122"/>
            </a:rPr>
            <a:t>多策略</a:t>
          </a:r>
          <a:r>
            <a:rPr lang="en-US" altLang="zh-CN" sz="1050" b="0" dirty="0" smtClean="0">
              <a:latin typeface="宋体" panose="02010600030101010101" pitchFamily="2" charset="-122"/>
              <a:ea typeface="宋体" panose="02010600030101010101" pitchFamily="2" charset="-122"/>
            </a:rPr>
            <a:t>/</a:t>
          </a:r>
          <a:r>
            <a:rPr lang="zh-CN" altLang="en-US" sz="1050" b="0" dirty="0" smtClean="0">
              <a:latin typeface="宋体" panose="02010600030101010101" pitchFamily="2" charset="-122"/>
              <a:ea typeface="宋体" panose="02010600030101010101" pitchFamily="2" charset="-122"/>
            </a:rPr>
            <a:t>混合策略</a:t>
          </a:r>
          <a:endParaRPr lang="zh-CN" altLang="en-US" sz="1050" b="0" dirty="0">
            <a:latin typeface="宋体" panose="02010600030101010101" pitchFamily="2" charset="-122"/>
            <a:ea typeface="宋体" panose="02010600030101010101" pitchFamily="2" charset="-122"/>
          </a:endParaRPr>
        </a:p>
      </dgm:t>
    </dgm:pt>
    <dgm:pt modelId="{98204B29-E19C-4AFD-B918-EC62A5EF577D}" type="parTrans" cxnId="{DAE2AD3E-BD03-4A4C-80B3-348384CA3A08}">
      <dgm:prSet/>
      <dgm:spPr/>
      <dgm:t>
        <a:bodyPr/>
        <a:lstStyle/>
        <a:p>
          <a:endParaRPr lang="zh-CN" altLang="en-US" sz="2800" b="0">
            <a:latin typeface="宋体" panose="02010600030101010101" pitchFamily="2" charset="-122"/>
            <a:ea typeface="宋体" panose="02010600030101010101" pitchFamily="2" charset="-122"/>
          </a:endParaRPr>
        </a:p>
      </dgm:t>
    </dgm:pt>
    <dgm:pt modelId="{2C8B5365-2207-4E1E-8B28-38E7D7C64942}" type="sibTrans" cxnId="{DAE2AD3E-BD03-4A4C-80B3-348384CA3A08}">
      <dgm:prSet/>
      <dgm:spPr/>
      <dgm:t>
        <a:bodyPr/>
        <a:lstStyle/>
        <a:p>
          <a:endParaRPr lang="zh-CN" altLang="en-US" sz="2800" b="0">
            <a:latin typeface="宋体" panose="02010600030101010101" pitchFamily="2" charset="-122"/>
            <a:ea typeface="宋体" panose="02010600030101010101" pitchFamily="2" charset="-122"/>
          </a:endParaRPr>
        </a:p>
      </dgm:t>
    </dgm:pt>
    <dgm:pt modelId="{E99A47E4-9330-4132-85D2-A2A7C12CA692}">
      <dgm:prSet phldrT="[文本]" custT="1"/>
      <dgm:spPr/>
      <dgm:t>
        <a:bodyPr/>
        <a:lstStyle/>
        <a:p>
          <a:r>
            <a:rPr lang="zh-CN" altLang="en-US" sz="1050" b="0" dirty="0" smtClean="0">
              <a:latin typeface="宋体" panose="02010600030101010101" pitchFamily="2" charset="-122"/>
              <a:ea typeface="宋体" panose="02010600030101010101" pitchFamily="2" charset="-122"/>
            </a:rPr>
            <a:t>期权</a:t>
          </a:r>
          <a:endParaRPr lang="zh-CN" altLang="en-US" sz="1050" b="0" dirty="0">
            <a:latin typeface="宋体" panose="02010600030101010101" pitchFamily="2" charset="-122"/>
            <a:ea typeface="宋体" panose="02010600030101010101" pitchFamily="2" charset="-122"/>
          </a:endParaRPr>
        </a:p>
      </dgm:t>
    </dgm:pt>
    <dgm:pt modelId="{F08B9213-F8E3-400F-AD5B-ED036E0B8DED}" type="parTrans" cxnId="{1328C85D-9654-4B7B-A577-816441D1FB0A}">
      <dgm:prSet/>
      <dgm:spPr/>
      <dgm:t>
        <a:bodyPr/>
        <a:lstStyle/>
        <a:p>
          <a:endParaRPr lang="zh-CN" altLang="en-US" sz="2800" b="0">
            <a:latin typeface="宋体" panose="02010600030101010101" pitchFamily="2" charset="-122"/>
            <a:ea typeface="宋体" panose="02010600030101010101" pitchFamily="2" charset="-122"/>
          </a:endParaRPr>
        </a:p>
      </dgm:t>
    </dgm:pt>
    <dgm:pt modelId="{AD80C69B-13DE-46BE-8214-0DA004CC0FF9}" type="sibTrans" cxnId="{1328C85D-9654-4B7B-A577-816441D1FB0A}">
      <dgm:prSet/>
      <dgm:spPr/>
      <dgm:t>
        <a:bodyPr/>
        <a:lstStyle/>
        <a:p>
          <a:endParaRPr lang="zh-CN" altLang="en-US" sz="2800" b="0">
            <a:latin typeface="宋体" panose="02010600030101010101" pitchFamily="2" charset="-122"/>
            <a:ea typeface="宋体" panose="02010600030101010101" pitchFamily="2" charset="-122"/>
          </a:endParaRPr>
        </a:p>
      </dgm:t>
    </dgm:pt>
    <dgm:pt modelId="{55F36B28-3678-45AF-86F7-796AEA6D6EBA}">
      <dgm:prSet phldrT="[文本]" custT="1"/>
      <dgm:spPr/>
      <dgm:t>
        <a:bodyPr/>
        <a:lstStyle/>
        <a:p>
          <a:r>
            <a:rPr lang="zh-CN" altLang="en-US" sz="1050" b="0" dirty="0" smtClean="0">
              <a:latin typeface="宋体" panose="02010600030101010101" pitchFamily="2" charset="-122"/>
              <a:ea typeface="宋体" panose="02010600030101010101" pitchFamily="2" charset="-122"/>
            </a:rPr>
            <a:t>折价套利</a:t>
          </a:r>
          <a:endParaRPr lang="zh-CN" altLang="en-US" sz="1050" b="0" dirty="0">
            <a:latin typeface="宋体" panose="02010600030101010101" pitchFamily="2" charset="-122"/>
            <a:ea typeface="宋体" panose="02010600030101010101" pitchFamily="2" charset="-122"/>
          </a:endParaRPr>
        </a:p>
      </dgm:t>
    </dgm:pt>
    <dgm:pt modelId="{E4948864-6BB2-4FF6-B2FF-273F6CD9739A}" type="parTrans" cxnId="{22335062-F6E8-48A7-9F3C-2466B1780D26}">
      <dgm:prSet/>
      <dgm:spPr/>
      <dgm:t>
        <a:bodyPr/>
        <a:lstStyle/>
        <a:p>
          <a:endParaRPr lang="zh-CN" altLang="en-US"/>
        </a:p>
      </dgm:t>
    </dgm:pt>
    <dgm:pt modelId="{436041F6-0850-4961-A36B-856D2DC31759}" type="sibTrans" cxnId="{22335062-F6E8-48A7-9F3C-2466B1780D26}">
      <dgm:prSet/>
      <dgm:spPr/>
      <dgm:t>
        <a:bodyPr/>
        <a:lstStyle/>
        <a:p>
          <a:endParaRPr lang="zh-CN" altLang="en-US"/>
        </a:p>
      </dgm:t>
    </dgm:pt>
    <dgm:pt modelId="{C9B12F1A-71DC-47CC-9F59-6E330F717C06}">
      <dgm:prSet phldrT="[文本]" custT="1"/>
      <dgm:spPr/>
      <dgm:t>
        <a:bodyPr/>
        <a:lstStyle/>
        <a:p>
          <a:r>
            <a:rPr lang="zh-CN" altLang="en-US" sz="1050" b="0" dirty="0" smtClean="0">
              <a:latin typeface="宋体" panose="02010600030101010101" pitchFamily="2" charset="-122"/>
              <a:ea typeface="宋体" panose="02010600030101010101" pitchFamily="2" charset="-122"/>
            </a:rPr>
            <a:t>期现套利</a:t>
          </a:r>
          <a:endParaRPr lang="zh-CN" altLang="en-US" sz="1050" b="0" dirty="0">
            <a:latin typeface="宋体" panose="02010600030101010101" pitchFamily="2" charset="-122"/>
            <a:ea typeface="宋体" panose="02010600030101010101" pitchFamily="2" charset="-122"/>
          </a:endParaRPr>
        </a:p>
      </dgm:t>
    </dgm:pt>
    <dgm:pt modelId="{D39F35D4-1119-4023-9D0C-8C01805AD4A0}" type="parTrans" cxnId="{BBDDDCC4-6BDE-4513-8686-D07DF8B4755B}">
      <dgm:prSet/>
      <dgm:spPr/>
      <dgm:t>
        <a:bodyPr/>
        <a:lstStyle/>
        <a:p>
          <a:endParaRPr lang="zh-CN" altLang="en-US"/>
        </a:p>
      </dgm:t>
    </dgm:pt>
    <dgm:pt modelId="{FEBD6E8A-342E-4DFB-BB6A-0E6617DBF194}" type="sibTrans" cxnId="{BBDDDCC4-6BDE-4513-8686-D07DF8B4755B}">
      <dgm:prSet/>
      <dgm:spPr/>
      <dgm:t>
        <a:bodyPr/>
        <a:lstStyle/>
        <a:p>
          <a:endParaRPr lang="zh-CN" altLang="en-US"/>
        </a:p>
      </dgm:t>
    </dgm:pt>
    <dgm:pt modelId="{091C609A-E3D1-41CA-97CF-FEFF4288AE99}">
      <dgm:prSet phldrT="[文本]" custT="1"/>
      <dgm:spPr/>
      <dgm:t>
        <a:bodyPr/>
        <a:lstStyle/>
        <a:p>
          <a:r>
            <a:rPr lang="zh-CN" altLang="en-US" sz="1050" b="0" dirty="0" smtClean="0">
              <a:latin typeface="宋体" panose="02010600030101010101" pitchFamily="2" charset="-122"/>
              <a:ea typeface="宋体" panose="02010600030101010101" pitchFamily="2" charset="-122"/>
            </a:rPr>
            <a:t>量化对冲</a:t>
          </a:r>
          <a:endParaRPr lang="zh-CN" altLang="en-US" sz="1050" b="0" dirty="0">
            <a:latin typeface="宋体" panose="02010600030101010101" pitchFamily="2" charset="-122"/>
            <a:ea typeface="宋体" panose="02010600030101010101" pitchFamily="2" charset="-122"/>
          </a:endParaRPr>
        </a:p>
      </dgm:t>
    </dgm:pt>
    <dgm:pt modelId="{10B2CAC1-355E-4000-A545-D85CE320BCF8}" type="parTrans" cxnId="{7BC6AEE6-BB9B-45F1-B83D-60ED5423A1E9}">
      <dgm:prSet/>
      <dgm:spPr/>
      <dgm:t>
        <a:bodyPr/>
        <a:lstStyle/>
        <a:p>
          <a:endParaRPr lang="zh-CN" altLang="en-US"/>
        </a:p>
      </dgm:t>
    </dgm:pt>
    <dgm:pt modelId="{53ECFA96-AA5F-46B7-9CD5-3E8E691E6CD4}" type="sibTrans" cxnId="{7BC6AEE6-BB9B-45F1-B83D-60ED5423A1E9}">
      <dgm:prSet/>
      <dgm:spPr/>
      <dgm:t>
        <a:bodyPr/>
        <a:lstStyle/>
        <a:p>
          <a:endParaRPr lang="zh-CN" altLang="en-US"/>
        </a:p>
      </dgm:t>
    </dgm:pt>
    <dgm:pt modelId="{CC3263D1-5165-4A67-BBEF-6A5DF695F863}">
      <dgm:prSet phldrT="[文本]" custT="1"/>
      <dgm:spPr/>
      <dgm:t>
        <a:bodyPr/>
        <a:lstStyle/>
        <a:p>
          <a:r>
            <a:rPr lang="zh-CN" altLang="en-US" sz="1050" b="0" dirty="0" smtClean="0">
              <a:latin typeface="宋体" panose="02010600030101010101" pitchFamily="2" charset="-122"/>
              <a:ea typeface="宋体" panose="02010600030101010101" pitchFamily="2" charset="-122"/>
            </a:rPr>
            <a:t>期货高频</a:t>
          </a:r>
          <a:endParaRPr lang="zh-CN" altLang="en-US" sz="1050" b="0" dirty="0">
            <a:latin typeface="宋体" panose="02010600030101010101" pitchFamily="2" charset="-122"/>
            <a:ea typeface="宋体" panose="02010600030101010101" pitchFamily="2" charset="-122"/>
          </a:endParaRPr>
        </a:p>
      </dgm:t>
    </dgm:pt>
    <dgm:pt modelId="{0892240F-B841-4DBD-847F-BAE70DE57E48}" type="parTrans" cxnId="{91BEB407-FD4D-45F5-832D-D5166ADAEE96}">
      <dgm:prSet/>
      <dgm:spPr/>
      <dgm:t>
        <a:bodyPr/>
        <a:lstStyle/>
        <a:p>
          <a:endParaRPr lang="zh-CN" altLang="en-US"/>
        </a:p>
      </dgm:t>
    </dgm:pt>
    <dgm:pt modelId="{8670726E-D62D-4DE3-BF4D-71768EAFD18B}" type="sibTrans" cxnId="{91BEB407-FD4D-45F5-832D-D5166ADAEE96}">
      <dgm:prSet/>
      <dgm:spPr/>
      <dgm:t>
        <a:bodyPr/>
        <a:lstStyle/>
        <a:p>
          <a:endParaRPr lang="zh-CN" altLang="en-US"/>
        </a:p>
      </dgm:t>
    </dgm:pt>
    <dgm:pt modelId="{C59DF895-3864-4AD7-A559-F9DD0A7E1674}" type="pres">
      <dgm:prSet presAssocID="{06C413E2-8FA7-4D79-A976-CE9A9D877CB8}" presName="diagram" presStyleCnt="0">
        <dgm:presLayoutVars>
          <dgm:chPref val="1"/>
          <dgm:dir/>
          <dgm:animOne val="branch"/>
          <dgm:animLvl val="lvl"/>
          <dgm:resizeHandles/>
        </dgm:presLayoutVars>
      </dgm:prSet>
      <dgm:spPr/>
      <dgm:t>
        <a:bodyPr/>
        <a:lstStyle/>
        <a:p>
          <a:endParaRPr lang="zh-CN" altLang="en-US"/>
        </a:p>
      </dgm:t>
    </dgm:pt>
    <dgm:pt modelId="{35D605D3-D4A6-45AA-AAEF-3FDB395F6A5A}" type="pres">
      <dgm:prSet presAssocID="{CFB190C4-6184-428F-809C-C912E2693389}" presName="root" presStyleCnt="0"/>
      <dgm:spPr/>
    </dgm:pt>
    <dgm:pt modelId="{938E2EC0-3BB1-4D6D-85AB-D4DF538D6FFE}" type="pres">
      <dgm:prSet presAssocID="{CFB190C4-6184-428F-809C-C912E2693389}" presName="rootComposite" presStyleCnt="0"/>
      <dgm:spPr/>
    </dgm:pt>
    <dgm:pt modelId="{262A99DB-B8A4-41D9-A1AB-7444EA2480B8}" type="pres">
      <dgm:prSet presAssocID="{CFB190C4-6184-428F-809C-C912E2693389}" presName="rootText" presStyleLbl="node1" presStyleIdx="0" presStyleCnt="8"/>
      <dgm:spPr/>
      <dgm:t>
        <a:bodyPr/>
        <a:lstStyle/>
        <a:p>
          <a:endParaRPr lang="zh-CN" altLang="en-US"/>
        </a:p>
      </dgm:t>
    </dgm:pt>
    <dgm:pt modelId="{B8A4BE9E-2103-4BF0-B11F-76494ECAE032}" type="pres">
      <dgm:prSet presAssocID="{CFB190C4-6184-428F-809C-C912E2693389}" presName="rootConnector" presStyleLbl="node1" presStyleIdx="0" presStyleCnt="8"/>
      <dgm:spPr/>
      <dgm:t>
        <a:bodyPr/>
        <a:lstStyle/>
        <a:p>
          <a:endParaRPr lang="zh-CN" altLang="en-US"/>
        </a:p>
      </dgm:t>
    </dgm:pt>
    <dgm:pt modelId="{3E397F9C-1721-4113-AA7F-74D4117A0986}" type="pres">
      <dgm:prSet presAssocID="{CFB190C4-6184-428F-809C-C912E2693389}" presName="childShape" presStyleCnt="0"/>
      <dgm:spPr/>
    </dgm:pt>
    <dgm:pt modelId="{7CBF08CE-E1F1-4823-8F20-BE5242F80678}" type="pres">
      <dgm:prSet presAssocID="{2E9506F5-A29D-4267-ACB4-B83C46BD0E04}" presName="Name13" presStyleLbl="parChTrans1D2" presStyleIdx="0" presStyleCnt="35"/>
      <dgm:spPr/>
      <dgm:t>
        <a:bodyPr/>
        <a:lstStyle/>
        <a:p>
          <a:endParaRPr lang="zh-CN" altLang="en-US"/>
        </a:p>
      </dgm:t>
    </dgm:pt>
    <dgm:pt modelId="{E04E5D3E-6FC9-4AE0-8799-E79CBD4AEFA6}" type="pres">
      <dgm:prSet presAssocID="{2C7B4D0F-E062-46DD-9AAF-89A1842ACCF0}" presName="childText" presStyleLbl="bgAcc1" presStyleIdx="0" presStyleCnt="35">
        <dgm:presLayoutVars>
          <dgm:bulletEnabled val="1"/>
        </dgm:presLayoutVars>
      </dgm:prSet>
      <dgm:spPr/>
      <dgm:t>
        <a:bodyPr/>
        <a:lstStyle/>
        <a:p>
          <a:endParaRPr lang="zh-CN" altLang="en-US"/>
        </a:p>
      </dgm:t>
    </dgm:pt>
    <dgm:pt modelId="{0A1D52B0-4A20-4FA9-9DE7-FE265193FE8D}" type="pres">
      <dgm:prSet presAssocID="{8618CF53-D54B-4CB3-8CBD-D7C91D752CDA}" presName="Name13" presStyleLbl="parChTrans1D2" presStyleIdx="1" presStyleCnt="35"/>
      <dgm:spPr/>
      <dgm:t>
        <a:bodyPr/>
        <a:lstStyle/>
        <a:p>
          <a:endParaRPr lang="zh-CN" altLang="en-US"/>
        </a:p>
      </dgm:t>
    </dgm:pt>
    <dgm:pt modelId="{3367C415-1D1A-4B1B-9469-D3F897DF93D2}" type="pres">
      <dgm:prSet presAssocID="{F752A676-E220-49F4-AFEB-F887020D4B20}" presName="childText" presStyleLbl="bgAcc1" presStyleIdx="1" presStyleCnt="35">
        <dgm:presLayoutVars>
          <dgm:bulletEnabled val="1"/>
        </dgm:presLayoutVars>
      </dgm:prSet>
      <dgm:spPr/>
      <dgm:t>
        <a:bodyPr/>
        <a:lstStyle/>
        <a:p>
          <a:endParaRPr lang="zh-CN" altLang="en-US"/>
        </a:p>
      </dgm:t>
    </dgm:pt>
    <dgm:pt modelId="{91DA8880-4F2F-45D4-B241-D94CFD96DEAA}" type="pres">
      <dgm:prSet presAssocID="{A54A82C7-B383-4F6F-A533-967C4C553EDD}" presName="Name13" presStyleLbl="parChTrans1D2" presStyleIdx="2" presStyleCnt="35"/>
      <dgm:spPr/>
      <dgm:t>
        <a:bodyPr/>
        <a:lstStyle/>
        <a:p>
          <a:endParaRPr lang="zh-CN" altLang="en-US"/>
        </a:p>
      </dgm:t>
    </dgm:pt>
    <dgm:pt modelId="{41C9066A-B6EC-4D5F-8FA9-E2F78F9FF049}" type="pres">
      <dgm:prSet presAssocID="{7A1105E7-501E-410A-9F6E-294A316DEE2A}" presName="childText" presStyleLbl="bgAcc1" presStyleIdx="2" presStyleCnt="35">
        <dgm:presLayoutVars>
          <dgm:bulletEnabled val="1"/>
        </dgm:presLayoutVars>
      </dgm:prSet>
      <dgm:spPr/>
      <dgm:t>
        <a:bodyPr/>
        <a:lstStyle/>
        <a:p>
          <a:endParaRPr lang="zh-CN" altLang="en-US"/>
        </a:p>
      </dgm:t>
    </dgm:pt>
    <dgm:pt modelId="{3FA13DB1-D3CF-40D0-9543-3720FFD331DF}" type="pres">
      <dgm:prSet presAssocID="{25F20C56-C19D-4EC7-BF51-A154AAAD1A7C}" presName="Name13" presStyleLbl="parChTrans1D2" presStyleIdx="3" presStyleCnt="35"/>
      <dgm:spPr/>
      <dgm:t>
        <a:bodyPr/>
        <a:lstStyle/>
        <a:p>
          <a:endParaRPr lang="zh-CN" altLang="en-US"/>
        </a:p>
      </dgm:t>
    </dgm:pt>
    <dgm:pt modelId="{48FEF955-5198-4E09-9956-418C8033BBD2}" type="pres">
      <dgm:prSet presAssocID="{E7365B31-887E-45D3-B5FA-956DB66237F1}" presName="childText" presStyleLbl="bgAcc1" presStyleIdx="3" presStyleCnt="35">
        <dgm:presLayoutVars>
          <dgm:bulletEnabled val="1"/>
        </dgm:presLayoutVars>
      </dgm:prSet>
      <dgm:spPr/>
      <dgm:t>
        <a:bodyPr/>
        <a:lstStyle/>
        <a:p>
          <a:endParaRPr lang="zh-CN" altLang="en-US"/>
        </a:p>
      </dgm:t>
    </dgm:pt>
    <dgm:pt modelId="{0568A583-5A49-461A-B61C-C4B348EE0D83}" type="pres">
      <dgm:prSet presAssocID="{79B04607-EBF5-491B-B727-DD23E70651AF}" presName="Name13" presStyleLbl="parChTrans1D2" presStyleIdx="4" presStyleCnt="35"/>
      <dgm:spPr/>
      <dgm:t>
        <a:bodyPr/>
        <a:lstStyle/>
        <a:p>
          <a:endParaRPr lang="zh-CN" altLang="en-US"/>
        </a:p>
      </dgm:t>
    </dgm:pt>
    <dgm:pt modelId="{ABFD6B9F-7728-42C2-8237-9E1CABB9E8AF}" type="pres">
      <dgm:prSet presAssocID="{28E1F667-BA11-40ED-8369-BF5C2577F409}" presName="childText" presStyleLbl="bgAcc1" presStyleIdx="4" presStyleCnt="35">
        <dgm:presLayoutVars>
          <dgm:bulletEnabled val="1"/>
        </dgm:presLayoutVars>
      </dgm:prSet>
      <dgm:spPr/>
      <dgm:t>
        <a:bodyPr/>
        <a:lstStyle/>
        <a:p>
          <a:endParaRPr lang="zh-CN" altLang="en-US"/>
        </a:p>
      </dgm:t>
    </dgm:pt>
    <dgm:pt modelId="{F7474436-0582-4D08-B279-88B4F2A59921}" type="pres">
      <dgm:prSet presAssocID="{B9F95291-71D3-4690-BE00-C5CA934BF217}" presName="Name13" presStyleLbl="parChTrans1D2" presStyleIdx="5" presStyleCnt="35"/>
      <dgm:spPr/>
      <dgm:t>
        <a:bodyPr/>
        <a:lstStyle/>
        <a:p>
          <a:endParaRPr lang="zh-CN" altLang="en-US"/>
        </a:p>
      </dgm:t>
    </dgm:pt>
    <dgm:pt modelId="{80D27D93-9FD1-4F10-95BF-8353D2B90E6C}" type="pres">
      <dgm:prSet presAssocID="{AF0388A6-CA31-4203-A62A-93D4803D1E56}" presName="childText" presStyleLbl="bgAcc1" presStyleIdx="5" presStyleCnt="35">
        <dgm:presLayoutVars>
          <dgm:bulletEnabled val="1"/>
        </dgm:presLayoutVars>
      </dgm:prSet>
      <dgm:spPr/>
      <dgm:t>
        <a:bodyPr/>
        <a:lstStyle/>
        <a:p>
          <a:endParaRPr lang="zh-CN" altLang="en-US"/>
        </a:p>
      </dgm:t>
    </dgm:pt>
    <dgm:pt modelId="{1A304E96-E25F-4D6A-98F7-29DE850C65AA}" type="pres">
      <dgm:prSet presAssocID="{8120C442-C6A8-4A99-8AB5-8E13FAE01581}" presName="Name13" presStyleLbl="parChTrans1D2" presStyleIdx="6" presStyleCnt="35"/>
      <dgm:spPr/>
      <dgm:t>
        <a:bodyPr/>
        <a:lstStyle/>
        <a:p>
          <a:endParaRPr lang="zh-CN" altLang="en-US"/>
        </a:p>
      </dgm:t>
    </dgm:pt>
    <dgm:pt modelId="{F635FF22-C26C-42D9-B40D-FFBD28BC382F}" type="pres">
      <dgm:prSet presAssocID="{E4CD1E4D-2BF3-4E1F-B919-F6A2FECB289A}" presName="childText" presStyleLbl="bgAcc1" presStyleIdx="6" presStyleCnt="35">
        <dgm:presLayoutVars>
          <dgm:bulletEnabled val="1"/>
        </dgm:presLayoutVars>
      </dgm:prSet>
      <dgm:spPr/>
      <dgm:t>
        <a:bodyPr/>
        <a:lstStyle/>
        <a:p>
          <a:endParaRPr lang="zh-CN" altLang="en-US"/>
        </a:p>
      </dgm:t>
    </dgm:pt>
    <dgm:pt modelId="{0C1FE481-E27A-4C12-9733-6587CAB6EA8D}" type="pres">
      <dgm:prSet presAssocID="{95127B9E-03C0-477A-A677-0D74AC22951A}" presName="root" presStyleCnt="0"/>
      <dgm:spPr/>
    </dgm:pt>
    <dgm:pt modelId="{9BFEDCCE-37ED-4B2C-B0D7-E6DD5C414B51}" type="pres">
      <dgm:prSet presAssocID="{95127B9E-03C0-477A-A677-0D74AC22951A}" presName="rootComposite" presStyleCnt="0"/>
      <dgm:spPr/>
    </dgm:pt>
    <dgm:pt modelId="{67217130-6802-4EE0-8D54-EC729EA49FF9}" type="pres">
      <dgm:prSet presAssocID="{95127B9E-03C0-477A-A677-0D74AC22951A}" presName="rootText" presStyleLbl="node1" presStyleIdx="1" presStyleCnt="8"/>
      <dgm:spPr/>
      <dgm:t>
        <a:bodyPr/>
        <a:lstStyle/>
        <a:p>
          <a:endParaRPr lang="zh-CN" altLang="en-US"/>
        </a:p>
      </dgm:t>
    </dgm:pt>
    <dgm:pt modelId="{FAE99FC3-BA0E-4ED3-AC1B-F1446C818FD0}" type="pres">
      <dgm:prSet presAssocID="{95127B9E-03C0-477A-A677-0D74AC22951A}" presName="rootConnector" presStyleLbl="node1" presStyleIdx="1" presStyleCnt="8"/>
      <dgm:spPr/>
      <dgm:t>
        <a:bodyPr/>
        <a:lstStyle/>
        <a:p>
          <a:endParaRPr lang="zh-CN" altLang="en-US"/>
        </a:p>
      </dgm:t>
    </dgm:pt>
    <dgm:pt modelId="{DE46AC50-4AC8-4441-82AD-E8F0C418699C}" type="pres">
      <dgm:prSet presAssocID="{95127B9E-03C0-477A-A677-0D74AC22951A}" presName="childShape" presStyleCnt="0"/>
      <dgm:spPr/>
    </dgm:pt>
    <dgm:pt modelId="{95CAB693-1D5C-4F6D-BEAA-96C2EDC0D20C}" type="pres">
      <dgm:prSet presAssocID="{1A5289A3-5382-418F-B387-8F1C5CB2D14B}" presName="Name13" presStyleLbl="parChTrans1D2" presStyleIdx="7" presStyleCnt="35"/>
      <dgm:spPr/>
      <dgm:t>
        <a:bodyPr/>
        <a:lstStyle/>
        <a:p>
          <a:endParaRPr lang="zh-CN" altLang="en-US"/>
        </a:p>
      </dgm:t>
    </dgm:pt>
    <dgm:pt modelId="{115D9347-F863-44EE-8D89-5E4E4B30B04E}" type="pres">
      <dgm:prSet presAssocID="{649285D6-F21F-4256-A84F-18571A6FD19F}" presName="childText" presStyleLbl="bgAcc1" presStyleIdx="7" presStyleCnt="35">
        <dgm:presLayoutVars>
          <dgm:bulletEnabled val="1"/>
        </dgm:presLayoutVars>
      </dgm:prSet>
      <dgm:spPr/>
      <dgm:t>
        <a:bodyPr/>
        <a:lstStyle/>
        <a:p>
          <a:endParaRPr lang="zh-CN" altLang="en-US"/>
        </a:p>
      </dgm:t>
    </dgm:pt>
    <dgm:pt modelId="{5513776C-399A-4C19-9304-E27C3C9DB293}" type="pres">
      <dgm:prSet presAssocID="{1D98C55E-F22E-4862-B15A-606137154466}" presName="Name13" presStyleLbl="parChTrans1D2" presStyleIdx="8" presStyleCnt="35"/>
      <dgm:spPr/>
      <dgm:t>
        <a:bodyPr/>
        <a:lstStyle/>
        <a:p>
          <a:endParaRPr lang="zh-CN" altLang="en-US"/>
        </a:p>
      </dgm:t>
    </dgm:pt>
    <dgm:pt modelId="{571825A9-04CD-45F3-8B45-9F86BFFD4339}" type="pres">
      <dgm:prSet presAssocID="{12D0B5D2-E128-46B7-B71B-36AC316F0514}" presName="childText" presStyleLbl="bgAcc1" presStyleIdx="8" presStyleCnt="35">
        <dgm:presLayoutVars>
          <dgm:bulletEnabled val="1"/>
        </dgm:presLayoutVars>
      </dgm:prSet>
      <dgm:spPr/>
      <dgm:t>
        <a:bodyPr/>
        <a:lstStyle/>
        <a:p>
          <a:endParaRPr lang="zh-CN" altLang="en-US"/>
        </a:p>
      </dgm:t>
    </dgm:pt>
    <dgm:pt modelId="{D66B66B8-B3C3-414D-AD8F-C2396958608C}" type="pres">
      <dgm:prSet presAssocID="{3D46D9EE-1671-49F5-9B4F-CED5640A38F1}" presName="Name13" presStyleLbl="parChTrans1D2" presStyleIdx="9" presStyleCnt="35"/>
      <dgm:spPr/>
      <dgm:t>
        <a:bodyPr/>
        <a:lstStyle/>
        <a:p>
          <a:endParaRPr lang="zh-CN" altLang="en-US"/>
        </a:p>
      </dgm:t>
    </dgm:pt>
    <dgm:pt modelId="{12D3C848-3003-42BE-9365-7E7B2F668A28}" type="pres">
      <dgm:prSet presAssocID="{396162DD-FAE4-46F5-9926-F494A9FBAF0F}" presName="childText" presStyleLbl="bgAcc1" presStyleIdx="9" presStyleCnt="35">
        <dgm:presLayoutVars>
          <dgm:bulletEnabled val="1"/>
        </dgm:presLayoutVars>
      </dgm:prSet>
      <dgm:spPr/>
      <dgm:t>
        <a:bodyPr/>
        <a:lstStyle/>
        <a:p>
          <a:endParaRPr lang="zh-CN" altLang="en-US"/>
        </a:p>
      </dgm:t>
    </dgm:pt>
    <dgm:pt modelId="{382FE55C-6942-4D69-B78A-5DD3781F2280}" type="pres">
      <dgm:prSet presAssocID="{10B2CAC1-355E-4000-A545-D85CE320BCF8}" presName="Name13" presStyleLbl="parChTrans1D2" presStyleIdx="10" presStyleCnt="35"/>
      <dgm:spPr/>
      <dgm:t>
        <a:bodyPr/>
        <a:lstStyle/>
        <a:p>
          <a:endParaRPr lang="zh-CN" altLang="en-US"/>
        </a:p>
      </dgm:t>
    </dgm:pt>
    <dgm:pt modelId="{4EBC6C10-0F9A-45A8-860F-A0D987BF98FB}" type="pres">
      <dgm:prSet presAssocID="{091C609A-E3D1-41CA-97CF-FEFF4288AE99}" presName="childText" presStyleLbl="bgAcc1" presStyleIdx="10" presStyleCnt="35">
        <dgm:presLayoutVars>
          <dgm:bulletEnabled val="1"/>
        </dgm:presLayoutVars>
      </dgm:prSet>
      <dgm:spPr/>
      <dgm:t>
        <a:bodyPr/>
        <a:lstStyle/>
        <a:p>
          <a:endParaRPr lang="zh-CN" altLang="en-US"/>
        </a:p>
      </dgm:t>
    </dgm:pt>
    <dgm:pt modelId="{6B9EEA94-07E5-4606-AD47-B6843573AC7D}" type="pres">
      <dgm:prSet presAssocID="{313584E3-D365-4D6C-BEB8-320DAA95ADCA}" presName="root" presStyleCnt="0"/>
      <dgm:spPr/>
    </dgm:pt>
    <dgm:pt modelId="{F2FC8D0D-48CC-4D87-A99C-BA28D65F76D1}" type="pres">
      <dgm:prSet presAssocID="{313584E3-D365-4D6C-BEB8-320DAA95ADCA}" presName="rootComposite" presStyleCnt="0"/>
      <dgm:spPr/>
    </dgm:pt>
    <dgm:pt modelId="{FA21C7A6-94CD-432F-A4AA-0C1D3F83447D}" type="pres">
      <dgm:prSet presAssocID="{313584E3-D365-4D6C-BEB8-320DAA95ADCA}" presName="rootText" presStyleLbl="node1" presStyleIdx="2" presStyleCnt="8"/>
      <dgm:spPr/>
      <dgm:t>
        <a:bodyPr/>
        <a:lstStyle/>
        <a:p>
          <a:endParaRPr lang="zh-CN" altLang="en-US"/>
        </a:p>
      </dgm:t>
    </dgm:pt>
    <dgm:pt modelId="{5CBA14C1-708B-4E8A-B1AB-57B6A5568E46}" type="pres">
      <dgm:prSet presAssocID="{313584E3-D365-4D6C-BEB8-320DAA95ADCA}" presName="rootConnector" presStyleLbl="node1" presStyleIdx="2" presStyleCnt="8"/>
      <dgm:spPr/>
      <dgm:t>
        <a:bodyPr/>
        <a:lstStyle/>
        <a:p>
          <a:endParaRPr lang="zh-CN" altLang="en-US"/>
        </a:p>
      </dgm:t>
    </dgm:pt>
    <dgm:pt modelId="{3EDA57DE-79D8-4215-8804-E3CFDFE7A130}" type="pres">
      <dgm:prSet presAssocID="{313584E3-D365-4D6C-BEB8-320DAA95ADCA}" presName="childShape" presStyleCnt="0"/>
      <dgm:spPr/>
    </dgm:pt>
    <dgm:pt modelId="{613A9194-AF67-4AAE-B791-F25A4A981602}" type="pres">
      <dgm:prSet presAssocID="{8E8EA04B-0164-4302-A2A6-8A35ECBE797F}" presName="Name13" presStyleLbl="parChTrans1D2" presStyleIdx="11" presStyleCnt="35"/>
      <dgm:spPr/>
      <dgm:t>
        <a:bodyPr/>
        <a:lstStyle/>
        <a:p>
          <a:endParaRPr lang="zh-CN" altLang="en-US"/>
        </a:p>
      </dgm:t>
    </dgm:pt>
    <dgm:pt modelId="{A736CFA1-7B5B-4CE5-A30E-B6B4E9EAA9BF}" type="pres">
      <dgm:prSet presAssocID="{8C84FCD9-EC78-416B-941C-15FD90B20E04}" presName="childText" presStyleLbl="bgAcc1" presStyleIdx="11" presStyleCnt="35">
        <dgm:presLayoutVars>
          <dgm:bulletEnabled val="1"/>
        </dgm:presLayoutVars>
      </dgm:prSet>
      <dgm:spPr/>
      <dgm:t>
        <a:bodyPr/>
        <a:lstStyle/>
        <a:p>
          <a:endParaRPr lang="zh-CN" altLang="en-US"/>
        </a:p>
      </dgm:t>
    </dgm:pt>
    <dgm:pt modelId="{3823C14F-5DDB-4C2A-8803-38842764ED7A}" type="pres">
      <dgm:prSet presAssocID="{31ED6184-D3BA-41E7-8BF2-CA017AE5DE54}" presName="Name13" presStyleLbl="parChTrans1D2" presStyleIdx="12" presStyleCnt="35"/>
      <dgm:spPr/>
      <dgm:t>
        <a:bodyPr/>
        <a:lstStyle/>
        <a:p>
          <a:endParaRPr lang="zh-CN" altLang="en-US"/>
        </a:p>
      </dgm:t>
    </dgm:pt>
    <dgm:pt modelId="{2A58021A-D708-4BA6-8D07-9742D7056B4E}" type="pres">
      <dgm:prSet presAssocID="{20494AF4-49BF-4C0C-9218-8D0C1B38F719}" presName="childText" presStyleLbl="bgAcc1" presStyleIdx="12" presStyleCnt="35">
        <dgm:presLayoutVars>
          <dgm:bulletEnabled val="1"/>
        </dgm:presLayoutVars>
      </dgm:prSet>
      <dgm:spPr/>
      <dgm:t>
        <a:bodyPr/>
        <a:lstStyle/>
        <a:p>
          <a:endParaRPr lang="zh-CN" altLang="en-US"/>
        </a:p>
      </dgm:t>
    </dgm:pt>
    <dgm:pt modelId="{BCB3D9C8-850B-4C4E-AB21-05647C4BCA27}" type="pres">
      <dgm:prSet presAssocID="{AD7699D4-A681-4AA7-8D43-DA778E104197}" presName="Name13" presStyleLbl="parChTrans1D2" presStyleIdx="13" presStyleCnt="35"/>
      <dgm:spPr/>
      <dgm:t>
        <a:bodyPr/>
        <a:lstStyle/>
        <a:p>
          <a:endParaRPr lang="zh-CN" altLang="en-US"/>
        </a:p>
      </dgm:t>
    </dgm:pt>
    <dgm:pt modelId="{D20EE8A3-2FB1-44C4-B675-609474448F6A}" type="pres">
      <dgm:prSet presAssocID="{BF3422D0-54A7-4853-B543-23E93E447E7D}" presName="childText" presStyleLbl="bgAcc1" presStyleIdx="13" presStyleCnt="35">
        <dgm:presLayoutVars>
          <dgm:bulletEnabled val="1"/>
        </dgm:presLayoutVars>
      </dgm:prSet>
      <dgm:spPr/>
      <dgm:t>
        <a:bodyPr/>
        <a:lstStyle/>
        <a:p>
          <a:endParaRPr lang="zh-CN" altLang="en-US"/>
        </a:p>
      </dgm:t>
    </dgm:pt>
    <dgm:pt modelId="{14F72B52-CD91-4DB9-A2DD-FCFD5A1EFC7D}" type="pres">
      <dgm:prSet presAssocID="{78E23319-372F-4CA6-8F5E-27621D5BFDBA}" presName="Name13" presStyleLbl="parChTrans1D2" presStyleIdx="14" presStyleCnt="35"/>
      <dgm:spPr/>
      <dgm:t>
        <a:bodyPr/>
        <a:lstStyle/>
        <a:p>
          <a:endParaRPr lang="zh-CN" altLang="en-US"/>
        </a:p>
      </dgm:t>
    </dgm:pt>
    <dgm:pt modelId="{4FB65067-2424-46F1-AF64-F3510AB735CB}" type="pres">
      <dgm:prSet presAssocID="{E24B72A4-AC55-4835-B039-2B3BEC8D8F0F}" presName="childText" presStyleLbl="bgAcc1" presStyleIdx="14" presStyleCnt="35">
        <dgm:presLayoutVars>
          <dgm:bulletEnabled val="1"/>
        </dgm:presLayoutVars>
      </dgm:prSet>
      <dgm:spPr/>
      <dgm:t>
        <a:bodyPr/>
        <a:lstStyle/>
        <a:p>
          <a:endParaRPr lang="zh-CN" altLang="en-US"/>
        </a:p>
      </dgm:t>
    </dgm:pt>
    <dgm:pt modelId="{13406605-C3AF-4985-B083-3E906D1C1428}" type="pres">
      <dgm:prSet presAssocID="{A0B82E61-379F-4EE9-96C6-7DAF4BF9B047}" presName="root" presStyleCnt="0"/>
      <dgm:spPr/>
    </dgm:pt>
    <dgm:pt modelId="{18422394-8398-4CCF-A233-84E1238BE20A}" type="pres">
      <dgm:prSet presAssocID="{A0B82E61-379F-4EE9-96C6-7DAF4BF9B047}" presName="rootComposite" presStyleCnt="0"/>
      <dgm:spPr/>
    </dgm:pt>
    <dgm:pt modelId="{0A1AC803-B8D4-4646-B04C-918DEEE5BB06}" type="pres">
      <dgm:prSet presAssocID="{A0B82E61-379F-4EE9-96C6-7DAF4BF9B047}" presName="rootText" presStyleLbl="node1" presStyleIdx="3" presStyleCnt="8"/>
      <dgm:spPr/>
      <dgm:t>
        <a:bodyPr/>
        <a:lstStyle/>
        <a:p>
          <a:endParaRPr lang="zh-CN" altLang="en-US"/>
        </a:p>
      </dgm:t>
    </dgm:pt>
    <dgm:pt modelId="{B7D39BC2-AAED-4255-AFEA-6453B53E5D3B}" type="pres">
      <dgm:prSet presAssocID="{A0B82E61-379F-4EE9-96C6-7DAF4BF9B047}" presName="rootConnector" presStyleLbl="node1" presStyleIdx="3" presStyleCnt="8"/>
      <dgm:spPr/>
      <dgm:t>
        <a:bodyPr/>
        <a:lstStyle/>
        <a:p>
          <a:endParaRPr lang="zh-CN" altLang="en-US"/>
        </a:p>
      </dgm:t>
    </dgm:pt>
    <dgm:pt modelId="{BF13FBBF-EC61-4D68-B5A5-59D42731F640}" type="pres">
      <dgm:prSet presAssocID="{A0B82E61-379F-4EE9-96C6-7DAF4BF9B047}" presName="childShape" presStyleCnt="0"/>
      <dgm:spPr/>
    </dgm:pt>
    <dgm:pt modelId="{0E9B166E-D9F2-46CB-A1F3-B2FD632C207E}" type="pres">
      <dgm:prSet presAssocID="{329D3A60-DC69-48E5-A4BD-BA3565DF84EC}" presName="Name13" presStyleLbl="parChTrans1D2" presStyleIdx="15" presStyleCnt="35"/>
      <dgm:spPr/>
      <dgm:t>
        <a:bodyPr/>
        <a:lstStyle/>
        <a:p>
          <a:endParaRPr lang="zh-CN" altLang="en-US"/>
        </a:p>
      </dgm:t>
    </dgm:pt>
    <dgm:pt modelId="{6EEECCE8-4A31-424C-B63F-672DDD004497}" type="pres">
      <dgm:prSet presAssocID="{F08CD38B-BAFA-4C8B-8335-97AD71E51F4E}" presName="childText" presStyleLbl="bgAcc1" presStyleIdx="15" presStyleCnt="35">
        <dgm:presLayoutVars>
          <dgm:bulletEnabled val="1"/>
        </dgm:presLayoutVars>
      </dgm:prSet>
      <dgm:spPr/>
      <dgm:t>
        <a:bodyPr/>
        <a:lstStyle/>
        <a:p>
          <a:endParaRPr lang="zh-CN" altLang="en-US"/>
        </a:p>
      </dgm:t>
    </dgm:pt>
    <dgm:pt modelId="{997B567F-9D34-4509-82E4-DE0F5E036F46}" type="pres">
      <dgm:prSet presAssocID="{1C5AB82A-EADD-49B6-9937-1B99BC03DC21}" presName="Name13" presStyleLbl="parChTrans1D2" presStyleIdx="16" presStyleCnt="35"/>
      <dgm:spPr/>
      <dgm:t>
        <a:bodyPr/>
        <a:lstStyle/>
        <a:p>
          <a:endParaRPr lang="zh-CN" altLang="en-US"/>
        </a:p>
      </dgm:t>
    </dgm:pt>
    <dgm:pt modelId="{57B48F7E-ABD5-4027-88FD-FAD04ADE1C3B}" type="pres">
      <dgm:prSet presAssocID="{AA1940EE-9D6C-48E2-AD6D-0605A9E11093}" presName="childText" presStyleLbl="bgAcc1" presStyleIdx="16" presStyleCnt="35">
        <dgm:presLayoutVars>
          <dgm:bulletEnabled val="1"/>
        </dgm:presLayoutVars>
      </dgm:prSet>
      <dgm:spPr/>
      <dgm:t>
        <a:bodyPr/>
        <a:lstStyle/>
        <a:p>
          <a:endParaRPr lang="zh-CN" altLang="en-US"/>
        </a:p>
      </dgm:t>
    </dgm:pt>
    <dgm:pt modelId="{E44AA2E6-2988-4942-988A-B1BC7EEDD06C}" type="pres">
      <dgm:prSet presAssocID="{6F580039-8295-48CA-BBFC-07C199BFF7FC}" presName="root" presStyleCnt="0"/>
      <dgm:spPr/>
    </dgm:pt>
    <dgm:pt modelId="{33B8B067-97C6-4545-9200-7B508B3F31D6}" type="pres">
      <dgm:prSet presAssocID="{6F580039-8295-48CA-BBFC-07C199BFF7FC}" presName="rootComposite" presStyleCnt="0"/>
      <dgm:spPr/>
    </dgm:pt>
    <dgm:pt modelId="{10A0E617-864B-463C-9437-3C462D9E7B9A}" type="pres">
      <dgm:prSet presAssocID="{6F580039-8295-48CA-BBFC-07C199BFF7FC}" presName="rootText" presStyleLbl="node1" presStyleIdx="4" presStyleCnt="8"/>
      <dgm:spPr/>
      <dgm:t>
        <a:bodyPr/>
        <a:lstStyle/>
        <a:p>
          <a:endParaRPr lang="zh-CN" altLang="en-US"/>
        </a:p>
      </dgm:t>
    </dgm:pt>
    <dgm:pt modelId="{711190E9-97CE-47E6-9440-A1F9F3C82240}" type="pres">
      <dgm:prSet presAssocID="{6F580039-8295-48CA-BBFC-07C199BFF7FC}" presName="rootConnector" presStyleLbl="node1" presStyleIdx="4" presStyleCnt="8"/>
      <dgm:spPr/>
      <dgm:t>
        <a:bodyPr/>
        <a:lstStyle/>
        <a:p>
          <a:endParaRPr lang="zh-CN" altLang="en-US"/>
        </a:p>
      </dgm:t>
    </dgm:pt>
    <dgm:pt modelId="{3FBE0311-BA6A-4A12-A645-E2B347645285}" type="pres">
      <dgm:prSet presAssocID="{6F580039-8295-48CA-BBFC-07C199BFF7FC}" presName="childShape" presStyleCnt="0"/>
      <dgm:spPr/>
    </dgm:pt>
    <dgm:pt modelId="{095C80AA-B782-4713-A63A-60BB35048299}" type="pres">
      <dgm:prSet presAssocID="{E41513CB-1CFC-48FE-85C3-2399E5326176}" presName="Name13" presStyleLbl="parChTrans1D2" presStyleIdx="17" presStyleCnt="35"/>
      <dgm:spPr/>
      <dgm:t>
        <a:bodyPr/>
        <a:lstStyle/>
        <a:p>
          <a:endParaRPr lang="zh-CN" altLang="en-US"/>
        </a:p>
      </dgm:t>
    </dgm:pt>
    <dgm:pt modelId="{B22A85C5-908E-41DB-954F-9757FAEBABF8}" type="pres">
      <dgm:prSet presAssocID="{F48BF5A9-6465-4D2C-92DB-3D18211A63C7}" presName="childText" presStyleLbl="bgAcc1" presStyleIdx="17" presStyleCnt="35">
        <dgm:presLayoutVars>
          <dgm:bulletEnabled val="1"/>
        </dgm:presLayoutVars>
      </dgm:prSet>
      <dgm:spPr/>
      <dgm:t>
        <a:bodyPr/>
        <a:lstStyle/>
        <a:p>
          <a:endParaRPr lang="zh-CN" altLang="en-US"/>
        </a:p>
      </dgm:t>
    </dgm:pt>
    <dgm:pt modelId="{5D5C1319-2CB9-451B-943E-982013D8B46E}" type="pres">
      <dgm:prSet presAssocID="{5A0D67E3-B34A-4621-8685-D4825D506626}" presName="Name13" presStyleLbl="parChTrans1D2" presStyleIdx="18" presStyleCnt="35"/>
      <dgm:spPr/>
      <dgm:t>
        <a:bodyPr/>
        <a:lstStyle/>
        <a:p>
          <a:endParaRPr lang="zh-CN" altLang="en-US"/>
        </a:p>
      </dgm:t>
    </dgm:pt>
    <dgm:pt modelId="{4160D9C9-E55E-4D26-BBDE-A9E80DC3C792}" type="pres">
      <dgm:prSet presAssocID="{32565F20-9FE9-474F-B8FE-1310D7777DD1}" presName="childText" presStyleLbl="bgAcc1" presStyleIdx="18" presStyleCnt="35">
        <dgm:presLayoutVars>
          <dgm:bulletEnabled val="1"/>
        </dgm:presLayoutVars>
      </dgm:prSet>
      <dgm:spPr/>
      <dgm:t>
        <a:bodyPr/>
        <a:lstStyle/>
        <a:p>
          <a:endParaRPr lang="zh-CN" altLang="en-US"/>
        </a:p>
      </dgm:t>
    </dgm:pt>
    <dgm:pt modelId="{ECF33080-BEE7-4E59-A798-F5A48F9F7CE1}" type="pres">
      <dgm:prSet presAssocID="{4FDC3D20-0C9A-4E76-896E-7CC6B066BB45}" presName="Name13" presStyleLbl="parChTrans1D2" presStyleIdx="19" presStyleCnt="35"/>
      <dgm:spPr/>
      <dgm:t>
        <a:bodyPr/>
        <a:lstStyle/>
        <a:p>
          <a:endParaRPr lang="zh-CN" altLang="en-US"/>
        </a:p>
      </dgm:t>
    </dgm:pt>
    <dgm:pt modelId="{52A721D1-420C-4461-8D53-9729D5254DA3}" type="pres">
      <dgm:prSet presAssocID="{82371D56-BF5A-4B80-ACC9-17735543D18A}" presName="childText" presStyleLbl="bgAcc1" presStyleIdx="19" presStyleCnt="35">
        <dgm:presLayoutVars>
          <dgm:bulletEnabled val="1"/>
        </dgm:presLayoutVars>
      </dgm:prSet>
      <dgm:spPr/>
      <dgm:t>
        <a:bodyPr/>
        <a:lstStyle/>
        <a:p>
          <a:endParaRPr lang="zh-CN" altLang="en-US"/>
        </a:p>
      </dgm:t>
    </dgm:pt>
    <dgm:pt modelId="{63AE58F1-451B-4C3F-8CC2-9D771A9C0374}" type="pres">
      <dgm:prSet presAssocID="{F08B9213-F8E3-400F-AD5B-ED036E0B8DED}" presName="Name13" presStyleLbl="parChTrans1D2" presStyleIdx="20" presStyleCnt="35"/>
      <dgm:spPr/>
      <dgm:t>
        <a:bodyPr/>
        <a:lstStyle/>
        <a:p>
          <a:endParaRPr lang="zh-CN" altLang="en-US"/>
        </a:p>
      </dgm:t>
    </dgm:pt>
    <dgm:pt modelId="{A33D5DAA-B2B7-4992-87F4-EC3EFA566224}" type="pres">
      <dgm:prSet presAssocID="{E99A47E4-9330-4132-85D2-A2A7C12CA692}" presName="childText" presStyleLbl="bgAcc1" presStyleIdx="20" presStyleCnt="35">
        <dgm:presLayoutVars>
          <dgm:bulletEnabled val="1"/>
        </dgm:presLayoutVars>
      </dgm:prSet>
      <dgm:spPr/>
      <dgm:t>
        <a:bodyPr/>
        <a:lstStyle/>
        <a:p>
          <a:endParaRPr lang="zh-CN" altLang="en-US"/>
        </a:p>
      </dgm:t>
    </dgm:pt>
    <dgm:pt modelId="{B0335471-52EA-4F05-8BD2-BC5CC6C619AF}" type="pres">
      <dgm:prSet presAssocID="{E4948864-6BB2-4FF6-B2FF-273F6CD9739A}" presName="Name13" presStyleLbl="parChTrans1D2" presStyleIdx="21" presStyleCnt="35"/>
      <dgm:spPr/>
      <dgm:t>
        <a:bodyPr/>
        <a:lstStyle/>
        <a:p>
          <a:endParaRPr lang="zh-CN" altLang="en-US"/>
        </a:p>
      </dgm:t>
    </dgm:pt>
    <dgm:pt modelId="{12613944-F588-42D4-BC5B-7B1D7D59488B}" type="pres">
      <dgm:prSet presAssocID="{55F36B28-3678-45AF-86F7-796AEA6D6EBA}" presName="childText" presStyleLbl="bgAcc1" presStyleIdx="21" presStyleCnt="35">
        <dgm:presLayoutVars>
          <dgm:bulletEnabled val="1"/>
        </dgm:presLayoutVars>
      </dgm:prSet>
      <dgm:spPr/>
      <dgm:t>
        <a:bodyPr/>
        <a:lstStyle/>
        <a:p>
          <a:endParaRPr lang="zh-CN" altLang="en-US"/>
        </a:p>
      </dgm:t>
    </dgm:pt>
    <dgm:pt modelId="{72312921-9664-43F5-9C5A-7C5A2D25E54A}" type="pres">
      <dgm:prSet presAssocID="{D39F35D4-1119-4023-9D0C-8C01805AD4A0}" presName="Name13" presStyleLbl="parChTrans1D2" presStyleIdx="22" presStyleCnt="35"/>
      <dgm:spPr/>
      <dgm:t>
        <a:bodyPr/>
        <a:lstStyle/>
        <a:p>
          <a:endParaRPr lang="zh-CN" altLang="en-US"/>
        </a:p>
      </dgm:t>
    </dgm:pt>
    <dgm:pt modelId="{7A8233ED-083D-4F3F-B57A-9B43552E336E}" type="pres">
      <dgm:prSet presAssocID="{C9B12F1A-71DC-47CC-9F59-6E330F717C06}" presName="childText" presStyleLbl="bgAcc1" presStyleIdx="22" presStyleCnt="35">
        <dgm:presLayoutVars>
          <dgm:bulletEnabled val="1"/>
        </dgm:presLayoutVars>
      </dgm:prSet>
      <dgm:spPr/>
      <dgm:t>
        <a:bodyPr/>
        <a:lstStyle/>
        <a:p>
          <a:endParaRPr lang="zh-CN" altLang="en-US"/>
        </a:p>
      </dgm:t>
    </dgm:pt>
    <dgm:pt modelId="{ED11C2A0-96FF-4101-9798-1162D644B6B9}" type="pres">
      <dgm:prSet presAssocID="{AED807CD-029E-4D32-BFDB-BB97BBC4CBE8}" presName="root" presStyleCnt="0"/>
      <dgm:spPr/>
    </dgm:pt>
    <dgm:pt modelId="{6AFE0986-3373-495B-955E-764A8F0CCF80}" type="pres">
      <dgm:prSet presAssocID="{AED807CD-029E-4D32-BFDB-BB97BBC4CBE8}" presName="rootComposite" presStyleCnt="0"/>
      <dgm:spPr/>
    </dgm:pt>
    <dgm:pt modelId="{BEBB6638-6722-49E0-AC19-E401C844B461}" type="pres">
      <dgm:prSet presAssocID="{AED807CD-029E-4D32-BFDB-BB97BBC4CBE8}" presName="rootText" presStyleLbl="node1" presStyleIdx="5" presStyleCnt="8"/>
      <dgm:spPr/>
      <dgm:t>
        <a:bodyPr/>
        <a:lstStyle/>
        <a:p>
          <a:endParaRPr lang="zh-CN" altLang="en-US"/>
        </a:p>
      </dgm:t>
    </dgm:pt>
    <dgm:pt modelId="{43993874-9FB7-4FEE-B1DD-F12B684D8908}" type="pres">
      <dgm:prSet presAssocID="{AED807CD-029E-4D32-BFDB-BB97BBC4CBE8}" presName="rootConnector" presStyleLbl="node1" presStyleIdx="5" presStyleCnt="8"/>
      <dgm:spPr/>
      <dgm:t>
        <a:bodyPr/>
        <a:lstStyle/>
        <a:p>
          <a:endParaRPr lang="zh-CN" altLang="en-US"/>
        </a:p>
      </dgm:t>
    </dgm:pt>
    <dgm:pt modelId="{D60AE0EF-7262-475D-9258-1E61D6285C2A}" type="pres">
      <dgm:prSet presAssocID="{AED807CD-029E-4D32-BFDB-BB97BBC4CBE8}" presName="childShape" presStyleCnt="0"/>
      <dgm:spPr/>
    </dgm:pt>
    <dgm:pt modelId="{2EB17D2A-726A-4C4B-9628-4C09E415AB7C}" type="pres">
      <dgm:prSet presAssocID="{F94A710C-69CA-47DE-8CF3-97E9EBC6E708}" presName="Name13" presStyleLbl="parChTrans1D2" presStyleIdx="23" presStyleCnt="35"/>
      <dgm:spPr/>
      <dgm:t>
        <a:bodyPr/>
        <a:lstStyle/>
        <a:p>
          <a:endParaRPr lang="zh-CN" altLang="en-US"/>
        </a:p>
      </dgm:t>
    </dgm:pt>
    <dgm:pt modelId="{3EAA38EF-E3FA-4BB5-8544-B4B0C682BC77}" type="pres">
      <dgm:prSet presAssocID="{A1C1A1B4-C669-49DD-89A5-E7A66E20385D}" presName="childText" presStyleLbl="bgAcc1" presStyleIdx="23" presStyleCnt="35">
        <dgm:presLayoutVars>
          <dgm:bulletEnabled val="1"/>
        </dgm:presLayoutVars>
      </dgm:prSet>
      <dgm:spPr/>
      <dgm:t>
        <a:bodyPr/>
        <a:lstStyle/>
        <a:p>
          <a:endParaRPr lang="zh-CN" altLang="en-US"/>
        </a:p>
      </dgm:t>
    </dgm:pt>
    <dgm:pt modelId="{D179796C-B96C-4FF6-8606-0F81F4E9A4D1}" type="pres">
      <dgm:prSet presAssocID="{B324D4C8-2C9E-42AA-A7B9-BC08EEEB403C}" presName="Name13" presStyleLbl="parChTrans1D2" presStyleIdx="24" presStyleCnt="35"/>
      <dgm:spPr/>
      <dgm:t>
        <a:bodyPr/>
        <a:lstStyle/>
        <a:p>
          <a:endParaRPr lang="zh-CN" altLang="en-US"/>
        </a:p>
      </dgm:t>
    </dgm:pt>
    <dgm:pt modelId="{229731FB-150A-4D45-BBDE-D5795CB905EC}" type="pres">
      <dgm:prSet presAssocID="{4FB6D3C0-1CC2-4333-9ABB-027932492D6F}" presName="childText" presStyleLbl="bgAcc1" presStyleIdx="24" presStyleCnt="35">
        <dgm:presLayoutVars>
          <dgm:bulletEnabled val="1"/>
        </dgm:presLayoutVars>
      </dgm:prSet>
      <dgm:spPr/>
      <dgm:t>
        <a:bodyPr/>
        <a:lstStyle/>
        <a:p>
          <a:endParaRPr lang="zh-CN" altLang="en-US"/>
        </a:p>
      </dgm:t>
    </dgm:pt>
    <dgm:pt modelId="{58FB659E-8D00-4085-B098-54CBFD03D36A}" type="pres">
      <dgm:prSet presAssocID="{1373097C-BA73-4CD3-9B50-99C54C4E443E}" presName="Name13" presStyleLbl="parChTrans1D2" presStyleIdx="25" presStyleCnt="35"/>
      <dgm:spPr/>
      <dgm:t>
        <a:bodyPr/>
        <a:lstStyle/>
        <a:p>
          <a:endParaRPr lang="zh-CN" altLang="en-US"/>
        </a:p>
      </dgm:t>
    </dgm:pt>
    <dgm:pt modelId="{EC519A77-331C-445C-AF5C-83E9A716EC77}" type="pres">
      <dgm:prSet presAssocID="{35168010-728D-44EB-B021-9DB744780F6C}" presName="childText" presStyleLbl="bgAcc1" presStyleIdx="25" presStyleCnt="35">
        <dgm:presLayoutVars>
          <dgm:bulletEnabled val="1"/>
        </dgm:presLayoutVars>
      </dgm:prSet>
      <dgm:spPr/>
      <dgm:t>
        <a:bodyPr/>
        <a:lstStyle/>
        <a:p>
          <a:endParaRPr lang="zh-CN" altLang="en-US"/>
        </a:p>
      </dgm:t>
    </dgm:pt>
    <dgm:pt modelId="{8CE9124B-B39A-43F6-B1EC-826573C9EED8}" type="pres">
      <dgm:prSet presAssocID="{7E46A631-96E4-4802-ABA4-25E4FFD8B267}" presName="Name13" presStyleLbl="parChTrans1D2" presStyleIdx="26" presStyleCnt="35"/>
      <dgm:spPr/>
      <dgm:t>
        <a:bodyPr/>
        <a:lstStyle/>
        <a:p>
          <a:endParaRPr lang="zh-CN" altLang="en-US"/>
        </a:p>
      </dgm:t>
    </dgm:pt>
    <dgm:pt modelId="{0281FA79-2BDD-4964-A634-32F0CCC4B370}" type="pres">
      <dgm:prSet presAssocID="{E338DD18-218B-42DF-AD1F-038405800E11}" presName="childText" presStyleLbl="bgAcc1" presStyleIdx="26" presStyleCnt="35">
        <dgm:presLayoutVars>
          <dgm:bulletEnabled val="1"/>
        </dgm:presLayoutVars>
      </dgm:prSet>
      <dgm:spPr/>
      <dgm:t>
        <a:bodyPr/>
        <a:lstStyle/>
        <a:p>
          <a:endParaRPr lang="zh-CN" altLang="en-US"/>
        </a:p>
      </dgm:t>
    </dgm:pt>
    <dgm:pt modelId="{579AA0EB-A6E8-4056-A2DC-7D64D80D734B}" type="pres">
      <dgm:prSet presAssocID="{B51C48F7-3A58-4A79-9B09-1C5232238013}" presName="Name13" presStyleLbl="parChTrans1D2" presStyleIdx="27" presStyleCnt="35"/>
      <dgm:spPr/>
      <dgm:t>
        <a:bodyPr/>
        <a:lstStyle/>
        <a:p>
          <a:endParaRPr lang="zh-CN" altLang="en-US"/>
        </a:p>
      </dgm:t>
    </dgm:pt>
    <dgm:pt modelId="{E616A1A9-D7BF-4450-B986-22F488DAD8AA}" type="pres">
      <dgm:prSet presAssocID="{07E18205-D9D7-46F1-B6B9-50CA861780F4}" presName="childText" presStyleLbl="bgAcc1" presStyleIdx="27" presStyleCnt="35">
        <dgm:presLayoutVars>
          <dgm:bulletEnabled val="1"/>
        </dgm:presLayoutVars>
      </dgm:prSet>
      <dgm:spPr/>
      <dgm:t>
        <a:bodyPr/>
        <a:lstStyle/>
        <a:p>
          <a:endParaRPr lang="zh-CN" altLang="en-US"/>
        </a:p>
      </dgm:t>
    </dgm:pt>
    <dgm:pt modelId="{779E8AFA-490C-450C-B007-5AB222979087}" type="pres">
      <dgm:prSet presAssocID="{0892240F-B841-4DBD-847F-BAE70DE57E48}" presName="Name13" presStyleLbl="parChTrans1D2" presStyleIdx="28" presStyleCnt="35"/>
      <dgm:spPr/>
      <dgm:t>
        <a:bodyPr/>
        <a:lstStyle/>
        <a:p>
          <a:endParaRPr lang="zh-CN" altLang="en-US"/>
        </a:p>
      </dgm:t>
    </dgm:pt>
    <dgm:pt modelId="{14BC5EF1-9204-452A-96F1-6A86720704F2}" type="pres">
      <dgm:prSet presAssocID="{CC3263D1-5165-4A67-BBEF-6A5DF695F863}" presName="childText" presStyleLbl="bgAcc1" presStyleIdx="28" presStyleCnt="35">
        <dgm:presLayoutVars>
          <dgm:bulletEnabled val="1"/>
        </dgm:presLayoutVars>
      </dgm:prSet>
      <dgm:spPr/>
      <dgm:t>
        <a:bodyPr/>
        <a:lstStyle/>
        <a:p>
          <a:endParaRPr lang="zh-CN" altLang="en-US"/>
        </a:p>
      </dgm:t>
    </dgm:pt>
    <dgm:pt modelId="{3301D81C-B931-4F60-A786-EB4E9A1017CC}" type="pres">
      <dgm:prSet presAssocID="{D66DB7AC-A565-4A0F-ADB7-8E637F060609}" presName="root" presStyleCnt="0"/>
      <dgm:spPr/>
    </dgm:pt>
    <dgm:pt modelId="{28C1533B-61EA-410E-BCBC-1CABAF30DD1C}" type="pres">
      <dgm:prSet presAssocID="{D66DB7AC-A565-4A0F-ADB7-8E637F060609}" presName="rootComposite" presStyleCnt="0"/>
      <dgm:spPr/>
    </dgm:pt>
    <dgm:pt modelId="{830E04EC-EF67-43A8-AA99-EA6A0C8A3D29}" type="pres">
      <dgm:prSet presAssocID="{D66DB7AC-A565-4A0F-ADB7-8E637F060609}" presName="rootText" presStyleLbl="node1" presStyleIdx="6" presStyleCnt="8"/>
      <dgm:spPr/>
      <dgm:t>
        <a:bodyPr/>
        <a:lstStyle/>
        <a:p>
          <a:endParaRPr lang="zh-CN" altLang="en-US"/>
        </a:p>
      </dgm:t>
    </dgm:pt>
    <dgm:pt modelId="{7FED9560-964F-485B-8520-9DE1F92A3344}" type="pres">
      <dgm:prSet presAssocID="{D66DB7AC-A565-4A0F-ADB7-8E637F060609}" presName="rootConnector" presStyleLbl="node1" presStyleIdx="6" presStyleCnt="8"/>
      <dgm:spPr/>
      <dgm:t>
        <a:bodyPr/>
        <a:lstStyle/>
        <a:p>
          <a:endParaRPr lang="zh-CN" altLang="en-US"/>
        </a:p>
      </dgm:t>
    </dgm:pt>
    <dgm:pt modelId="{33C75023-1166-415B-98DE-447B72B1E82E}" type="pres">
      <dgm:prSet presAssocID="{D66DB7AC-A565-4A0F-ADB7-8E637F060609}" presName="childShape" presStyleCnt="0"/>
      <dgm:spPr/>
    </dgm:pt>
    <dgm:pt modelId="{12A7587C-84B1-4688-BC24-0CD26F07309C}" type="pres">
      <dgm:prSet presAssocID="{DDF074D6-7E34-4783-A429-1AD00DB37F35}" presName="Name13" presStyleLbl="parChTrans1D2" presStyleIdx="29" presStyleCnt="35"/>
      <dgm:spPr/>
      <dgm:t>
        <a:bodyPr/>
        <a:lstStyle/>
        <a:p>
          <a:endParaRPr lang="zh-CN" altLang="en-US"/>
        </a:p>
      </dgm:t>
    </dgm:pt>
    <dgm:pt modelId="{77EA6557-658D-40E4-927D-B18997EAB379}" type="pres">
      <dgm:prSet presAssocID="{4CB4DE60-9CBF-4096-9A36-0173AC65BF01}" presName="childText" presStyleLbl="bgAcc1" presStyleIdx="29" presStyleCnt="35">
        <dgm:presLayoutVars>
          <dgm:bulletEnabled val="1"/>
        </dgm:presLayoutVars>
      </dgm:prSet>
      <dgm:spPr/>
      <dgm:t>
        <a:bodyPr/>
        <a:lstStyle/>
        <a:p>
          <a:endParaRPr lang="zh-CN" altLang="en-US"/>
        </a:p>
      </dgm:t>
    </dgm:pt>
    <dgm:pt modelId="{170F797A-7721-4859-A737-143268C7F674}" type="pres">
      <dgm:prSet presAssocID="{8B93B35F-3469-4EC8-9845-4F5EE874B413}" presName="Name13" presStyleLbl="parChTrans1D2" presStyleIdx="30" presStyleCnt="35"/>
      <dgm:spPr/>
      <dgm:t>
        <a:bodyPr/>
        <a:lstStyle/>
        <a:p>
          <a:endParaRPr lang="zh-CN" altLang="en-US"/>
        </a:p>
      </dgm:t>
    </dgm:pt>
    <dgm:pt modelId="{D7EA18D0-3A9A-49E9-9685-725B42D1C35C}" type="pres">
      <dgm:prSet presAssocID="{5A7AC124-E739-4140-86EA-169C88E52CCB}" presName="childText" presStyleLbl="bgAcc1" presStyleIdx="30" presStyleCnt="35">
        <dgm:presLayoutVars>
          <dgm:bulletEnabled val="1"/>
        </dgm:presLayoutVars>
      </dgm:prSet>
      <dgm:spPr/>
      <dgm:t>
        <a:bodyPr/>
        <a:lstStyle/>
        <a:p>
          <a:endParaRPr lang="zh-CN" altLang="en-US"/>
        </a:p>
      </dgm:t>
    </dgm:pt>
    <dgm:pt modelId="{E7D3D2FA-ADFF-4F6A-A43A-655443C8025D}" type="pres">
      <dgm:prSet presAssocID="{A6479740-084D-42FD-8993-189CF6C6BE74}" presName="Name13" presStyleLbl="parChTrans1D2" presStyleIdx="31" presStyleCnt="35"/>
      <dgm:spPr/>
      <dgm:t>
        <a:bodyPr/>
        <a:lstStyle/>
        <a:p>
          <a:endParaRPr lang="zh-CN" altLang="en-US"/>
        </a:p>
      </dgm:t>
    </dgm:pt>
    <dgm:pt modelId="{122DF492-C273-4C1C-8BCD-C21C76CDB5DD}" type="pres">
      <dgm:prSet presAssocID="{D8FCC94D-D282-4358-BD33-BE92F5AC9247}" presName="childText" presStyleLbl="bgAcc1" presStyleIdx="31" presStyleCnt="35">
        <dgm:presLayoutVars>
          <dgm:bulletEnabled val="1"/>
        </dgm:presLayoutVars>
      </dgm:prSet>
      <dgm:spPr/>
      <dgm:t>
        <a:bodyPr/>
        <a:lstStyle/>
        <a:p>
          <a:endParaRPr lang="zh-CN" altLang="en-US"/>
        </a:p>
      </dgm:t>
    </dgm:pt>
    <dgm:pt modelId="{01CC9B32-C122-489D-A4DE-1168D3250753}" type="pres">
      <dgm:prSet presAssocID="{98204B29-E19C-4AFD-B918-EC62A5EF577D}" presName="Name13" presStyleLbl="parChTrans1D2" presStyleIdx="32" presStyleCnt="35"/>
      <dgm:spPr/>
      <dgm:t>
        <a:bodyPr/>
        <a:lstStyle/>
        <a:p>
          <a:endParaRPr lang="zh-CN" altLang="en-US"/>
        </a:p>
      </dgm:t>
    </dgm:pt>
    <dgm:pt modelId="{3ADE5815-CD64-4F84-A57C-E22418CB0A88}" type="pres">
      <dgm:prSet presAssocID="{4078A4B5-2B2B-419B-8BC8-1DDAE508EFD3}" presName="childText" presStyleLbl="bgAcc1" presStyleIdx="32" presStyleCnt="35">
        <dgm:presLayoutVars>
          <dgm:bulletEnabled val="1"/>
        </dgm:presLayoutVars>
      </dgm:prSet>
      <dgm:spPr/>
      <dgm:t>
        <a:bodyPr/>
        <a:lstStyle/>
        <a:p>
          <a:endParaRPr lang="zh-CN" altLang="en-US"/>
        </a:p>
      </dgm:t>
    </dgm:pt>
    <dgm:pt modelId="{38692064-E2C8-4286-8A0F-DD44510E8618}" type="pres">
      <dgm:prSet presAssocID="{389ACD7A-968C-4118-BB88-ECBD074679E7}" presName="root" presStyleCnt="0"/>
      <dgm:spPr/>
    </dgm:pt>
    <dgm:pt modelId="{63488303-38E2-431E-A303-53AA1B6514B4}" type="pres">
      <dgm:prSet presAssocID="{389ACD7A-968C-4118-BB88-ECBD074679E7}" presName="rootComposite" presStyleCnt="0"/>
      <dgm:spPr/>
    </dgm:pt>
    <dgm:pt modelId="{DA891B80-D1E1-479B-87E6-DA0571561325}" type="pres">
      <dgm:prSet presAssocID="{389ACD7A-968C-4118-BB88-ECBD074679E7}" presName="rootText" presStyleLbl="node1" presStyleIdx="7" presStyleCnt="8"/>
      <dgm:spPr/>
      <dgm:t>
        <a:bodyPr/>
        <a:lstStyle/>
        <a:p>
          <a:endParaRPr lang="zh-CN" altLang="en-US"/>
        </a:p>
      </dgm:t>
    </dgm:pt>
    <dgm:pt modelId="{FF3EA5F1-D639-4E79-85E2-8E09873B5F6D}" type="pres">
      <dgm:prSet presAssocID="{389ACD7A-968C-4118-BB88-ECBD074679E7}" presName="rootConnector" presStyleLbl="node1" presStyleIdx="7" presStyleCnt="8"/>
      <dgm:spPr/>
      <dgm:t>
        <a:bodyPr/>
        <a:lstStyle/>
        <a:p>
          <a:endParaRPr lang="zh-CN" altLang="en-US"/>
        </a:p>
      </dgm:t>
    </dgm:pt>
    <dgm:pt modelId="{30EEF954-CB27-4E05-A2A2-D63254F43D6D}" type="pres">
      <dgm:prSet presAssocID="{389ACD7A-968C-4118-BB88-ECBD074679E7}" presName="childShape" presStyleCnt="0"/>
      <dgm:spPr/>
    </dgm:pt>
    <dgm:pt modelId="{89A0CA49-259A-4D99-811C-A0BF009E135C}" type="pres">
      <dgm:prSet presAssocID="{496EE51D-1132-4A61-8D80-EBA5AF6455ED}" presName="Name13" presStyleLbl="parChTrans1D2" presStyleIdx="33" presStyleCnt="35"/>
      <dgm:spPr/>
      <dgm:t>
        <a:bodyPr/>
        <a:lstStyle/>
        <a:p>
          <a:endParaRPr lang="zh-CN" altLang="en-US"/>
        </a:p>
      </dgm:t>
    </dgm:pt>
    <dgm:pt modelId="{53B6D982-1FAD-4575-8E64-CA8F76374E27}" type="pres">
      <dgm:prSet presAssocID="{73DFD960-38D6-440E-A5A1-5ABA76F67F94}" presName="childText" presStyleLbl="bgAcc1" presStyleIdx="33" presStyleCnt="35">
        <dgm:presLayoutVars>
          <dgm:bulletEnabled val="1"/>
        </dgm:presLayoutVars>
      </dgm:prSet>
      <dgm:spPr/>
      <dgm:t>
        <a:bodyPr/>
        <a:lstStyle/>
        <a:p>
          <a:endParaRPr lang="zh-CN" altLang="en-US"/>
        </a:p>
      </dgm:t>
    </dgm:pt>
    <dgm:pt modelId="{D2D1116C-DD7E-4E80-9D50-A20170E42C34}" type="pres">
      <dgm:prSet presAssocID="{44D335ED-8A81-4519-B7E4-D215EFF4BCC8}" presName="Name13" presStyleLbl="parChTrans1D2" presStyleIdx="34" presStyleCnt="35"/>
      <dgm:spPr/>
      <dgm:t>
        <a:bodyPr/>
        <a:lstStyle/>
        <a:p>
          <a:endParaRPr lang="zh-CN" altLang="en-US"/>
        </a:p>
      </dgm:t>
    </dgm:pt>
    <dgm:pt modelId="{C3DD59AF-3D01-44CA-B2ED-4D77811CADBD}" type="pres">
      <dgm:prSet presAssocID="{4E99D769-ECDB-4994-930D-395451837FB8}" presName="childText" presStyleLbl="bgAcc1" presStyleIdx="34" presStyleCnt="35">
        <dgm:presLayoutVars>
          <dgm:bulletEnabled val="1"/>
        </dgm:presLayoutVars>
      </dgm:prSet>
      <dgm:spPr/>
      <dgm:t>
        <a:bodyPr/>
        <a:lstStyle/>
        <a:p>
          <a:endParaRPr lang="zh-CN" altLang="en-US"/>
        </a:p>
      </dgm:t>
    </dgm:pt>
  </dgm:ptLst>
  <dgm:cxnLst>
    <dgm:cxn modelId="{28D70BF8-2784-4BD2-96C6-C8AA1E10BE04}" type="presOf" srcId="{8B93B35F-3469-4EC8-9845-4F5EE874B413}" destId="{170F797A-7721-4859-A737-143268C7F674}" srcOrd="0" destOrd="0" presId="urn:microsoft.com/office/officeart/2005/8/layout/hierarchy3"/>
    <dgm:cxn modelId="{CFF60009-D233-4C34-90B7-816C8B2BB7BF}" type="presOf" srcId="{73DFD960-38D6-440E-A5A1-5ABA76F67F94}" destId="{53B6D982-1FAD-4575-8E64-CA8F76374E27}" srcOrd="0" destOrd="0" presId="urn:microsoft.com/office/officeart/2005/8/layout/hierarchy3"/>
    <dgm:cxn modelId="{A635E35C-0124-4FC9-BEEA-6C30EACC424D}" type="presOf" srcId="{7A1105E7-501E-410A-9F6E-294A316DEE2A}" destId="{41C9066A-B6EC-4D5F-8FA9-E2F78F9FF049}" srcOrd="0" destOrd="0" presId="urn:microsoft.com/office/officeart/2005/8/layout/hierarchy3"/>
    <dgm:cxn modelId="{BBDDDCC4-6BDE-4513-8686-D07DF8B4755B}" srcId="{6F580039-8295-48CA-BBFC-07C199BFF7FC}" destId="{C9B12F1A-71DC-47CC-9F59-6E330F717C06}" srcOrd="5" destOrd="0" parTransId="{D39F35D4-1119-4023-9D0C-8C01805AD4A0}" sibTransId="{FEBD6E8A-342E-4DFB-BB6A-0E6617DBF194}"/>
    <dgm:cxn modelId="{88C6EB9D-E53E-40BE-ADFB-C5FBF5E64B1E}" srcId="{6F580039-8295-48CA-BBFC-07C199BFF7FC}" destId="{82371D56-BF5A-4B80-ACC9-17735543D18A}" srcOrd="2" destOrd="0" parTransId="{4FDC3D20-0C9A-4E76-896E-7CC6B066BB45}" sibTransId="{CCFCA9DE-2CF5-4430-BE59-BDD5694F25E7}"/>
    <dgm:cxn modelId="{636BE07F-F068-442F-89D4-DDBF194810F6}" type="presOf" srcId="{3D46D9EE-1671-49F5-9B4F-CED5640A38F1}" destId="{D66B66B8-B3C3-414D-AD8F-C2396958608C}" srcOrd="0" destOrd="0" presId="urn:microsoft.com/office/officeart/2005/8/layout/hierarchy3"/>
    <dgm:cxn modelId="{8B16BD51-22B1-4316-A307-98262E99E2A5}" type="presOf" srcId="{CFB190C4-6184-428F-809C-C912E2693389}" destId="{262A99DB-B8A4-41D9-A1AB-7444EA2480B8}" srcOrd="0" destOrd="0" presId="urn:microsoft.com/office/officeart/2005/8/layout/hierarchy3"/>
    <dgm:cxn modelId="{DAE2AD3E-BD03-4A4C-80B3-348384CA3A08}" srcId="{D66DB7AC-A565-4A0F-ADB7-8E637F060609}" destId="{4078A4B5-2B2B-419B-8BC8-1DDAE508EFD3}" srcOrd="3" destOrd="0" parTransId="{98204B29-E19C-4AFD-B918-EC62A5EF577D}" sibTransId="{2C8B5365-2207-4E1E-8B28-38E7D7C64942}"/>
    <dgm:cxn modelId="{D0AF4791-DCD0-420B-8484-CFB72B6FB33B}" type="presOf" srcId="{35168010-728D-44EB-B021-9DB744780F6C}" destId="{EC519A77-331C-445C-AF5C-83E9A716EC77}" srcOrd="0" destOrd="0" presId="urn:microsoft.com/office/officeart/2005/8/layout/hierarchy3"/>
    <dgm:cxn modelId="{58BFD9C7-1641-4452-AB5F-E22944B446BA}" type="presOf" srcId="{1A5289A3-5382-418F-B387-8F1C5CB2D14B}" destId="{95CAB693-1D5C-4F6D-BEAA-96C2EDC0D20C}" srcOrd="0" destOrd="0" presId="urn:microsoft.com/office/officeart/2005/8/layout/hierarchy3"/>
    <dgm:cxn modelId="{81E6261F-713E-49FC-BF0B-8D07BBFDFDC1}" srcId="{CFB190C4-6184-428F-809C-C912E2693389}" destId="{F752A676-E220-49F4-AFEB-F887020D4B20}" srcOrd="1" destOrd="0" parTransId="{8618CF53-D54B-4CB3-8CBD-D7C91D752CDA}" sibTransId="{F08F6FD1-238B-40F7-9851-6433C2BFA51D}"/>
    <dgm:cxn modelId="{91BEB407-FD4D-45F5-832D-D5166ADAEE96}" srcId="{AED807CD-029E-4D32-BFDB-BB97BBC4CBE8}" destId="{CC3263D1-5165-4A67-BBEF-6A5DF695F863}" srcOrd="5" destOrd="0" parTransId="{0892240F-B841-4DBD-847F-BAE70DE57E48}" sibTransId="{8670726E-D62D-4DE3-BF4D-71768EAFD18B}"/>
    <dgm:cxn modelId="{4A1E068D-5A58-41BF-BDB5-C6E072F101E3}" type="presOf" srcId="{95127B9E-03C0-477A-A677-0D74AC22951A}" destId="{67217130-6802-4EE0-8D54-EC729EA49FF9}" srcOrd="0" destOrd="0" presId="urn:microsoft.com/office/officeart/2005/8/layout/hierarchy3"/>
    <dgm:cxn modelId="{22335062-F6E8-48A7-9F3C-2466B1780D26}" srcId="{6F580039-8295-48CA-BBFC-07C199BFF7FC}" destId="{55F36B28-3678-45AF-86F7-796AEA6D6EBA}" srcOrd="4" destOrd="0" parTransId="{E4948864-6BB2-4FF6-B2FF-273F6CD9739A}" sibTransId="{436041F6-0850-4961-A36B-856D2DC31759}"/>
    <dgm:cxn modelId="{06DBA5C1-C513-4DEA-B1F4-785EB07AB693}" srcId="{313584E3-D365-4D6C-BEB8-320DAA95ADCA}" destId="{8C84FCD9-EC78-416B-941C-15FD90B20E04}" srcOrd="0" destOrd="0" parTransId="{8E8EA04B-0164-4302-A2A6-8A35ECBE797F}" sibTransId="{A3B57659-4E00-41B4-8C52-99C85C919AD3}"/>
    <dgm:cxn modelId="{9A79C680-8529-4788-8584-9D016ECDF0E4}" type="presOf" srcId="{A1C1A1B4-C669-49DD-89A5-E7A66E20385D}" destId="{3EAA38EF-E3FA-4BB5-8544-B4B0C682BC77}" srcOrd="0" destOrd="0" presId="urn:microsoft.com/office/officeart/2005/8/layout/hierarchy3"/>
    <dgm:cxn modelId="{010003DF-B106-4AA6-9D82-72BC98FDF15E}" type="presOf" srcId="{5A0D67E3-B34A-4621-8685-D4825D506626}" destId="{5D5C1319-2CB9-451B-943E-982013D8B46E}" srcOrd="0" destOrd="0" presId="urn:microsoft.com/office/officeart/2005/8/layout/hierarchy3"/>
    <dgm:cxn modelId="{50759368-1C1A-4B3C-BC51-B5F14F45D837}" type="presOf" srcId="{E4948864-6BB2-4FF6-B2FF-273F6CD9739A}" destId="{B0335471-52EA-4F05-8BD2-BC5CC6C619AF}" srcOrd="0" destOrd="0" presId="urn:microsoft.com/office/officeart/2005/8/layout/hierarchy3"/>
    <dgm:cxn modelId="{4747C5B3-E9C5-49C0-9521-6D7108C2BC8A}" srcId="{CFB190C4-6184-428F-809C-C912E2693389}" destId="{28E1F667-BA11-40ED-8369-BF5C2577F409}" srcOrd="4" destOrd="0" parTransId="{79B04607-EBF5-491B-B727-DD23E70651AF}" sibTransId="{E0E5660E-8C50-4EDA-88A5-5D6927529883}"/>
    <dgm:cxn modelId="{F3940327-F083-40CE-A32C-0220C36B1AD6}" srcId="{CFB190C4-6184-428F-809C-C912E2693389}" destId="{2C7B4D0F-E062-46DD-9AAF-89A1842ACCF0}" srcOrd="0" destOrd="0" parTransId="{2E9506F5-A29D-4267-ACB4-B83C46BD0E04}" sibTransId="{317FE641-600A-44E3-AE53-A32F7D4B091F}"/>
    <dgm:cxn modelId="{29B07D80-4A3F-40AA-A17A-9E5497BC930D}" type="presOf" srcId="{4078A4B5-2B2B-419B-8BC8-1DDAE508EFD3}" destId="{3ADE5815-CD64-4F84-A57C-E22418CB0A88}" srcOrd="0" destOrd="0" presId="urn:microsoft.com/office/officeart/2005/8/layout/hierarchy3"/>
    <dgm:cxn modelId="{035AB502-4358-426F-9CC5-52EAFB6492D8}" type="presOf" srcId="{389ACD7A-968C-4118-BB88-ECBD074679E7}" destId="{DA891B80-D1E1-479B-87E6-DA0571561325}" srcOrd="0" destOrd="0" presId="urn:microsoft.com/office/officeart/2005/8/layout/hierarchy3"/>
    <dgm:cxn modelId="{9A061445-4242-4585-A98E-EB78A5E709BD}" type="presOf" srcId="{95127B9E-03C0-477A-A677-0D74AC22951A}" destId="{FAE99FC3-BA0E-4ED3-AC1B-F1446C818FD0}" srcOrd="1" destOrd="0" presId="urn:microsoft.com/office/officeart/2005/8/layout/hierarchy3"/>
    <dgm:cxn modelId="{DA1B4EB0-5FD5-4803-B558-AC1C63B10C87}" type="presOf" srcId="{79B04607-EBF5-491B-B727-DD23E70651AF}" destId="{0568A583-5A49-461A-B61C-C4B348EE0D83}" srcOrd="0" destOrd="0" presId="urn:microsoft.com/office/officeart/2005/8/layout/hierarchy3"/>
    <dgm:cxn modelId="{96234C97-87BE-47B2-B2C6-FC1EB7A7ECC5}" srcId="{CFB190C4-6184-428F-809C-C912E2693389}" destId="{E4CD1E4D-2BF3-4E1F-B919-F6A2FECB289A}" srcOrd="6" destOrd="0" parTransId="{8120C442-C6A8-4A99-8AB5-8E13FAE01581}" sibTransId="{52EBD432-F5BF-4001-B6F0-E9B54CDA65C4}"/>
    <dgm:cxn modelId="{26D81C38-946D-4D7B-8B0A-1E3A76582821}" type="presOf" srcId="{6F580039-8295-48CA-BBFC-07C199BFF7FC}" destId="{711190E9-97CE-47E6-9440-A1F9F3C82240}" srcOrd="1" destOrd="0" presId="urn:microsoft.com/office/officeart/2005/8/layout/hierarchy3"/>
    <dgm:cxn modelId="{3BBB2544-9108-41B3-A1BA-C94CCC6954F3}" type="presOf" srcId="{DDF074D6-7E34-4783-A429-1AD00DB37F35}" destId="{12A7587C-84B1-4688-BC24-0CD26F07309C}" srcOrd="0" destOrd="0" presId="urn:microsoft.com/office/officeart/2005/8/layout/hierarchy3"/>
    <dgm:cxn modelId="{B6DE6B2A-9135-454B-AAE3-5A9E794190CB}" type="presOf" srcId="{0892240F-B841-4DBD-847F-BAE70DE57E48}" destId="{779E8AFA-490C-450C-B007-5AB222979087}" srcOrd="0" destOrd="0" presId="urn:microsoft.com/office/officeart/2005/8/layout/hierarchy3"/>
    <dgm:cxn modelId="{42898F1A-E50E-4276-9A27-504F380ACA2D}" type="presOf" srcId="{396162DD-FAE4-46F5-9926-F494A9FBAF0F}" destId="{12D3C848-3003-42BE-9365-7E7B2F668A28}" srcOrd="0" destOrd="0" presId="urn:microsoft.com/office/officeart/2005/8/layout/hierarchy3"/>
    <dgm:cxn modelId="{389651ED-58EE-4A35-95FC-5D5430B57EC4}" srcId="{CFB190C4-6184-428F-809C-C912E2693389}" destId="{AF0388A6-CA31-4203-A62A-93D4803D1E56}" srcOrd="5" destOrd="0" parTransId="{B9F95291-71D3-4690-BE00-C5CA934BF217}" sibTransId="{443196E0-6879-408E-A9ED-EC58D0E670F9}"/>
    <dgm:cxn modelId="{05AAF2C0-1B4B-472F-A3D9-4C0D5D42BFAB}" type="presOf" srcId="{649285D6-F21F-4256-A84F-18571A6FD19F}" destId="{115D9347-F863-44EE-8D89-5E4E4B30B04E}" srcOrd="0" destOrd="0" presId="urn:microsoft.com/office/officeart/2005/8/layout/hierarchy3"/>
    <dgm:cxn modelId="{7041C064-E8B2-4056-B000-7389FF742C18}" srcId="{CFB190C4-6184-428F-809C-C912E2693389}" destId="{7A1105E7-501E-410A-9F6E-294A316DEE2A}" srcOrd="2" destOrd="0" parTransId="{A54A82C7-B383-4F6F-A533-967C4C553EDD}" sibTransId="{DB2BFCC2-1584-442F-891B-C3738DBBD44E}"/>
    <dgm:cxn modelId="{09CB4365-0332-4A77-828A-14BB5B9923B1}" type="presOf" srcId="{AF0388A6-CA31-4203-A62A-93D4803D1E56}" destId="{80D27D93-9FD1-4F10-95BF-8353D2B90E6C}" srcOrd="0" destOrd="0" presId="urn:microsoft.com/office/officeart/2005/8/layout/hierarchy3"/>
    <dgm:cxn modelId="{A6D43214-EDB5-4404-A5FC-125494177B72}" type="presOf" srcId="{B51C48F7-3A58-4A79-9B09-1C5232238013}" destId="{579AA0EB-A6E8-4056-A2DC-7D64D80D734B}" srcOrd="0" destOrd="0" presId="urn:microsoft.com/office/officeart/2005/8/layout/hierarchy3"/>
    <dgm:cxn modelId="{D2014381-5796-4144-8B46-A21E96BE9F79}" type="presOf" srcId="{B324D4C8-2C9E-42AA-A7B9-BC08EEEB403C}" destId="{D179796C-B96C-4FF6-8606-0F81F4E9A4D1}" srcOrd="0" destOrd="0" presId="urn:microsoft.com/office/officeart/2005/8/layout/hierarchy3"/>
    <dgm:cxn modelId="{1328C85D-9654-4B7B-A577-816441D1FB0A}" srcId="{6F580039-8295-48CA-BBFC-07C199BFF7FC}" destId="{E99A47E4-9330-4132-85D2-A2A7C12CA692}" srcOrd="3" destOrd="0" parTransId="{F08B9213-F8E3-400F-AD5B-ED036E0B8DED}" sibTransId="{AD80C69B-13DE-46BE-8214-0DA004CC0FF9}"/>
    <dgm:cxn modelId="{EB690543-0013-48B6-951E-A9A6D4A08EB9}" type="presOf" srcId="{31ED6184-D3BA-41E7-8BF2-CA017AE5DE54}" destId="{3823C14F-5DDB-4C2A-8803-38842764ED7A}" srcOrd="0" destOrd="0" presId="urn:microsoft.com/office/officeart/2005/8/layout/hierarchy3"/>
    <dgm:cxn modelId="{E14A5089-9DCA-4D01-A0DD-B24C0DE4CD19}" type="presOf" srcId="{32565F20-9FE9-474F-B8FE-1310D7777DD1}" destId="{4160D9C9-E55E-4D26-BBDE-A9E80DC3C792}" srcOrd="0" destOrd="0" presId="urn:microsoft.com/office/officeart/2005/8/layout/hierarchy3"/>
    <dgm:cxn modelId="{4A9EB554-E212-4788-A4D5-261D268CB548}" srcId="{06C413E2-8FA7-4D79-A976-CE9A9D877CB8}" destId="{313584E3-D365-4D6C-BEB8-320DAA95ADCA}" srcOrd="2" destOrd="0" parTransId="{C349A28C-6B5B-4F1F-B938-4DB9399F5D2F}" sibTransId="{A42A4218-7433-4C4B-B3B0-00180B200018}"/>
    <dgm:cxn modelId="{E8F59BE9-214B-429D-9235-0AF8A5EBEBDF}" type="presOf" srcId="{1C5AB82A-EADD-49B6-9937-1B99BC03DC21}" destId="{997B567F-9D34-4509-82E4-DE0F5E036F46}" srcOrd="0" destOrd="0" presId="urn:microsoft.com/office/officeart/2005/8/layout/hierarchy3"/>
    <dgm:cxn modelId="{FB5A636A-2060-41F7-AE50-6740AE37507B}" type="presOf" srcId="{AA1940EE-9D6C-48E2-AD6D-0605A9E11093}" destId="{57B48F7E-ABD5-4027-88FD-FAD04ADE1C3B}" srcOrd="0" destOrd="0" presId="urn:microsoft.com/office/officeart/2005/8/layout/hierarchy3"/>
    <dgm:cxn modelId="{3EF49C8F-A0A8-40EF-BAA8-D4861FB7B270}" type="presOf" srcId="{A0B82E61-379F-4EE9-96C6-7DAF4BF9B047}" destId="{B7D39BC2-AAED-4255-AFEA-6453B53E5D3B}" srcOrd="1" destOrd="0" presId="urn:microsoft.com/office/officeart/2005/8/layout/hierarchy3"/>
    <dgm:cxn modelId="{4AC16A60-6024-4F81-879D-7907BE361B06}" type="presOf" srcId="{F08CD38B-BAFA-4C8B-8335-97AD71E51F4E}" destId="{6EEECCE8-4A31-424C-B63F-672DDD004497}" srcOrd="0" destOrd="0" presId="urn:microsoft.com/office/officeart/2005/8/layout/hierarchy3"/>
    <dgm:cxn modelId="{F38B15B1-820D-4A42-BACB-615332DBEBC1}" type="presOf" srcId="{A0B82E61-379F-4EE9-96C6-7DAF4BF9B047}" destId="{0A1AC803-B8D4-4646-B04C-918DEEE5BB06}" srcOrd="0" destOrd="0" presId="urn:microsoft.com/office/officeart/2005/8/layout/hierarchy3"/>
    <dgm:cxn modelId="{A8C9D486-42F9-491F-874F-2B4EEED95AC3}" type="presOf" srcId="{CFB190C4-6184-428F-809C-C912E2693389}" destId="{B8A4BE9E-2103-4BF0-B11F-76494ECAE032}" srcOrd="1" destOrd="0" presId="urn:microsoft.com/office/officeart/2005/8/layout/hierarchy3"/>
    <dgm:cxn modelId="{5577B711-DF28-4AC3-AB06-9FF93945D034}" srcId="{06C413E2-8FA7-4D79-A976-CE9A9D877CB8}" destId="{389ACD7A-968C-4118-BB88-ECBD074679E7}" srcOrd="7" destOrd="0" parTransId="{1A90AA96-8906-4A82-9CD3-686A6209D0DB}" sibTransId="{6C287C12-3E69-42D5-99F4-EA6253607225}"/>
    <dgm:cxn modelId="{64B0B9F2-5D62-4F9D-BD41-E363C11C0020}" type="presOf" srcId="{D66DB7AC-A565-4A0F-ADB7-8E637F060609}" destId="{7FED9560-964F-485B-8520-9DE1F92A3344}" srcOrd="1" destOrd="0" presId="urn:microsoft.com/office/officeart/2005/8/layout/hierarchy3"/>
    <dgm:cxn modelId="{E1792A03-DE5D-4518-8EA1-7D1A92743003}" srcId="{6F580039-8295-48CA-BBFC-07C199BFF7FC}" destId="{32565F20-9FE9-474F-B8FE-1310D7777DD1}" srcOrd="1" destOrd="0" parTransId="{5A0D67E3-B34A-4621-8685-D4825D506626}" sibTransId="{72436994-4A4F-48EC-8407-D5FB7562E659}"/>
    <dgm:cxn modelId="{0B0C8858-7FE3-441B-B3AC-197909D2E552}" type="presOf" srcId="{D39F35D4-1119-4023-9D0C-8C01805AD4A0}" destId="{72312921-9664-43F5-9C5A-7C5A2D25E54A}" srcOrd="0" destOrd="0" presId="urn:microsoft.com/office/officeart/2005/8/layout/hierarchy3"/>
    <dgm:cxn modelId="{1EEDA935-BCDC-4627-8361-056CD547E2EC}" type="presOf" srcId="{D66DB7AC-A565-4A0F-ADB7-8E637F060609}" destId="{830E04EC-EF67-43A8-AA99-EA6A0C8A3D29}" srcOrd="0" destOrd="0" presId="urn:microsoft.com/office/officeart/2005/8/layout/hierarchy3"/>
    <dgm:cxn modelId="{EE68B08A-841F-4248-BE7D-7915F2F2C428}" type="presOf" srcId="{313584E3-D365-4D6C-BEB8-320DAA95ADCA}" destId="{5CBA14C1-708B-4E8A-B1AB-57B6A5568E46}" srcOrd="1" destOrd="0" presId="urn:microsoft.com/office/officeart/2005/8/layout/hierarchy3"/>
    <dgm:cxn modelId="{FA2050B0-D8C7-4F67-AD80-30FB92D62CC3}" srcId="{95127B9E-03C0-477A-A677-0D74AC22951A}" destId="{649285D6-F21F-4256-A84F-18571A6FD19F}" srcOrd="0" destOrd="0" parTransId="{1A5289A3-5382-418F-B387-8F1C5CB2D14B}" sibTransId="{7B1C6B2A-E3D5-4897-A17F-BE65F57EE2F9}"/>
    <dgm:cxn modelId="{4F754348-7265-42A0-974D-E5B82FE943BF}" type="presOf" srcId="{2E9506F5-A29D-4267-ACB4-B83C46BD0E04}" destId="{7CBF08CE-E1F1-4823-8F20-BE5242F80678}" srcOrd="0" destOrd="0" presId="urn:microsoft.com/office/officeart/2005/8/layout/hierarchy3"/>
    <dgm:cxn modelId="{BE284709-4E41-4091-B2BD-1926D2DD462A}" type="presOf" srcId="{F752A676-E220-49F4-AFEB-F887020D4B20}" destId="{3367C415-1D1A-4B1B-9469-D3F897DF93D2}" srcOrd="0" destOrd="0" presId="urn:microsoft.com/office/officeart/2005/8/layout/hierarchy3"/>
    <dgm:cxn modelId="{935A7A23-BDDD-4FF6-BB01-9355B39BD380}" type="presOf" srcId="{A54A82C7-B383-4F6F-A533-967C4C553EDD}" destId="{91DA8880-4F2F-45D4-B241-D94CFD96DEAA}" srcOrd="0" destOrd="0" presId="urn:microsoft.com/office/officeart/2005/8/layout/hierarchy3"/>
    <dgm:cxn modelId="{96716C3B-0B59-456A-9DFC-A12A79CB6FA1}" srcId="{313584E3-D365-4D6C-BEB8-320DAA95ADCA}" destId="{20494AF4-49BF-4C0C-9218-8D0C1B38F719}" srcOrd="1" destOrd="0" parTransId="{31ED6184-D3BA-41E7-8BF2-CA017AE5DE54}" sibTransId="{E6C1F469-2929-4F84-A2B5-18BFDA2020B7}"/>
    <dgm:cxn modelId="{AECD8C37-30EE-4773-A01F-A92D62C1DE08}" type="presOf" srcId="{25F20C56-C19D-4EC7-BF51-A154AAAD1A7C}" destId="{3FA13DB1-D3CF-40D0-9543-3720FFD331DF}" srcOrd="0" destOrd="0" presId="urn:microsoft.com/office/officeart/2005/8/layout/hierarchy3"/>
    <dgm:cxn modelId="{97F53D2B-B440-45EC-B307-0CCC1F79DE9F}" srcId="{D66DB7AC-A565-4A0F-ADB7-8E637F060609}" destId="{D8FCC94D-D282-4358-BD33-BE92F5AC9247}" srcOrd="2" destOrd="0" parTransId="{A6479740-084D-42FD-8993-189CF6C6BE74}" sibTransId="{8EBE6B58-8A1A-41D5-BED0-CFB237B3F8A2}"/>
    <dgm:cxn modelId="{1F2BE14B-357E-4265-9767-9329D83A4649}" type="presOf" srcId="{5A7AC124-E739-4140-86EA-169C88E52CCB}" destId="{D7EA18D0-3A9A-49E9-9685-725B42D1C35C}" srcOrd="0" destOrd="0" presId="urn:microsoft.com/office/officeart/2005/8/layout/hierarchy3"/>
    <dgm:cxn modelId="{DD13FCEE-5FDA-454D-8B0C-10BCB60FD1F7}" type="presOf" srcId="{496EE51D-1132-4A61-8D80-EBA5AF6455ED}" destId="{89A0CA49-259A-4D99-811C-A0BF009E135C}" srcOrd="0" destOrd="0" presId="urn:microsoft.com/office/officeart/2005/8/layout/hierarchy3"/>
    <dgm:cxn modelId="{34E2617D-DB41-446E-995F-1D689A44471F}" type="presOf" srcId="{1373097C-BA73-4CD3-9B50-99C54C4E443E}" destId="{58FB659E-8D00-4085-B098-54CBFD03D36A}" srcOrd="0" destOrd="0" presId="urn:microsoft.com/office/officeart/2005/8/layout/hierarchy3"/>
    <dgm:cxn modelId="{1C7D9A96-306C-4F0A-BB6D-9AD90248F9AA}" srcId="{06C413E2-8FA7-4D79-A976-CE9A9D877CB8}" destId="{AED807CD-029E-4D32-BFDB-BB97BBC4CBE8}" srcOrd="5" destOrd="0" parTransId="{85272CE9-A06D-443A-89F2-17449593B645}" sibTransId="{B152CAC9-0AE5-49A2-9816-73B741A5B805}"/>
    <dgm:cxn modelId="{FB057A93-4A09-4277-BB3B-CFD68A89B524}" type="presOf" srcId="{12D0B5D2-E128-46B7-B71B-36AC316F0514}" destId="{571825A9-04CD-45F3-8B45-9F86BFFD4339}" srcOrd="0" destOrd="0" presId="urn:microsoft.com/office/officeart/2005/8/layout/hierarchy3"/>
    <dgm:cxn modelId="{8DDE4E02-0A3A-48D5-934A-AAEDE00DB385}" type="presOf" srcId="{D8FCC94D-D282-4358-BD33-BE92F5AC9247}" destId="{122DF492-C273-4C1C-8BCD-C21C76CDB5DD}" srcOrd="0" destOrd="0" presId="urn:microsoft.com/office/officeart/2005/8/layout/hierarchy3"/>
    <dgm:cxn modelId="{E876EEDB-8E31-42B2-BB49-4E5BCF1F900F}" srcId="{D66DB7AC-A565-4A0F-ADB7-8E637F060609}" destId="{5A7AC124-E739-4140-86EA-169C88E52CCB}" srcOrd="1" destOrd="0" parTransId="{8B93B35F-3469-4EC8-9845-4F5EE874B413}" sibTransId="{33B8F4D9-43C8-4A42-9DFE-F03717BF2286}"/>
    <dgm:cxn modelId="{E3D1826C-0E33-4B88-BE06-B74D403F3724}" type="presOf" srcId="{B9F95291-71D3-4690-BE00-C5CA934BF217}" destId="{F7474436-0582-4D08-B279-88B4F2A59921}" srcOrd="0" destOrd="0" presId="urn:microsoft.com/office/officeart/2005/8/layout/hierarchy3"/>
    <dgm:cxn modelId="{46082FDC-53EA-41B7-8EE3-5032A5570BE8}" type="presOf" srcId="{E24B72A4-AC55-4835-B039-2B3BEC8D8F0F}" destId="{4FB65067-2424-46F1-AF64-F3510AB735CB}" srcOrd="0" destOrd="0" presId="urn:microsoft.com/office/officeart/2005/8/layout/hierarchy3"/>
    <dgm:cxn modelId="{6B46DEEA-A7A6-4DB0-94D2-E18590178B55}" type="presOf" srcId="{4FDC3D20-0C9A-4E76-896E-7CC6B066BB45}" destId="{ECF33080-BEE7-4E59-A798-F5A48F9F7CE1}" srcOrd="0" destOrd="0" presId="urn:microsoft.com/office/officeart/2005/8/layout/hierarchy3"/>
    <dgm:cxn modelId="{055002A1-2516-4EE0-9805-12F721DD8E06}" srcId="{A0B82E61-379F-4EE9-96C6-7DAF4BF9B047}" destId="{F08CD38B-BAFA-4C8B-8335-97AD71E51F4E}" srcOrd="0" destOrd="0" parTransId="{329D3A60-DC69-48E5-A4BD-BA3565DF84EC}" sibTransId="{4135962F-E5E9-4DC9-B1D6-355208C22869}"/>
    <dgm:cxn modelId="{7BC6AEE6-BB9B-45F1-B83D-60ED5423A1E9}" srcId="{95127B9E-03C0-477A-A677-0D74AC22951A}" destId="{091C609A-E3D1-41CA-97CF-FEFF4288AE99}" srcOrd="3" destOrd="0" parTransId="{10B2CAC1-355E-4000-A545-D85CE320BCF8}" sibTransId="{53ECFA96-AA5F-46B7-9CD5-3E8E691E6CD4}"/>
    <dgm:cxn modelId="{D6026C71-7D7C-41EE-A871-0F12BA2FA475}" type="presOf" srcId="{2C7B4D0F-E062-46DD-9AAF-89A1842ACCF0}" destId="{E04E5D3E-6FC9-4AE0-8799-E79CBD4AEFA6}" srcOrd="0" destOrd="0" presId="urn:microsoft.com/office/officeart/2005/8/layout/hierarchy3"/>
    <dgm:cxn modelId="{1FD85CA9-0F1A-423F-8037-CBBA6B3EBD82}" type="presOf" srcId="{07E18205-D9D7-46F1-B6B9-50CA861780F4}" destId="{E616A1A9-D7BF-4450-B986-22F488DAD8AA}" srcOrd="0" destOrd="0" presId="urn:microsoft.com/office/officeart/2005/8/layout/hierarchy3"/>
    <dgm:cxn modelId="{90F88C72-8617-4BBC-A4BD-8F71AE1CBFD1}" srcId="{389ACD7A-968C-4118-BB88-ECBD074679E7}" destId="{73DFD960-38D6-440E-A5A1-5ABA76F67F94}" srcOrd="0" destOrd="0" parTransId="{496EE51D-1132-4A61-8D80-EBA5AF6455ED}" sibTransId="{BA0F0CA7-3C67-4C46-B9BB-B9F647392D72}"/>
    <dgm:cxn modelId="{E1AB78A9-949F-4DEA-85F9-79CC4200BF80}" srcId="{AED807CD-029E-4D32-BFDB-BB97BBC4CBE8}" destId="{A1C1A1B4-C669-49DD-89A5-E7A66E20385D}" srcOrd="0" destOrd="0" parTransId="{F94A710C-69CA-47DE-8CF3-97E9EBC6E708}" sibTransId="{1E20D860-3343-4335-8C5D-9651657BD652}"/>
    <dgm:cxn modelId="{A8E121B5-EEB5-4873-B29D-E80E3F860F30}" type="presOf" srcId="{329D3A60-DC69-48E5-A4BD-BA3565DF84EC}" destId="{0E9B166E-D9F2-46CB-A1F3-B2FD632C207E}" srcOrd="0" destOrd="0" presId="urn:microsoft.com/office/officeart/2005/8/layout/hierarchy3"/>
    <dgm:cxn modelId="{291BCC6A-AA47-4406-919A-8AD08221A4EA}" srcId="{313584E3-D365-4D6C-BEB8-320DAA95ADCA}" destId="{E24B72A4-AC55-4835-B039-2B3BEC8D8F0F}" srcOrd="3" destOrd="0" parTransId="{78E23319-372F-4CA6-8F5E-27621D5BFDBA}" sibTransId="{A76FD05C-8E07-4659-B7B8-CCC38BCFFAEE}"/>
    <dgm:cxn modelId="{9EBC6CC7-2978-483E-BAA0-8B1C37D2F57E}" type="presOf" srcId="{E41513CB-1CFC-48FE-85C3-2399E5326176}" destId="{095C80AA-B782-4713-A63A-60BB35048299}" srcOrd="0" destOrd="0" presId="urn:microsoft.com/office/officeart/2005/8/layout/hierarchy3"/>
    <dgm:cxn modelId="{E0A3E43E-FA47-4988-B4D3-F910D8A0F442}" type="presOf" srcId="{313584E3-D365-4D6C-BEB8-320DAA95ADCA}" destId="{FA21C7A6-94CD-432F-A4AA-0C1D3F83447D}" srcOrd="0" destOrd="0" presId="urn:microsoft.com/office/officeart/2005/8/layout/hierarchy3"/>
    <dgm:cxn modelId="{011A6DA3-8642-4CA2-8D9A-853551D248C0}" srcId="{313584E3-D365-4D6C-BEB8-320DAA95ADCA}" destId="{BF3422D0-54A7-4853-B543-23E93E447E7D}" srcOrd="2" destOrd="0" parTransId="{AD7699D4-A681-4AA7-8D43-DA778E104197}" sibTransId="{F6BF2C64-9F84-4663-8445-9D987424902A}"/>
    <dgm:cxn modelId="{4568596F-88F3-47E0-A5D4-AED5A7CE5C84}" type="presOf" srcId="{10B2CAC1-355E-4000-A545-D85CE320BCF8}" destId="{382FE55C-6942-4D69-B78A-5DD3781F2280}" srcOrd="0" destOrd="0" presId="urn:microsoft.com/office/officeart/2005/8/layout/hierarchy3"/>
    <dgm:cxn modelId="{7DFE2392-E52C-4C71-A9FD-748617423977}" type="presOf" srcId="{CC3263D1-5165-4A67-BBEF-6A5DF695F863}" destId="{14BC5EF1-9204-452A-96F1-6A86720704F2}" srcOrd="0" destOrd="0" presId="urn:microsoft.com/office/officeart/2005/8/layout/hierarchy3"/>
    <dgm:cxn modelId="{F1D42AD4-4726-42D7-895D-BAC1CC7D9860}" type="presOf" srcId="{20494AF4-49BF-4C0C-9218-8D0C1B38F719}" destId="{2A58021A-D708-4BA6-8D07-9742D7056B4E}" srcOrd="0" destOrd="0" presId="urn:microsoft.com/office/officeart/2005/8/layout/hierarchy3"/>
    <dgm:cxn modelId="{B2DE1FBE-1D6C-4067-925E-C498F60BB673}" type="presOf" srcId="{55F36B28-3678-45AF-86F7-796AEA6D6EBA}" destId="{12613944-F588-42D4-BC5B-7B1D7D59488B}" srcOrd="0" destOrd="0" presId="urn:microsoft.com/office/officeart/2005/8/layout/hierarchy3"/>
    <dgm:cxn modelId="{036213F7-ACE4-453F-9837-D3210C5F7391}" type="presOf" srcId="{AED807CD-029E-4D32-BFDB-BB97BBC4CBE8}" destId="{43993874-9FB7-4FEE-B1DD-F12B684D8908}" srcOrd="1" destOrd="0" presId="urn:microsoft.com/office/officeart/2005/8/layout/hierarchy3"/>
    <dgm:cxn modelId="{B9D7D25B-1E5B-462A-8E53-BE0DDC66A5D8}" type="presOf" srcId="{1D98C55E-F22E-4862-B15A-606137154466}" destId="{5513776C-399A-4C19-9304-E27C3C9DB293}" srcOrd="0" destOrd="0" presId="urn:microsoft.com/office/officeart/2005/8/layout/hierarchy3"/>
    <dgm:cxn modelId="{74097D7D-3FAA-489C-A762-7F2A13C74483}" srcId="{AED807CD-029E-4D32-BFDB-BB97BBC4CBE8}" destId="{E338DD18-218B-42DF-AD1F-038405800E11}" srcOrd="3" destOrd="0" parTransId="{7E46A631-96E4-4802-ABA4-25E4FFD8B267}" sibTransId="{B49976BB-A848-4737-A8C9-4D552AE8667B}"/>
    <dgm:cxn modelId="{C13ED258-A35E-4593-8038-DCFCCFE9ECD9}" type="presOf" srcId="{F94A710C-69CA-47DE-8CF3-97E9EBC6E708}" destId="{2EB17D2A-726A-4C4B-9628-4C09E415AB7C}" srcOrd="0" destOrd="0" presId="urn:microsoft.com/office/officeart/2005/8/layout/hierarchy3"/>
    <dgm:cxn modelId="{033D6754-9CC7-4BCD-B06F-E3697B96A843}" type="presOf" srcId="{06C413E2-8FA7-4D79-A976-CE9A9D877CB8}" destId="{C59DF895-3864-4AD7-A559-F9DD0A7E1674}" srcOrd="0" destOrd="0" presId="urn:microsoft.com/office/officeart/2005/8/layout/hierarchy3"/>
    <dgm:cxn modelId="{A892FEE1-F1BC-4606-B37E-22EC9D8013C5}" type="presOf" srcId="{28E1F667-BA11-40ED-8369-BF5C2577F409}" destId="{ABFD6B9F-7728-42C2-8237-9E1CABB9E8AF}" srcOrd="0" destOrd="0" presId="urn:microsoft.com/office/officeart/2005/8/layout/hierarchy3"/>
    <dgm:cxn modelId="{B7EF2D7D-8BEF-4245-9431-895C5CCD0962}" srcId="{D66DB7AC-A565-4A0F-ADB7-8E637F060609}" destId="{4CB4DE60-9CBF-4096-9A36-0173AC65BF01}" srcOrd="0" destOrd="0" parTransId="{DDF074D6-7E34-4783-A429-1AD00DB37F35}" sibTransId="{E5BFE4B6-429A-4110-8EB4-DE0259C9D142}"/>
    <dgm:cxn modelId="{A706450E-7D80-42DB-AF7F-68D1BAA10809}" type="presOf" srcId="{82371D56-BF5A-4B80-ACC9-17735543D18A}" destId="{52A721D1-420C-4461-8D53-9729D5254DA3}" srcOrd="0" destOrd="0" presId="urn:microsoft.com/office/officeart/2005/8/layout/hierarchy3"/>
    <dgm:cxn modelId="{9F515E19-341A-4C2D-AB7E-2346030FDD72}" type="presOf" srcId="{8C84FCD9-EC78-416B-941C-15FD90B20E04}" destId="{A736CFA1-7B5B-4CE5-A30E-B6B4E9EAA9BF}" srcOrd="0" destOrd="0" presId="urn:microsoft.com/office/officeart/2005/8/layout/hierarchy3"/>
    <dgm:cxn modelId="{8C7EFA1B-B241-4AC9-9673-4109728A6209}" type="presOf" srcId="{8618CF53-D54B-4CB3-8CBD-D7C91D752CDA}" destId="{0A1D52B0-4A20-4FA9-9DE7-FE265193FE8D}" srcOrd="0" destOrd="0" presId="urn:microsoft.com/office/officeart/2005/8/layout/hierarchy3"/>
    <dgm:cxn modelId="{A70F8B8A-B86A-4049-8321-B47D7F60DEFD}" srcId="{06C413E2-8FA7-4D79-A976-CE9A9D877CB8}" destId="{D66DB7AC-A565-4A0F-ADB7-8E637F060609}" srcOrd="6" destOrd="0" parTransId="{DFEB30C4-BA3F-4519-977C-3EEAC5BEB38A}" sibTransId="{A3912CAE-CEE6-472A-A2C6-1096FEBF8A62}"/>
    <dgm:cxn modelId="{25D33664-87AB-41C1-AA9C-EA491690E450}" type="presOf" srcId="{4FB6D3C0-1CC2-4333-9ABB-027932492D6F}" destId="{229731FB-150A-4D45-BBDE-D5795CB905EC}" srcOrd="0" destOrd="0" presId="urn:microsoft.com/office/officeart/2005/8/layout/hierarchy3"/>
    <dgm:cxn modelId="{95A88F53-8307-44D1-B398-A01D946507AC}" type="presOf" srcId="{4E99D769-ECDB-4994-930D-395451837FB8}" destId="{C3DD59AF-3D01-44CA-B2ED-4D77811CADBD}" srcOrd="0" destOrd="0" presId="urn:microsoft.com/office/officeart/2005/8/layout/hierarchy3"/>
    <dgm:cxn modelId="{F5E1DCB4-6653-4FA7-8907-A37AA6951C03}" srcId="{CFB190C4-6184-428F-809C-C912E2693389}" destId="{E7365B31-887E-45D3-B5FA-956DB66237F1}" srcOrd="3" destOrd="0" parTransId="{25F20C56-C19D-4EC7-BF51-A154AAAD1A7C}" sibTransId="{0893ADC3-E4DD-42E6-85EB-9E8F79D62D4A}"/>
    <dgm:cxn modelId="{68F19E65-1397-4506-8DC7-B5CF91F3D1A3}" srcId="{AED807CD-029E-4D32-BFDB-BB97BBC4CBE8}" destId="{4FB6D3C0-1CC2-4333-9ABB-027932492D6F}" srcOrd="1" destOrd="0" parTransId="{B324D4C8-2C9E-42AA-A7B9-BC08EEEB403C}" sibTransId="{7C418865-69FE-4366-8EA8-D4A71A76C4B4}"/>
    <dgm:cxn modelId="{096CB5BD-73C5-44CA-BB19-093B9ED0581D}" srcId="{389ACD7A-968C-4118-BB88-ECBD074679E7}" destId="{4E99D769-ECDB-4994-930D-395451837FB8}" srcOrd="1" destOrd="0" parTransId="{44D335ED-8A81-4519-B7E4-D215EFF4BCC8}" sibTransId="{18B95998-CF8A-4402-A7D7-96DDB31EE736}"/>
    <dgm:cxn modelId="{5C542A32-0EA8-4DA2-A735-10C6965925E6}" type="presOf" srcId="{8E8EA04B-0164-4302-A2A6-8A35ECBE797F}" destId="{613A9194-AF67-4AAE-B791-F25A4A981602}" srcOrd="0" destOrd="0" presId="urn:microsoft.com/office/officeart/2005/8/layout/hierarchy3"/>
    <dgm:cxn modelId="{A934F5F1-7329-4503-BE53-176DFC0EFBB4}" type="presOf" srcId="{6F580039-8295-48CA-BBFC-07C199BFF7FC}" destId="{10A0E617-864B-463C-9437-3C462D9E7B9A}" srcOrd="0" destOrd="0" presId="urn:microsoft.com/office/officeart/2005/8/layout/hierarchy3"/>
    <dgm:cxn modelId="{E2FB4949-B36B-4B06-9A34-30ECE8472146}" type="presOf" srcId="{091C609A-E3D1-41CA-97CF-FEFF4288AE99}" destId="{4EBC6C10-0F9A-45A8-860F-A0D987BF98FB}" srcOrd="0" destOrd="0" presId="urn:microsoft.com/office/officeart/2005/8/layout/hierarchy3"/>
    <dgm:cxn modelId="{EC5D4C4A-0361-4566-82D2-3E63794B7C4A}" type="presOf" srcId="{F48BF5A9-6465-4D2C-92DB-3D18211A63C7}" destId="{B22A85C5-908E-41DB-954F-9757FAEBABF8}" srcOrd="0" destOrd="0" presId="urn:microsoft.com/office/officeart/2005/8/layout/hierarchy3"/>
    <dgm:cxn modelId="{B6913189-7A8D-4E9F-81A3-8B56D4FF7481}" srcId="{AED807CD-029E-4D32-BFDB-BB97BBC4CBE8}" destId="{35168010-728D-44EB-B021-9DB744780F6C}" srcOrd="2" destOrd="0" parTransId="{1373097C-BA73-4CD3-9B50-99C54C4E443E}" sibTransId="{B85543C1-3AC9-4743-80AE-424E1FA8DB13}"/>
    <dgm:cxn modelId="{77169956-A3A7-4BA3-B0D7-89302DA1F78D}" srcId="{06C413E2-8FA7-4D79-A976-CE9A9D877CB8}" destId="{6F580039-8295-48CA-BBFC-07C199BFF7FC}" srcOrd="4" destOrd="0" parTransId="{77AF6524-8F23-4ED3-AC3F-F4A3B250EA7B}" sibTransId="{6C9A14D5-D5F9-4F5C-870A-B6FFEE898370}"/>
    <dgm:cxn modelId="{C54F827A-C875-4D4A-A46A-D151B2E48882}" type="presOf" srcId="{E99A47E4-9330-4132-85D2-A2A7C12CA692}" destId="{A33D5DAA-B2B7-4992-87F4-EC3EFA566224}" srcOrd="0" destOrd="0" presId="urn:microsoft.com/office/officeart/2005/8/layout/hierarchy3"/>
    <dgm:cxn modelId="{D464A357-757C-4ABD-BBD1-E75D48C542F9}" srcId="{06C413E2-8FA7-4D79-A976-CE9A9D877CB8}" destId="{CFB190C4-6184-428F-809C-C912E2693389}" srcOrd="0" destOrd="0" parTransId="{A84566DC-C765-4C7B-9DF1-8593BE51273A}" sibTransId="{98BA43AD-A651-42B7-A401-6CF7D6056C17}"/>
    <dgm:cxn modelId="{E01FE3AD-B5E3-4D4E-9CD0-10A6654B8261}" srcId="{6F580039-8295-48CA-BBFC-07C199BFF7FC}" destId="{F48BF5A9-6465-4D2C-92DB-3D18211A63C7}" srcOrd="0" destOrd="0" parTransId="{E41513CB-1CFC-48FE-85C3-2399E5326176}" sibTransId="{6E74167D-9239-4F5A-952C-30C57A6DB173}"/>
    <dgm:cxn modelId="{4E7DB973-74FA-4490-9116-7E789A8619EF}" srcId="{95127B9E-03C0-477A-A677-0D74AC22951A}" destId="{396162DD-FAE4-46F5-9926-F494A9FBAF0F}" srcOrd="2" destOrd="0" parTransId="{3D46D9EE-1671-49F5-9B4F-CED5640A38F1}" sibTransId="{5AD20743-17DD-4EF1-9251-63702A475B04}"/>
    <dgm:cxn modelId="{C6D3FC8A-B096-4F14-8071-82AA1788E4E4}" type="presOf" srcId="{E338DD18-218B-42DF-AD1F-038405800E11}" destId="{0281FA79-2BDD-4964-A634-32F0CCC4B370}" srcOrd="0" destOrd="0" presId="urn:microsoft.com/office/officeart/2005/8/layout/hierarchy3"/>
    <dgm:cxn modelId="{FF85D602-FBB4-4D86-8EE8-BDBEF8556B67}" type="presOf" srcId="{F08B9213-F8E3-400F-AD5B-ED036E0B8DED}" destId="{63AE58F1-451B-4C3F-8CC2-9D771A9C0374}" srcOrd="0" destOrd="0" presId="urn:microsoft.com/office/officeart/2005/8/layout/hierarchy3"/>
    <dgm:cxn modelId="{E02F3666-16A8-4884-9FE1-D4C334257AFE}" type="presOf" srcId="{A6479740-084D-42FD-8993-189CF6C6BE74}" destId="{E7D3D2FA-ADFF-4F6A-A43A-655443C8025D}" srcOrd="0" destOrd="0" presId="urn:microsoft.com/office/officeart/2005/8/layout/hierarchy3"/>
    <dgm:cxn modelId="{3EE104DA-7FFC-41F0-AF58-434E772393F9}" type="presOf" srcId="{AED807CD-029E-4D32-BFDB-BB97BBC4CBE8}" destId="{BEBB6638-6722-49E0-AC19-E401C844B461}" srcOrd="0" destOrd="0" presId="urn:microsoft.com/office/officeart/2005/8/layout/hierarchy3"/>
    <dgm:cxn modelId="{4B2F976B-7982-4988-B538-3BACA9850190}" type="presOf" srcId="{C9B12F1A-71DC-47CC-9F59-6E330F717C06}" destId="{7A8233ED-083D-4F3F-B57A-9B43552E336E}" srcOrd="0" destOrd="0" presId="urn:microsoft.com/office/officeart/2005/8/layout/hierarchy3"/>
    <dgm:cxn modelId="{2D359481-8A0D-48BA-8902-963A846AF7AF}" srcId="{AED807CD-029E-4D32-BFDB-BB97BBC4CBE8}" destId="{07E18205-D9D7-46F1-B6B9-50CA861780F4}" srcOrd="4" destOrd="0" parTransId="{B51C48F7-3A58-4A79-9B09-1C5232238013}" sibTransId="{227623C5-0089-4117-8B36-0B73723E4563}"/>
    <dgm:cxn modelId="{06F80FF4-4462-428F-9480-9CB08A2D8467}" type="presOf" srcId="{E7365B31-887E-45D3-B5FA-956DB66237F1}" destId="{48FEF955-5198-4E09-9956-418C8033BBD2}" srcOrd="0" destOrd="0" presId="urn:microsoft.com/office/officeart/2005/8/layout/hierarchy3"/>
    <dgm:cxn modelId="{BC3D4FE8-D7FE-457A-90E5-32CD9E66353A}" type="presOf" srcId="{4CB4DE60-9CBF-4096-9A36-0173AC65BF01}" destId="{77EA6557-658D-40E4-927D-B18997EAB379}" srcOrd="0" destOrd="0" presId="urn:microsoft.com/office/officeart/2005/8/layout/hierarchy3"/>
    <dgm:cxn modelId="{67AC54D3-383E-4B8E-AB24-9053E13839A0}" type="presOf" srcId="{7E46A631-96E4-4802-ABA4-25E4FFD8B267}" destId="{8CE9124B-B39A-43F6-B1EC-826573C9EED8}" srcOrd="0" destOrd="0" presId="urn:microsoft.com/office/officeart/2005/8/layout/hierarchy3"/>
    <dgm:cxn modelId="{AB0A5439-5EFE-4574-8778-06420C1C4779}" type="presOf" srcId="{44D335ED-8A81-4519-B7E4-D215EFF4BCC8}" destId="{D2D1116C-DD7E-4E80-9D50-A20170E42C34}" srcOrd="0" destOrd="0" presId="urn:microsoft.com/office/officeart/2005/8/layout/hierarchy3"/>
    <dgm:cxn modelId="{786FCABC-5062-4E01-B1A6-DE77EA45651E}" type="presOf" srcId="{BF3422D0-54A7-4853-B543-23E93E447E7D}" destId="{D20EE8A3-2FB1-44C4-B675-609474448F6A}" srcOrd="0" destOrd="0" presId="urn:microsoft.com/office/officeart/2005/8/layout/hierarchy3"/>
    <dgm:cxn modelId="{C5B65319-837A-42F2-AB5D-52DD6AF46588}" type="presOf" srcId="{AD7699D4-A681-4AA7-8D43-DA778E104197}" destId="{BCB3D9C8-850B-4C4E-AB21-05647C4BCA27}" srcOrd="0" destOrd="0" presId="urn:microsoft.com/office/officeart/2005/8/layout/hierarchy3"/>
    <dgm:cxn modelId="{0917B3BA-37D6-420B-BD50-101DECCDF91E}" srcId="{06C413E2-8FA7-4D79-A976-CE9A9D877CB8}" destId="{A0B82E61-379F-4EE9-96C6-7DAF4BF9B047}" srcOrd="3" destOrd="0" parTransId="{9A12CB75-ED50-4590-94AB-CECD0A022190}" sibTransId="{C01074D7-76A6-49C0-BD7C-55217EAC20DC}"/>
    <dgm:cxn modelId="{DD09CC05-2B2C-4B62-88FE-FAEFCA810A4B}" srcId="{06C413E2-8FA7-4D79-A976-CE9A9D877CB8}" destId="{95127B9E-03C0-477A-A677-0D74AC22951A}" srcOrd="1" destOrd="0" parTransId="{17367588-CBEF-4CFB-BDDE-0A6F37038AC7}" sibTransId="{A2882312-AE7D-42B8-AC5C-05A07AEB57F9}"/>
    <dgm:cxn modelId="{746E51C6-354C-46CA-B83C-902D5BD3DE05}" type="presOf" srcId="{98204B29-E19C-4AFD-B918-EC62A5EF577D}" destId="{01CC9B32-C122-489D-A4DE-1168D3250753}" srcOrd="0" destOrd="0" presId="urn:microsoft.com/office/officeart/2005/8/layout/hierarchy3"/>
    <dgm:cxn modelId="{F91E8852-D32E-4F51-938B-6D8CC53D0394}" type="presOf" srcId="{8120C442-C6A8-4A99-8AB5-8E13FAE01581}" destId="{1A304E96-E25F-4D6A-98F7-29DE850C65AA}" srcOrd="0" destOrd="0" presId="urn:microsoft.com/office/officeart/2005/8/layout/hierarchy3"/>
    <dgm:cxn modelId="{3A16BAAC-4614-4FA2-922A-17853635ABFC}" type="presOf" srcId="{E4CD1E4D-2BF3-4E1F-B919-F6A2FECB289A}" destId="{F635FF22-C26C-42D9-B40D-FFBD28BC382F}" srcOrd="0" destOrd="0" presId="urn:microsoft.com/office/officeart/2005/8/layout/hierarchy3"/>
    <dgm:cxn modelId="{9468E279-A4EE-411D-AAEC-DB9E43E2BCF3}" srcId="{A0B82E61-379F-4EE9-96C6-7DAF4BF9B047}" destId="{AA1940EE-9D6C-48E2-AD6D-0605A9E11093}" srcOrd="1" destOrd="0" parTransId="{1C5AB82A-EADD-49B6-9937-1B99BC03DC21}" sibTransId="{FDD794D5-58A6-43E5-986B-0C0E58227311}"/>
    <dgm:cxn modelId="{E9B7698F-8801-475E-BFD2-8C2E1FDD0DF2}" type="presOf" srcId="{389ACD7A-968C-4118-BB88-ECBD074679E7}" destId="{FF3EA5F1-D639-4E79-85E2-8E09873B5F6D}" srcOrd="1" destOrd="0" presId="urn:microsoft.com/office/officeart/2005/8/layout/hierarchy3"/>
    <dgm:cxn modelId="{6C65D664-6611-47F5-9086-F5EE47F4B3E5}" srcId="{95127B9E-03C0-477A-A677-0D74AC22951A}" destId="{12D0B5D2-E128-46B7-B71B-36AC316F0514}" srcOrd="1" destOrd="0" parTransId="{1D98C55E-F22E-4862-B15A-606137154466}" sibTransId="{41B45CF8-30AF-4C8B-848C-05BBD7A64C51}"/>
    <dgm:cxn modelId="{A9541A9B-2C1F-425E-8787-6DEDC8F07459}" type="presOf" srcId="{78E23319-372F-4CA6-8F5E-27621D5BFDBA}" destId="{14F72B52-CD91-4DB9-A2DD-FCFD5A1EFC7D}" srcOrd="0" destOrd="0" presId="urn:microsoft.com/office/officeart/2005/8/layout/hierarchy3"/>
    <dgm:cxn modelId="{B9C9D137-EBB2-4D9D-A034-1208F3785108}" type="presParOf" srcId="{C59DF895-3864-4AD7-A559-F9DD0A7E1674}" destId="{35D605D3-D4A6-45AA-AAEF-3FDB395F6A5A}" srcOrd="0" destOrd="0" presId="urn:microsoft.com/office/officeart/2005/8/layout/hierarchy3"/>
    <dgm:cxn modelId="{740599CF-3CA3-4B0F-813E-F79AC4996638}" type="presParOf" srcId="{35D605D3-D4A6-45AA-AAEF-3FDB395F6A5A}" destId="{938E2EC0-3BB1-4D6D-85AB-D4DF538D6FFE}" srcOrd="0" destOrd="0" presId="urn:microsoft.com/office/officeart/2005/8/layout/hierarchy3"/>
    <dgm:cxn modelId="{C4639109-BB50-4AA1-B72D-C90B91F5E12B}" type="presParOf" srcId="{938E2EC0-3BB1-4D6D-85AB-D4DF538D6FFE}" destId="{262A99DB-B8A4-41D9-A1AB-7444EA2480B8}" srcOrd="0" destOrd="0" presId="urn:microsoft.com/office/officeart/2005/8/layout/hierarchy3"/>
    <dgm:cxn modelId="{5DE642C5-3E1F-416B-95DC-7AB258F2F33B}" type="presParOf" srcId="{938E2EC0-3BB1-4D6D-85AB-D4DF538D6FFE}" destId="{B8A4BE9E-2103-4BF0-B11F-76494ECAE032}" srcOrd="1" destOrd="0" presId="urn:microsoft.com/office/officeart/2005/8/layout/hierarchy3"/>
    <dgm:cxn modelId="{D40F6153-E48C-4D81-961A-6CEAF2CCA60E}" type="presParOf" srcId="{35D605D3-D4A6-45AA-AAEF-3FDB395F6A5A}" destId="{3E397F9C-1721-4113-AA7F-74D4117A0986}" srcOrd="1" destOrd="0" presId="urn:microsoft.com/office/officeart/2005/8/layout/hierarchy3"/>
    <dgm:cxn modelId="{31364796-00F7-4303-8301-31DEF3B7B982}" type="presParOf" srcId="{3E397F9C-1721-4113-AA7F-74D4117A0986}" destId="{7CBF08CE-E1F1-4823-8F20-BE5242F80678}" srcOrd="0" destOrd="0" presId="urn:microsoft.com/office/officeart/2005/8/layout/hierarchy3"/>
    <dgm:cxn modelId="{DD26DA65-12F9-436B-9084-12135FD61583}" type="presParOf" srcId="{3E397F9C-1721-4113-AA7F-74D4117A0986}" destId="{E04E5D3E-6FC9-4AE0-8799-E79CBD4AEFA6}" srcOrd="1" destOrd="0" presId="urn:microsoft.com/office/officeart/2005/8/layout/hierarchy3"/>
    <dgm:cxn modelId="{2741F05A-8853-490F-AFBA-CF4DDC005D29}" type="presParOf" srcId="{3E397F9C-1721-4113-AA7F-74D4117A0986}" destId="{0A1D52B0-4A20-4FA9-9DE7-FE265193FE8D}" srcOrd="2" destOrd="0" presId="urn:microsoft.com/office/officeart/2005/8/layout/hierarchy3"/>
    <dgm:cxn modelId="{DCC972E6-CCDE-4712-9097-26525670CE48}" type="presParOf" srcId="{3E397F9C-1721-4113-AA7F-74D4117A0986}" destId="{3367C415-1D1A-4B1B-9469-D3F897DF93D2}" srcOrd="3" destOrd="0" presId="urn:microsoft.com/office/officeart/2005/8/layout/hierarchy3"/>
    <dgm:cxn modelId="{56543C86-CA76-47A0-862D-7EC57C6E5E5A}" type="presParOf" srcId="{3E397F9C-1721-4113-AA7F-74D4117A0986}" destId="{91DA8880-4F2F-45D4-B241-D94CFD96DEAA}" srcOrd="4" destOrd="0" presId="urn:microsoft.com/office/officeart/2005/8/layout/hierarchy3"/>
    <dgm:cxn modelId="{AE527E9F-F2DF-471A-A960-C5E43FD7C71E}" type="presParOf" srcId="{3E397F9C-1721-4113-AA7F-74D4117A0986}" destId="{41C9066A-B6EC-4D5F-8FA9-E2F78F9FF049}" srcOrd="5" destOrd="0" presId="urn:microsoft.com/office/officeart/2005/8/layout/hierarchy3"/>
    <dgm:cxn modelId="{F8E232E8-BA2D-45B9-9E5E-8D7E79385154}" type="presParOf" srcId="{3E397F9C-1721-4113-AA7F-74D4117A0986}" destId="{3FA13DB1-D3CF-40D0-9543-3720FFD331DF}" srcOrd="6" destOrd="0" presId="urn:microsoft.com/office/officeart/2005/8/layout/hierarchy3"/>
    <dgm:cxn modelId="{E595E66E-112A-4317-A3AF-3D97988BBD4E}" type="presParOf" srcId="{3E397F9C-1721-4113-AA7F-74D4117A0986}" destId="{48FEF955-5198-4E09-9956-418C8033BBD2}" srcOrd="7" destOrd="0" presId="urn:microsoft.com/office/officeart/2005/8/layout/hierarchy3"/>
    <dgm:cxn modelId="{1F8D2C4B-7F5A-4654-AB3B-02F50A3F70A8}" type="presParOf" srcId="{3E397F9C-1721-4113-AA7F-74D4117A0986}" destId="{0568A583-5A49-461A-B61C-C4B348EE0D83}" srcOrd="8" destOrd="0" presId="urn:microsoft.com/office/officeart/2005/8/layout/hierarchy3"/>
    <dgm:cxn modelId="{BB3D0F0E-216E-4B35-8E24-11AFBFE52210}" type="presParOf" srcId="{3E397F9C-1721-4113-AA7F-74D4117A0986}" destId="{ABFD6B9F-7728-42C2-8237-9E1CABB9E8AF}" srcOrd="9" destOrd="0" presId="urn:microsoft.com/office/officeart/2005/8/layout/hierarchy3"/>
    <dgm:cxn modelId="{C6532AA3-319A-471B-BAC3-D944398B2B24}" type="presParOf" srcId="{3E397F9C-1721-4113-AA7F-74D4117A0986}" destId="{F7474436-0582-4D08-B279-88B4F2A59921}" srcOrd="10" destOrd="0" presId="urn:microsoft.com/office/officeart/2005/8/layout/hierarchy3"/>
    <dgm:cxn modelId="{30058301-19F1-4EC3-8EF3-17DB92293DCA}" type="presParOf" srcId="{3E397F9C-1721-4113-AA7F-74D4117A0986}" destId="{80D27D93-9FD1-4F10-95BF-8353D2B90E6C}" srcOrd="11" destOrd="0" presId="urn:microsoft.com/office/officeart/2005/8/layout/hierarchy3"/>
    <dgm:cxn modelId="{E38927A9-C4C5-46E4-B5B9-13BABE62631E}" type="presParOf" srcId="{3E397F9C-1721-4113-AA7F-74D4117A0986}" destId="{1A304E96-E25F-4D6A-98F7-29DE850C65AA}" srcOrd="12" destOrd="0" presId="urn:microsoft.com/office/officeart/2005/8/layout/hierarchy3"/>
    <dgm:cxn modelId="{34B070EF-0A68-41DE-B839-BBC79746454A}" type="presParOf" srcId="{3E397F9C-1721-4113-AA7F-74D4117A0986}" destId="{F635FF22-C26C-42D9-B40D-FFBD28BC382F}" srcOrd="13" destOrd="0" presId="urn:microsoft.com/office/officeart/2005/8/layout/hierarchy3"/>
    <dgm:cxn modelId="{8E59E07F-BE37-4C0D-8587-3B50D9629D6E}" type="presParOf" srcId="{C59DF895-3864-4AD7-A559-F9DD0A7E1674}" destId="{0C1FE481-E27A-4C12-9733-6587CAB6EA8D}" srcOrd="1" destOrd="0" presId="urn:microsoft.com/office/officeart/2005/8/layout/hierarchy3"/>
    <dgm:cxn modelId="{F4F45A30-4F5A-43CD-99E9-730B169F8763}" type="presParOf" srcId="{0C1FE481-E27A-4C12-9733-6587CAB6EA8D}" destId="{9BFEDCCE-37ED-4B2C-B0D7-E6DD5C414B51}" srcOrd="0" destOrd="0" presId="urn:microsoft.com/office/officeart/2005/8/layout/hierarchy3"/>
    <dgm:cxn modelId="{9C95D336-F787-4424-B349-1A77B3650616}" type="presParOf" srcId="{9BFEDCCE-37ED-4B2C-B0D7-E6DD5C414B51}" destId="{67217130-6802-4EE0-8D54-EC729EA49FF9}" srcOrd="0" destOrd="0" presId="urn:microsoft.com/office/officeart/2005/8/layout/hierarchy3"/>
    <dgm:cxn modelId="{75B3F021-7689-48F9-916F-31DDB174B2B6}" type="presParOf" srcId="{9BFEDCCE-37ED-4B2C-B0D7-E6DD5C414B51}" destId="{FAE99FC3-BA0E-4ED3-AC1B-F1446C818FD0}" srcOrd="1" destOrd="0" presId="urn:microsoft.com/office/officeart/2005/8/layout/hierarchy3"/>
    <dgm:cxn modelId="{BC094F58-76B9-4F26-B4BD-354F97B4538B}" type="presParOf" srcId="{0C1FE481-E27A-4C12-9733-6587CAB6EA8D}" destId="{DE46AC50-4AC8-4441-82AD-E8F0C418699C}" srcOrd="1" destOrd="0" presId="urn:microsoft.com/office/officeart/2005/8/layout/hierarchy3"/>
    <dgm:cxn modelId="{2605E206-6673-4BE7-8E86-7BBDAE2555D1}" type="presParOf" srcId="{DE46AC50-4AC8-4441-82AD-E8F0C418699C}" destId="{95CAB693-1D5C-4F6D-BEAA-96C2EDC0D20C}" srcOrd="0" destOrd="0" presId="urn:microsoft.com/office/officeart/2005/8/layout/hierarchy3"/>
    <dgm:cxn modelId="{B4106D29-B349-4B0C-ACF4-8019941D25B2}" type="presParOf" srcId="{DE46AC50-4AC8-4441-82AD-E8F0C418699C}" destId="{115D9347-F863-44EE-8D89-5E4E4B30B04E}" srcOrd="1" destOrd="0" presId="urn:microsoft.com/office/officeart/2005/8/layout/hierarchy3"/>
    <dgm:cxn modelId="{3B04EA92-C534-4AFD-AE52-5C5E2D45BD95}" type="presParOf" srcId="{DE46AC50-4AC8-4441-82AD-E8F0C418699C}" destId="{5513776C-399A-4C19-9304-E27C3C9DB293}" srcOrd="2" destOrd="0" presId="urn:microsoft.com/office/officeart/2005/8/layout/hierarchy3"/>
    <dgm:cxn modelId="{EB6770A8-566E-4F3A-8A73-6C0D02759EAF}" type="presParOf" srcId="{DE46AC50-4AC8-4441-82AD-E8F0C418699C}" destId="{571825A9-04CD-45F3-8B45-9F86BFFD4339}" srcOrd="3" destOrd="0" presId="urn:microsoft.com/office/officeart/2005/8/layout/hierarchy3"/>
    <dgm:cxn modelId="{7B48C087-14DE-4846-BC18-497305A6D7A6}" type="presParOf" srcId="{DE46AC50-4AC8-4441-82AD-E8F0C418699C}" destId="{D66B66B8-B3C3-414D-AD8F-C2396958608C}" srcOrd="4" destOrd="0" presId="urn:microsoft.com/office/officeart/2005/8/layout/hierarchy3"/>
    <dgm:cxn modelId="{319C463E-E153-46DA-9F7B-E6D1452845A9}" type="presParOf" srcId="{DE46AC50-4AC8-4441-82AD-E8F0C418699C}" destId="{12D3C848-3003-42BE-9365-7E7B2F668A28}" srcOrd="5" destOrd="0" presId="urn:microsoft.com/office/officeart/2005/8/layout/hierarchy3"/>
    <dgm:cxn modelId="{00D48654-243D-493B-8976-D666F96F4DCA}" type="presParOf" srcId="{DE46AC50-4AC8-4441-82AD-E8F0C418699C}" destId="{382FE55C-6942-4D69-B78A-5DD3781F2280}" srcOrd="6" destOrd="0" presId="urn:microsoft.com/office/officeart/2005/8/layout/hierarchy3"/>
    <dgm:cxn modelId="{C3DA4D27-9C41-4EDD-9A84-44C17480CEE8}" type="presParOf" srcId="{DE46AC50-4AC8-4441-82AD-E8F0C418699C}" destId="{4EBC6C10-0F9A-45A8-860F-A0D987BF98FB}" srcOrd="7" destOrd="0" presId="urn:microsoft.com/office/officeart/2005/8/layout/hierarchy3"/>
    <dgm:cxn modelId="{5ADAD5A0-AE6C-45D7-AF2B-71C06E59D628}" type="presParOf" srcId="{C59DF895-3864-4AD7-A559-F9DD0A7E1674}" destId="{6B9EEA94-07E5-4606-AD47-B6843573AC7D}" srcOrd="2" destOrd="0" presId="urn:microsoft.com/office/officeart/2005/8/layout/hierarchy3"/>
    <dgm:cxn modelId="{C2EE6BEA-0F8E-45A5-871B-C1CFB03DBF09}" type="presParOf" srcId="{6B9EEA94-07E5-4606-AD47-B6843573AC7D}" destId="{F2FC8D0D-48CC-4D87-A99C-BA28D65F76D1}" srcOrd="0" destOrd="0" presId="urn:microsoft.com/office/officeart/2005/8/layout/hierarchy3"/>
    <dgm:cxn modelId="{5A7D7792-3DC2-4B70-BB1F-181C73B844AF}" type="presParOf" srcId="{F2FC8D0D-48CC-4D87-A99C-BA28D65F76D1}" destId="{FA21C7A6-94CD-432F-A4AA-0C1D3F83447D}" srcOrd="0" destOrd="0" presId="urn:microsoft.com/office/officeart/2005/8/layout/hierarchy3"/>
    <dgm:cxn modelId="{53582DA9-848A-4D7F-8787-344FB61BBED5}" type="presParOf" srcId="{F2FC8D0D-48CC-4D87-A99C-BA28D65F76D1}" destId="{5CBA14C1-708B-4E8A-B1AB-57B6A5568E46}" srcOrd="1" destOrd="0" presId="urn:microsoft.com/office/officeart/2005/8/layout/hierarchy3"/>
    <dgm:cxn modelId="{90A1B0C9-94B8-44DB-9117-D40903D92A0E}" type="presParOf" srcId="{6B9EEA94-07E5-4606-AD47-B6843573AC7D}" destId="{3EDA57DE-79D8-4215-8804-E3CFDFE7A130}" srcOrd="1" destOrd="0" presId="urn:microsoft.com/office/officeart/2005/8/layout/hierarchy3"/>
    <dgm:cxn modelId="{34811BD2-0CBA-4131-A443-2D1960AE32E9}" type="presParOf" srcId="{3EDA57DE-79D8-4215-8804-E3CFDFE7A130}" destId="{613A9194-AF67-4AAE-B791-F25A4A981602}" srcOrd="0" destOrd="0" presId="urn:microsoft.com/office/officeart/2005/8/layout/hierarchy3"/>
    <dgm:cxn modelId="{72786CD8-6616-4F6D-98F2-AA44AC5657EA}" type="presParOf" srcId="{3EDA57DE-79D8-4215-8804-E3CFDFE7A130}" destId="{A736CFA1-7B5B-4CE5-A30E-B6B4E9EAA9BF}" srcOrd="1" destOrd="0" presId="urn:microsoft.com/office/officeart/2005/8/layout/hierarchy3"/>
    <dgm:cxn modelId="{7E447115-C8EB-4E4D-8995-A6E22BDE904D}" type="presParOf" srcId="{3EDA57DE-79D8-4215-8804-E3CFDFE7A130}" destId="{3823C14F-5DDB-4C2A-8803-38842764ED7A}" srcOrd="2" destOrd="0" presId="urn:microsoft.com/office/officeart/2005/8/layout/hierarchy3"/>
    <dgm:cxn modelId="{5CB4B67F-F998-4403-B452-5C08C5EB66B0}" type="presParOf" srcId="{3EDA57DE-79D8-4215-8804-E3CFDFE7A130}" destId="{2A58021A-D708-4BA6-8D07-9742D7056B4E}" srcOrd="3" destOrd="0" presId="urn:microsoft.com/office/officeart/2005/8/layout/hierarchy3"/>
    <dgm:cxn modelId="{1DE5689D-5578-44F2-BD5A-1B1DAB84808D}" type="presParOf" srcId="{3EDA57DE-79D8-4215-8804-E3CFDFE7A130}" destId="{BCB3D9C8-850B-4C4E-AB21-05647C4BCA27}" srcOrd="4" destOrd="0" presId="urn:microsoft.com/office/officeart/2005/8/layout/hierarchy3"/>
    <dgm:cxn modelId="{526BBF5D-B672-491A-8086-4DA66596F41E}" type="presParOf" srcId="{3EDA57DE-79D8-4215-8804-E3CFDFE7A130}" destId="{D20EE8A3-2FB1-44C4-B675-609474448F6A}" srcOrd="5" destOrd="0" presId="urn:microsoft.com/office/officeart/2005/8/layout/hierarchy3"/>
    <dgm:cxn modelId="{8C3C0215-0C59-47B6-B560-4B8F4B60B8FE}" type="presParOf" srcId="{3EDA57DE-79D8-4215-8804-E3CFDFE7A130}" destId="{14F72B52-CD91-4DB9-A2DD-FCFD5A1EFC7D}" srcOrd="6" destOrd="0" presId="urn:microsoft.com/office/officeart/2005/8/layout/hierarchy3"/>
    <dgm:cxn modelId="{73FAA0ED-77D4-4511-A211-9CA8EF4524E4}" type="presParOf" srcId="{3EDA57DE-79D8-4215-8804-E3CFDFE7A130}" destId="{4FB65067-2424-46F1-AF64-F3510AB735CB}" srcOrd="7" destOrd="0" presId="urn:microsoft.com/office/officeart/2005/8/layout/hierarchy3"/>
    <dgm:cxn modelId="{4B8A3C23-5AD5-4C85-AECA-30DD5EB7E5D9}" type="presParOf" srcId="{C59DF895-3864-4AD7-A559-F9DD0A7E1674}" destId="{13406605-C3AF-4985-B083-3E906D1C1428}" srcOrd="3" destOrd="0" presId="urn:microsoft.com/office/officeart/2005/8/layout/hierarchy3"/>
    <dgm:cxn modelId="{92654505-D788-4E79-92F1-D8A24D0E21E4}" type="presParOf" srcId="{13406605-C3AF-4985-B083-3E906D1C1428}" destId="{18422394-8398-4CCF-A233-84E1238BE20A}" srcOrd="0" destOrd="0" presId="urn:microsoft.com/office/officeart/2005/8/layout/hierarchy3"/>
    <dgm:cxn modelId="{44C1F1DE-5288-4FC3-AEF1-98C9EF2B5BC2}" type="presParOf" srcId="{18422394-8398-4CCF-A233-84E1238BE20A}" destId="{0A1AC803-B8D4-4646-B04C-918DEEE5BB06}" srcOrd="0" destOrd="0" presId="urn:microsoft.com/office/officeart/2005/8/layout/hierarchy3"/>
    <dgm:cxn modelId="{1643C4AE-5D7C-4064-AAD0-D4DEBE0C987A}" type="presParOf" srcId="{18422394-8398-4CCF-A233-84E1238BE20A}" destId="{B7D39BC2-AAED-4255-AFEA-6453B53E5D3B}" srcOrd="1" destOrd="0" presId="urn:microsoft.com/office/officeart/2005/8/layout/hierarchy3"/>
    <dgm:cxn modelId="{9CB9BBC6-2F20-44AC-822D-2B5AF5240311}" type="presParOf" srcId="{13406605-C3AF-4985-B083-3E906D1C1428}" destId="{BF13FBBF-EC61-4D68-B5A5-59D42731F640}" srcOrd="1" destOrd="0" presId="urn:microsoft.com/office/officeart/2005/8/layout/hierarchy3"/>
    <dgm:cxn modelId="{3C2F0F19-7DDD-4B80-9FA9-8832E2B8167A}" type="presParOf" srcId="{BF13FBBF-EC61-4D68-B5A5-59D42731F640}" destId="{0E9B166E-D9F2-46CB-A1F3-B2FD632C207E}" srcOrd="0" destOrd="0" presId="urn:microsoft.com/office/officeart/2005/8/layout/hierarchy3"/>
    <dgm:cxn modelId="{0A6FDED7-5C6B-4967-B695-DC8839BA0B88}" type="presParOf" srcId="{BF13FBBF-EC61-4D68-B5A5-59D42731F640}" destId="{6EEECCE8-4A31-424C-B63F-672DDD004497}" srcOrd="1" destOrd="0" presId="urn:microsoft.com/office/officeart/2005/8/layout/hierarchy3"/>
    <dgm:cxn modelId="{473F4350-3174-4DD5-9786-EF6011AE5F4B}" type="presParOf" srcId="{BF13FBBF-EC61-4D68-B5A5-59D42731F640}" destId="{997B567F-9D34-4509-82E4-DE0F5E036F46}" srcOrd="2" destOrd="0" presId="urn:microsoft.com/office/officeart/2005/8/layout/hierarchy3"/>
    <dgm:cxn modelId="{BE6135B9-30BC-47C3-8697-ABD3DEB676C6}" type="presParOf" srcId="{BF13FBBF-EC61-4D68-B5A5-59D42731F640}" destId="{57B48F7E-ABD5-4027-88FD-FAD04ADE1C3B}" srcOrd="3" destOrd="0" presId="urn:microsoft.com/office/officeart/2005/8/layout/hierarchy3"/>
    <dgm:cxn modelId="{653319F4-5553-4194-8992-0D5748DCD13E}" type="presParOf" srcId="{C59DF895-3864-4AD7-A559-F9DD0A7E1674}" destId="{E44AA2E6-2988-4942-988A-B1BC7EEDD06C}" srcOrd="4" destOrd="0" presId="urn:microsoft.com/office/officeart/2005/8/layout/hierarchy3"/>
    <dgm:cxn modelId="{089A9363-52C8-4CB6-931E-1737A8ED3EA3}" type="presParOf" srcId="{E44AA2E6-2988-4942-988A-B1BC7EEDD06C}" destId="{33B8B067-97C6-4545-9200-7B508B3F31D6}" srcOrd="0" destOrd="0" presId="urn:microsoft.com/office/officeart/2005/8/layout/hierarchy3"/>
    <dgm:cxn modelId="{8CEC4990-45CE-44FE-86D5-A00AAA45C2CF}" type="presParOf" srcId="{33B8B067-97C6-4545-9200-7B508B3F31D6}" destId="{10A0E617-864B-463C-9437-3C462D9E7B9A}" srcOrd="0" destOrd="0" presId="urn:microsoft.com/office/officeart/2005/8/layout/hierarchy3"/>
    <dgm:cxn modelId="{1E62C1C6-9CBC-4304-9F53-FBE98EA28660}" type="presParOf" srcId="{33B8B067-97C6-4545-9200-7B508B3F31D6}" destId="{711190E9-97CE-47E6-9440-A1F9F3C82240}" srcOrd="1" destOrd="0" presId="urn:microsoft.com/office/officeart/2005/8/layout/hierarchy3"/>
    <dgm:cxn modelId="{A8B176DF-8EBA-4792-B06D-929EBD82B39B}" type="presParOf" srcId="{E44AA2E6-2988-4942-988A-B1BC7EEDD06C}" destId="{3FBE0311-BA6A-4A12-A645-E2B347645285}" srcOrd="1" destOrd="0" presId="urn:microsoft.com/office/officeart/2005/8/layout/hierarchy3"/>
    <dgm:cxn modelId="{1B28A878-6EDE-4248-A0B1-6517B8ECA5F1}" type="presParOf" srcId="{3FBE0311-BA6A-4A12-A645-E2B347645285}" destId="{095C80AA-B782-4713-A63A-60BB35048299}" srcOrd="0" destOrd="0" presId="urn:microsoft.com/office/officeart/2005/8/layout/hierarchy3"/>
    <dgm:cxn modelId="{211307B6-41C2-4E7A-944F-0E512BFB9D59}" type="presParOf" srcId="{3FBE0311-BA6A-4A12-A645-E2B347645285}" destId="{B22A85C5-908E-41DB-954F-9757FAEBABF8}" srcOrd="1" destOrd="0" presId="urn:microsoft.com/office/officeart/2005/8/layout/hierarchy3"/>
    <dgm:cxn modelId="{094B9812-9BD1-4400-98D8-23B25E4DED93}" type="presParOf" srcId="{3FBE0311-BA6A-4A12-A645-E2B347645285}" destId="{5D5C1319-2CB9-451B-943E-982013D8B46E}" srcOrd="2" destOrd="0" presId="urn:microsoft.com/office/officeart/2005/8/layout/hierarchy3"/>
    <dgm:cxn modelId="{AA8BEB5C-D232-40E9-BD3E-400BC8B420FC}" type="presParOf" srcId="{3FBE0311-BA6A-4A12-A645-E2B347645285}" destId="{4160D9C9-E55E-4D26-BBDE-A9E80DC3C792}" srcOrd="3" destOrd="0" presId="urn:microsoft.com/office/officeart/2005/8/layout/hierarchy3"/>
    <dgm:cxn modelId="{6CE453CF-E28A-4995-9092-215255CD10D4}" type="presParOf" srcId="{3FBE0311-BA6A-4A12-A645-E2B347645285}" destId="{ECF33080-BEE7-4E59-A798-F5A48F9F7CE1}" srcOrd="4" destOrd="0" presId="urn:microsoft.com/office/officeart/2005/8/layout/hierarchy3"/>
    <dgm:cxn modelId="{E2276EC6-61B2-4CF1-83F6-DB4B6FED3E2D}" type="presParOf" srcId="{3FBE0311-BA6A-4A12-A645-E2B347645285}" destId="{52A721D1-420C-4461-8D53-9729D5254DA3}" srcOrd="5" destOrd="0" presId="urn:microsoft.com/office/officeart/2005/8/layout/hierarchy3"/>
    <dgm:cxn modelId="{55D15F54-7D36-48CF-9990-468956EA721D}" type="presParOf" srcId="{3FBE0311-BA6A-4A12-A645-E2B347645285}" destId="{63AE58F1-451B-4C3F-8CC2-9D771A9C0374}" srcOrd="6" destOrd="0" presId="urn:microsoft.com/office/officeart/2005/8/layout/hierarchy3"/>
    <dgm:cxn modelId="{1046C189-606D-43AF-8DFC-E282084F1389}" type="presParOf" srcId="{3FBE0311-BA6A-4A12-A645-E2B347645285}" destId="{A33D5DAA-B2B7-4992-87F4-EC3EFA566224}" srcOrd="7" destOrd="0" presId="urn:microsoft.com/office/officeart/2005/8/layout/hierarchy3"/>
    <dgm:cxn modelId="{B8D7BD34-0A92-4751-A214-7F3D5C7BB5EC}" type="presParOf" srcId="{3FBE0311-BA6A-4A12-A645-E2B347645285}" destId="{B0335471-52EA-4F05-8BD2-BC5CC6C619AF}" srcOrd="8" destOrd="0" presId="urn:microsoft.com/office/officeart/2005/8/layout/hierarchy3"/>
    <dgm:cxn modelId="{47C6998B-ABED-4B4B-BC48-82A21E9458A5}" type="presParOf" srcId="{3FBE0311-BA6A-4A12-A645-E2B347645285}" destId="{12613944-F588-42D4-BC5B-7B1D7D59488B}" srcOrd="9" destOrd="0" presId="urn:microsoft.com/office/officeart/2005/8/layout/hierarchy3"/>
    <dgm:cxn modelId="{D3FDD40A-9B44-4691-8AB2-1D0C02738895}" type="presParOf" srcId="{3FBE0311-BA6A-4A12-A645-E2B347645285}" destId="{72312921-9664-43F5-9C5A-7C5A2D25E54A}" srcOrd="10" destOrd="0" presId="urn:microsoft.com/office/officeart/2005/8/layout/hierarchy3"/>
    <dgm:cxn modelId="{362DAFCD-1A97-42D5-BB13-78FEB1B80FF6}" type="presParOf" srcId="{3FBE0311-BA6A-4A12-A645-E2B347645285}" destId="{7A8233ED-083D-4F3F-B57A-9B43552E336E}" srcOrd="11" destOrd="0" presId="urn:microsoft.com/office/officeart/2005/8/layout/hierarchy3"/>
    <dgm:cxn modelId="{98D4B78B-C62F-44CA-BB31-93BF98E9FBE5}" type="presParOf" srcId="{C59DF895-3864-4AD7-A559-F9DD0A7E1674}" destId="{ED11C2A0-96FF-4101-9798-1162D644B6B9}" srcOrd="5" destOrd="0" presId="urn:microsoft.com/office/officeart/2005/8/layout/hierarchy3"/>
    <dgm:cxn modelId="{89908ADD-C0E2-43A3-B528-5EECF6DC093D}" type="presParOf" srcId="{ED11C2A0-96FF-4101-9798-1162D644B6B9}" destId="{6AFE0986-3373-495B-955E-764A8F0CCF80}" srcOrd="0" destOrd="0" presId="urn:microsoft.com/office/officeart/2005/8/layout/hierarchy3"/>
    <dgm:cxn modelId="{3E5298D7-BFBB-4C3B-8BE3-391672B3B59F}" type="presParOf" srcId="{6AFE0986-3373-495B-955E-764A8F0CCF80}" destId="{BEBB6638-6722-49E0-AC19-E401C844B461}" srcOrd="0" destOrd="0" presId="urn:microsoft.com/office/officeart/2005/8/layout/hierarchy3"/>
    <dgm:cxn modelId="{91D2AD51-B620-4EFC-94CF-0CFCCC8C161B}" type="presParOf" srcId="{6AFE0986-3373-495B-955E-764A8F0CCF80}" destId="{43993874-9FB7-4FEE-B1DD-F12B684D8908}" srcOrd="1" destOrd="0" presId="urn:microsoft.com/office/officeart/2005/8/layout/hierarchy3"/>
    <dgm:cxn modelId="{561BABD1-E86C-4BD0-B6E9-FC6767065BC6}" type="presParOf" srcId="{ED11C2A0-96FF-4101-9798-1162D644B6B9}" destId="{D60AE0EF-7262-475D-9258-1E61D6285C2A}" srcOrd="1" destOrd="0" presId="urn:microsoft.com/office/officeart/2005/8/layout/hierarchy3"/>
    <dgm:cxn modelId="{F981A1AE-00E6-4EB5-8D80-90052E87A2A9}" type="presParOf" srcId="{D60AE0EF-7262-475D-9258-1E61D6285C2A}" destId="{2EB17D2A-726A-4C4B-9628-4C09E415AB7C}" srcOrd="0" destOrd="0" presId="urn:microsoft.com/office/officeart/2005/8/layout/hierarchy3"/>
    <dgm:cxn modelId="{811D6E83-9EC8-4D65-940C-BD08293FC14A}" type="presParOf" srcId="{D60AE0EF-7262-475D-9258-1E61D6285C2A}" destId="{3EAA38EF-E3FA-4BB5-8544-B4B0C682BC77}" srcOrd="1" destOrd="0" presId="urn:microsoft.com/office/officeart/2005/8/layout/hierarchy3"/>
    <dgm:cxn modelId="{854BFC97-46F4-46C6-BECA-463F05852BCE}" type="presParOf" srcId="{D60AE0EF-7262-475D-9258-1E61D6285C2A}" destId="{D179796C-B96C-4FF6-8606-0F81F4E9A4D1}" srcOrd="2" destOrd="0" presId="urn:microsoft.com/office/officeart/2005/8/layout/hierarchy3"/>
    <dgm:cxn modelId="{BE82BDA5-251B-45BB-84BE-D201C7DC0E0E}" type="presParOf" srcId="{D60AE0EF-7262-475D-9258-1E61D6285C2A}" destId="{229731FB-150A-4D45-BBDE-D5795CB905EC}" srcOrd="3" destOrd="0" presId="urn:microsoft.com/office/officeart/2005/8/layout/hierarchy3"/>
    <dgm:cxn modelId="{D5A54DD8-E168-4CD3-AF80-493DDAC48D93}" type="presParOf" srcId="{D60AE0EF-7262-475D-9258-1E61D6285C2A}" destId="{58FB659E-8D00-4085-B098-54CBFD03D36A}" srcOrd="4" destOrd="0" presId="urn:microsoft.com/office/officeart/2005/8/layout/hierarchy3"/>
    <dgm:cxn modelId="{9ACDC0E8-4974-43FE-8406-28EAB3E76511}" type="presParOf" srcId="{D60AE0EF-7262-475D-9258-1E61D6285C2A}" destId="{EC519A77-331C-445C-AF5C-83E9A716EC77}" srcOrd="5" destOrd="0" presId="urn:microsoft.com/office/officeart/2005/8/layout/hierarchy3"/>
    <dgm:cxn modelId="{C7DE4BA8-3354-4521-AA5F-727260E8E119}" type="presParOf" srcId="{D60AE0EF-7262-475D-9258-1E61D6285C2A}" destId="{8CE9124B-B39A-43F6-B1EC-826573C9EED8}" srcOrd="6" destOrd="0" presId="urn:microsoft.com/office/officeart/2005/8/layout/hierarchy3"/>
    <dgm:cxn modelId="{62116134-A183-4A3F-BDCE-E22C31A81FC8}" type="presParOf" srcId="{D60AE0EF-7262-475D-9258-1E61D6285C2A}" destId="{0281FA79-2BDD-4964-A634-32F0CCC4B370}" srcOrd="7" destOrd="0" presId="urn:microsoft.com/office/officeart/2005/8/layout/hierarchy3"/>
    <dgm:cxn modelId="{EA3A0169-DAFE-4A65-8F22-D0B94DD6E728}" type="presParOf" srcId="{D60AE0EF-7262-475D-9258-1E61D6285C2A}" destId="{579AA0EB-A6E8-4056-A2DC-7D64D80D734B}" srcOrd="8" destOrd="0" presId="urn:microsoft.com/office/officeart/2005/8/layout/hierarchy3"/>
    <dgm:cxn modelId="{BAD51AFC-C006-430A-BAA1-9E612137DF88}" type="presParOf" srcId="{D60AE0EF-7262-475D-9258-1E61D6285C2A}" destId="{E616A1A9-D7BF-4450-B986-22F488DAD8AA}" srcOrd="9" destOrd="0" presId="urn:microsoft.com/office/officeart/2005/8/layout/hierarchy3"/>
    <dgm:cxn modelId="{845AA5A3-0487-4693-9EE1-B5DADD6DDE8A}" type="presParOf" srcId="{D60AE0EF-7262-475D-9258-1E61D6285C2A}" destId="{779E8AFA-490C-450C-B007-5AB222979087}" srcOrd="10" destOrd="0" presId="urn:microsoft.com/office/officeart/2005/8/layout/hierarchy3"/>
    <dgm:cxn modelId="{A541263D-9536-40AA-9A3A-182A11B6FCD8}" type="presParOf" srcId="{D60AE0EF-7262-475D-9258-1E61D6285C2A}" destId="{14BC5EF1-9204-452A-96F1-6A86720704F2}" srcOrd="11" destOrd="0" presId="urn:microsoft.com/office/officeart/2005/8/layout/hierarchy3"/>
    <dgm:cxn modelId="{5CD593DE-E0F6-41C4-AE73-2F126F17A63E}" type="presParOf" srcId="{C59DF895-3864-4AD7-A559-F9DD0A7E1674}" destId="{3301D81C-B931-4F60-A786-EB4E9A1017CC}" srcOrd="6" destOrd="0" presId="urn:microsoft.com/office/officeart/2005/8/layout/hierarchy3"/>
    <dgm:cxn modelId="{8303FB15-057D-447C-875D-64E4B38836A5}" type="presParOf" srcId="{3301D81C-B931-4F60-A786-EB4E9A1017CC}" destId="{28C1533B-61EA-410E-BCBC-1CABAF30DD1C}" srcOrd="0" destOrd="0" presId="urn:microsoft.com/office/officeart/2005/8/layout/hierarchy3"/>
    <dgm:cxn modelId="{FE69093B-26DD-4748-8F67-A8D688B9356F}" type="presParOf" srcId="{28C1533B-61EA-410E-BCBC-1CABAF30DD1C}" destId="{830E04EC-EF67-43A8-AA99-EA6A0C8A3D29}" srcOrd="0" destOrd="0" presId="urn:microsoft.com/office/officeart/2005/8/layout/hierarchy3"/>
    <dgm:cxn modelId="{006C9B0D-5735-4FD5-A584-EE7377C97F4D}" type="presParOf" srcId="{28C1533B-61EA-410E-BCBC-1CABAF30DD1C}" destId="{7FED9560-964F-485B-8520-9DE1F92A3344}" srcOrd="1" destOrd="0" presId="urn:microsoft.com/office/officeart/2005/8/layout/hierarchy3"/>
    <dgm:cxn modelId="{6110684B-9CF9-49A1-8059-4810BB26AF2A}" type="presParOf" srcId="{3301D81C-B931-4F60-A786-EB4E9A1017CC}" destId="{33C75023-1166-415B-98DE-447B72B1E82E}" srcOrd="1" destOrd="0" presId="urn:microsoft.com/office/officeart/2005/8/layout/hierarchy3"/>
    <dgm:cxn modelId="{BFBCD3A1-7B35-449D-9121-6E70310EAEBF}" type="presParOf" srcId="{33C75023-1166-415B-98DE-447B72B1E82E}" destId="{12A7587C-84B1-4688-BC24-0CD26F07309C}" srcOrd="0" destOrd="0" presId="urn:microsoft.com/office/officeart/2005/8/layout/hierarchy3"/>
    <dgm:cxn modelId="{D6E6D46E-A9F2-4C41-A0CC-1020A65AAE27}" type="presParOf" srcId="{33C75023-1166-415B-98DE-447B72B1E82E}" destId="{77EA6557-658D-40E4-927D-B18997EAB379}" srcOrd="1" destOrd="0" presId="urn:microsoft.com/office/officeart/2005/8/layout/hierarchy3"/>
    <dgm:cxn modelId="{EFF37991-9FCC-4D85-B221-FF956F37A36A}" type="presParOf" srcId="{33C75023-1166-415B-98DE-447B72B1E82E}" destId="{170F797A-7721-4859-A737-143268C7F674}" srcOrd="2" destOrd="0" presId="urn:microsoft.com/office/officeart/2005/8/layout/hierarchy3"/>
    <dgm:cxn modelId="{204378FB-9CF9-43CE-BE59-F85D91803260}" type="presParOf" srcId="{33C75023-1166-415B-98DE-447B72B1E82E}" destId="{D7EA18D0-3A9A-49E9-9685-725B42D1C35C}" srcOrd="3" destOrd="0" presId="urn:microsoft.com/office/officeart/2005/8/layout/hierarchy3"/>
    <dgm:cxn modelId="{0B3B564B-E0B1-4B4B-A91C-1B3C717AFFAD}" type="presParOf" srcId="{33C75023-1166-415B-98DE-447B72B1E82E}" destId="{E7D3D2FA-ADFF-4F6A-A43A-655443C8025D}" srcOrd="4" destOrd="0" presId="urn:microsoft.com/office/officeart/2005/8/layout/hierarchy3"/>
    <dgm:cxn modelId="{EDBF37EB-ACCB-4638-A25C-04D0C0F31CBE}" type="presParOf" srcId="{33C75023-1166-415B-98DE-447B72B1E82E}" destId="{122DF492-C273-4C1C-8BCD-C21C76CDB5DD}" srcOrd="5" destOrd="0" presId="urn:microsoft.com/office/officeart/2005/8/layout/hierarchy3"/>
    <dgm:cxn modelId="{202EBBE7-0A35-46E8-9200-53D4784AF730}" type="presParOf" srcId="{33C75023-1166-415B-98DE-447B72B1E82E}" destId="{01CC9B32-C122-489D-A4DE-1168D3250753}" srcOrd="6" destOrd="0" presId="urn:microsoft.com/office/officeart/2005/8/layout/hierarchy3"/>
    <dgm:cxn modelId="{18350DE1-7118-449A-BA97-944671D29A2F}" type="presParOf" srcId="{33C75023-1166-415B-98DE-447B72B1E82E}" destId="{3ADE5815-CD64-4F84-A57C-E22418CB0A88}" srcOrd="7" destOrd="0" presId="urn:microsoft.com/office/officeart/2005/8/layout/hierarchy3"/>
    <dgm:cxn modelId="{070DC560-B363-4F67-9529-709E059A981D}" type="presParOf" srcId="{C59DF895-3864-4AD7-A559-F9DD0A7E1674}" destId="{38692064-E2C8-4286-8A0F-DD44510E8618}" srcOrd="7" destOrd="0" presId="urn:microsoft.com/office/officeart/2005/8/layout/hierarchy3"/>
    <dgm:cxn modelId="{47B08A22-4808-46C4-B1DE-E826209AF8CD}" type="presParOf" srcId="{38692064-E2C8-4286-8A0F-DD44510E8618}" destId="{63488303-38E2-431E-A303-53AA1B6514B4}" srcOrd="0" destOrd="0" presId="urn:microsoft.com/office/officeart/2005/8/layout/hierarchy3"/>
    <dgm:cxn modelId="{F7FB07D4-679C-4194-B791-9B1AE6D2A9C2}" type="presParOf" srcId="{63488303-38E2-431E-A303-53AA1B6514B4}" destId="{DA891B80-D1E1-479B-87E6-DA0571561325}" srcOrd="0" destOrd="0" presId="urn:microsoft.com/office/officeart/2005/8/layout/hierarchy3"/>
    <dgm:cxn modelId="{DF70FE1A-7745-479E-94D4-9ADFEE59AE8F}" type="presParOf" srcId="{63488303-38E2-431E-A303-53AA1B6514B4}" destId="{FF3EA5F1-D639-4E79-85E2-8E09873B5F6D}" srcOrd="1" destOrd="0" presId="urn:microsoft.com/office/officeart/2005/8/layout/hierarchy3"/>
    <dgm:cxn modelId="{B2ABB082-3B59-4585-AD8F-CD85E16503F6}" type="presParOf" srcId="{38692064-E2C8-4286-8A0F-DD44510E8618}" destId="{30EEF954-CB27-4E05-A2A2-D63254F43D6D}" srcOrd="1" destOrd="0" presId="urn:microsoft.com/office/officeart/2005/8/layout/hierarchy3"/>
    <dgm:cxn modelId="{D00EEDF6-CBEE-412B-B47C-7AFD56390E07}" type="presParOf" srcId="{30EEF954-CB27-4E05-A2A2-D63254F43D6D}" destId="{89A0CA49-259A-4D99-811C-A0BF009E135C}" srcOrd="0" destOrd="0" presId="urn:microsoft.com/office/officeart/2005/8/layout/hierarchy3"/>
    <dgm:cxn modelId="{0921D469-ECE9-456D-A032-3AE18B078317}" type="presParOf" srcId="{30EEF954-CB27-4E05-A2A2-D63254F43D6D}" destId="{53B6D982-1FAD-4575-8E64-CA8F76374E27}" srcOrd="1" destOrd="0" presId="urn:microsoft.com/office/officeart/2005/8/layout/hierarchy3"/>
    <dgm:cxn modelId="{887B85D7-5B2D-4D6A-AD6E-B573C6FD0C03}" type="presParOf" srcId="{30EEF954-CB27-4E05-A2A2-D63254F43D6D}" destId="{D2D1116C-DD7E-4E80-9D50-A20170E42C34}" srcOrd="2" destOrd="0" presId="urn:microsoft.com/office/officeart/2005/8/layout/hierarchy3"/>
    <dgm:cxn modelId="{53F478D0-87F6-4A9F-B952-EFFC65190D58}" type="presParOf" srcId="{30EEF954-CB27-4E05-A2A2-D63254F43D6D}" destId="{C3DD59AF-3D01-44CA-B2ED-4D77811CADB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C384F0-456D-49C6-BDBA-58134D5497A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CN" altLang="en-US"/>
        </a:p>
      </dgm:t>
    </dgm:pt>
    <dgm:pt modelId="{565C4125-A452-43BF-9A43-D46F7E214654}">
      <dgm:prSet phldrT="[文本]" custT="1"/>
      <dgm:spPr/>
      <dgm:t>
        <a:bodyPr/>
        <a:lstStyle/>
        <a:p>
          <a:r>
            <a:rPr lang="zh-CN" altLang="en-US" sz="1800" dirty="0" smtClean="0"/>
            <a:t>期货资管业务展望</a:t>
          </a:r>
          <a:endParaRPr lang="zh-CN" altLang="en-US" sz="1800" dirty="0"/>
        </a:p>
      </dgm:t>
    </dgm:pt>
    <dgm:pt modelId="{FA3BC748-A85A-4D6F-A11B-810ACA9C86A0}" type="parTrans" cxnId="{C4737602-214A-44AF-8C23-45D9A1CA6393}">
      <dgm:prSet/>
      <dgm:spPr/>
      <dgm:t>
        <a:bodyPr/>
        <a:lstStyle/>
        <a:p>
          <a:endParaRPr lang="zh-CN" altLang="en-US" sz="1800"/>
        </a:p>
      </dgm:t>
    </dgm:pt>
    <dgm:pt modelId="{5DADE1C4-4C44-4F18-901F-1F5A6F7C09D2}" type="sibTrans" cxnId="{C4737602-214A-44AF-8C23-45D9A1CA6393}">
      <dgm:prSet/>
      <dgm:spPr/>
      <dgm:t>
        <a:bodyPr/>
        <a:lstStyle/>
        <a:p>
          <a:endParaRPr lang="zh-CN" altLang="en-US" sz="1800"/>
        </a:p>
      </dgm:t>
    </dgm:pt>
    <dgm:pt modelId="{DFC0F4A0-7743-4498-8167-25D54131518D}">
      <dgm:prSet phldrT="[文本]" custT="1"/>
      <dgm:spPr/>
      <dgm:t>
        <a:bodyPr/>
        <a:lstStyle/>
        <a:p>
          <a:r>
            <a:rPr lang="zh-CN" altLang="en-US" sz="1800" dirty="0" smtClean="0"/>
            <a:t>主动管理</a:t>
          </a:r>
          <a:endParaRPr lang="zh-CN" altLang="en-US" sz="1800" dirty="0"/>
        </a:p>
      </dgm:t>
    </dgm:pt>
    <dgm:pt modelId="{5341BEA8-1EE8-47B4-942B-DB4D4397C3DC}" type="parTrans" cxnId="{418F3038-AEBE-490F-9A4C-721BAC69B79F}">
      <dgm:prSet/>
      <dgm:spPr/>
      <dgm:t>
        <a:bodyPr/>
        <a:lstStyle/>
        <a:p>
          <a:endParaRPr lang="zh-CN" altLang="en-US" sz="1800"/>
        </a:p>
      </dgm:t>
    </dgm:pt>
    <dgm:pt modelId="{D9456468-0D32-4D70-8CC5-6442DD2DC41B}" type="sibTrans" cxnId="{418F3038-AEBE-490F-9A4C-721BAC69B79F}">
      <dgm:prSet/>
      <dgm:spPr/>
      <dgm:t>
        <a:bodyPr/>
        <a:lstStyle/>
        <a:p>
          <a:endParaRPr lang="zh-CN" altLang="en-US" sz="1800"/>
        </a:p>
      </dgm:t>
    </dgm:pt>
    <dgm:pt modelId="{130DB903-61F3-42ED-860F-FA03770153EC}">
      <dgm:prSet phldrT="[文本]" custT="1"/>
      <dgm:spPr/>
      <dgm:t>
        <a:bodyPr/>
        <a:lstStyle/>
        <a:p>
          <a:r>
            <a:rPr lang="en-US" altLang="zh-CN" sz="1800" dirty="0" smtClean="0"/>
            <a:t>FOF</a:t>
          </a:r>
          <a:r>
            <a:rPr lang="zh-CN" altLang="en-US" sz="1800" dirty="0" smtClean="0"/>
            <a:t>投资</a:t>
          </a:r>
          <a:endParaRPr lang="zh-CN" altLang="en-US" sz="1800" dirty="0"/>
        </a:p>
      </dgm:t>
    </dgm:pt>
    <dgm:pt modelId="{1B9C894D-4C2B-4DD0-9881-E99C38F845E9}" type="parTrans" cxnId="{CFC5C465-8DB6-49E2-A3CC-734AFF6172D4}">
      <dgm:prSet/>
      <dgm:spPr/>
      <dgm:t>
        <a:bodyPr/>
        <a:lstStyle/>
        <a:p>
          <a:endParaRPr lang="zh-CN" altLang="en-US" sz="1800"/>
        </a:p>
      </dgm:t>
    </dgm:pt>
    <dgm:pt modelId="{3290BC51-FE67-485B-80DE-24CD2485FCB3}" type="sibTrans" cxnId="{CFC5C465-8DB6-49E2-A3CC-734AFF6172D4}">
      <dgm:prSet/>
      <dgm:spPr/>
      <dgm:t>
        <a:bodyPr/>
        <a:lstStyle/>
        <a:p>
          <a:endParaRPr lang="zh-CN" altLang="en-US" sz="1800"/>
        </a:p>
      </dgm:t>
    </dgm:pt>
    <dgm:pt modelId="{D5D15293-5ECB-4254-9D9A-5A266CABE45D}">
      <dgm:prSet phldrT="[文本]" custT="1"/>
      <dgm:spPr/>
      <dgm:t>
        <a:bodyPr/>
        <a:lstStyle/>
        <a:p>
          <a:r>
            <a:rPr lang="zh-CN" altLang="en-US" sz="1800" dirty="0" smtClean="0"/>
            <a:t>财富管理</a:t>
          </a:r>
          <a:endParaRPr lang="zh-CN" altLang="en-US" sz="1800" dirty="0"/>
        </a:p>
      </dgm:t>
    </dgm:pt>
    <dgm:pt modelId="{21C11057-2618-4546-969E-B9E64F694165}" type="parTrans" cxnId="{5EC7AB0F-167F-4EB6-9907-538E1AF1E076}">
      <dgm:prSet/>
      <dgm:spPr/>
      <dgm:t>
        <a:bodyPr/>
        <a:lstStyle/>
        <a:p>
          <a:endParaRPr lang="zh-CN" altLang="en-US" sz="1800"/>
        </a:p>
      </dgm:t>
    </dgm:pt>
    <dgm:pt modelId="{4DC696F2-87EC-49FF-82C7-4176E42B46D4}" type="sibTrans" cxnId="{5EC7AB0F-167F-4EB6-9907-538E1AF1E076}">
      <dgm:prSet/>
      <dgm:spPr/>
      <dgm:t>
        <a:bodyPr/>
        <a:lstStyle/>
        <a:p>
          <a:endParaRPr lang="zh-CN" altLang="en-US" sz="1800"/>
        </a:p>
      </dgm:t>
    </dgm:pt>
    <dgm:pt modelId="{C1AB189B-12BD-48C4-8CC0-D6874DB499B7}" type="pres">
      <dgm:prSet presAssocID="{6BC384F0-456D-49C6-BDBA-58134D5497A1}" presName="hierChild1" presStyleCnt="0">
        <dgm:presLayoutVars>
          <dgm:orgChart val="1"/>
          <dgm:chPref val="1"/>
          <dgm:dir/>
          <dgm:animOne val="branch"/>
          <dgm:animLvl val="lvl"/>
          <dgm:resizeHandles/>
        </dgm:presLayoutVars>
      </dgm:prSet>
      <dgm:spPr/>
      <dgm:t>
        <a:bodyPr/>
        <a:lstStyle/>
        <a:p>
          <a:endParaRPr lang="zh-CN" altLang="en-US"/>
        </a:p>
      </dgm:t>
    </dgm:pt>
    <dgm:pt modelId="{33EEA592-2C7C-431A-8955-3D75E05A00B2}" type="pres">
      <dgm:prSet presAssocID="{565C4125-A452-43BF-9A43-D46F7E214654}" presName="hierRoot1" presStyleCnt="0">
        <dgm:presLayoutVars>
          <dgm:hierBranch val="init"/>
        </dgm:presLayoutVars>
      </dgm:prSet>
      <dgm:spPr/>
    </dgm:pt>
    <dgm:pt modelId="{A7BCF99E-19FD-4C77-8A28-140E036BCB3B}" type="pres">
      <dgm:prSet presAssocID="{565C4125-A452-43BF-9A43-D46F7E214654}" presName="rootComposite1" presStyleCnt="0"/>
      <dgm:spPr/>
    </dgm:pt>
    <dgm:pt modelId="{5E87ACD0-1525-48F1-9532-99DA903726B9}" type="pres">
      <dgm:prSet presAssocID="{565C4125-A452-43BF-9A43-D46F7E214654}" presName="rootText1" presStyleLbl="node0" presStyleIdx="0" presStyleCnt="1" custScaleX="111466">
        <dgm:presLayoutVars>
          <dgm:chPref val="3"/>
        </dgm:presLayoutVars>
      </dgm:prSet>
      <dgm:spPr/>
      <dgm:t>
        <a:bodyPr/>
        <a:lstStyle/>
        <a:p>
          <a:endParaRPr lang="zh-CN" altLang="en-US"/>
        </a:p>
      </dgm:t>
    </dgm:pt>
    <dgm:pt modelId="{35FDEA2A-E985-4BE9-93F3-6352528D2C5C}" type="pres">
      <dgm:prSet presAssocID="{565C4125-A452-43BF-9A43-D46F7E214654}" presName="rootConnector1" presStyleLbl="node1" presStyleIdx="0" presStyleCnt="0"/>
      <dgm:spPr/>
      <dgm:t>
        <a:bodyPr/>
        <a:lstStyle/>
        <a:p>
          <a:endParaRPr lang="zh-CN" altLang="en-US"/>
        </a:p>
      </dgm:t>
    </dgm:pt>
    <dgm:pt modelId="{1D96A74D-8A73-4216-9E39-1AFDB3B3C63A}" type="pres">
      <dgm:prSet presAssocID="{565C4125-A452-43BF-9A43-D46F7E214654}" presName="hierChild2" presStyleCnt="0"/>
      <dgm:spPr/>
    </dgm:pt>
    <dgm:pt modelId="{7C4B30C5-3B3E-463E-98B4-6757B301317D}" type="pres">
      <dgm:prSet presAssocID="{5341BEA8-1EE8-47B4-942B-DB4D4397C3DC}" presName="Name37" presStyleLbl="parChTrans1D2" presStyleIdx="0" presStyleCnt="3"/>
      <dgm:spPr/>
      <dgm:t>
        <a:bodyPr/>
        <a:lstStyle/>
        <a:p>
          <a:endParaRPr lang="zh-CN" altLang="en-US"/>
        </a:p>
      </dgm:t>
    </dgm:pt>
    <dgm:pt modelId="{D23B1069-8215-465C-B874-1AD17C7BE300}" type="pres">
      <dgm:prSet presAssocID="{DFC0F4A0-7743-4498-8167-25D54131518D}" presName="hierRoot2" presStyleCnt="0">
        <dgm:presLayoutVars>
          <dgm:hierBranch val="init"/>
        </dgm:presLayoutVars>
      </dgm:prSet>
      <dgm:spPr/>
    </dgm:pt>
    <dgm:pt modelId="{494EB180-96A2-4F1E-9128-070A7F24E143}" type="pres">
      <dgm:prSet presAssocID="{DFC0F4A0-7743-4498-8167-25D54131518D}" presName="rootComposite" presStyleCnt="0"/>
      <dgm:spPr/>
    </dgm:pt>
    <dgm:pt modelId="{27558047-D17F-4C2A-A5C5-BE52FAB2B171}" type="pres">
      <dgm:prSet presAssocID="{DFC0F4A0-7743-4498-8167-25D54131518D}" presName="rootText" presStyleLbl="node2" presStyleIdx="0" presStyleCnt="3">
        <dgm:presLayoutVars>
          <dgm:chPref val="3"/>
        </dgm:presLayoutVars>
      </dgm:prSet>
      <dgm:spPr/>
      <dgm:t>
        <a:bodyPr/>
        <a:lstStyle/>
        <a:p>
          <a:endParaRPr lang="zh-CN" altLang="en-US"/>
        </a:p>
      </dgm:t>
    </dgm:pt>
    <dgm:pt modelId="{43F28B70-44BD-4EB9-A702-C79C1CDFED61}" type="pres">
      <dgm:prSet presAssocID="{DFC0F4A0-7743-4498-8167-25D54131518D}" presName="rootConnector" presStyleLbl="node2" presStyleIdx="0" presStyleCnt="3"/>
      <dgm:spPr/>
      <dgm:t>
        <a:bodyPr/>
        <a:lstStyle/>
        <a:p>
          <a:endParaRPr lang="zh-CN" altLang="en-US"/>
        </a:p>
      </dgm:t>
    </dgm:pt>
    <dgm:pt modelId="{3D90D5B4-E35F-48DC-A707-DCC239BB67D4}" type="pres">
      <dgm:prSet presAssocID="{DFC0F4A0-7743-4498-8167-25D54131518D}" presName="hierChild4" presStyleCnt="0"/>
      <dgm:spPr/>
    </dgm:pt>
    <dgm:pt modelId="{9CD80F31-7C80-4B2C-9DE7-3C55A874A576}" type="pres">
      <dgm:prSet presAssocID="{DFC0F4A0-7743-4498-8167-25D54131518D}" presName="hierChild5" presStyleCnt="0"/>
      <dgm:spPr/>
    </dgm:pt>
    <dgm:pt modelId="{3F856DA5-E6F0-43DC-BA58-26CA1F2559C1}" type="pres">
      <dgm:prSet presAssocID="{1B9C894D-4C2B-4DD0-9881-E99C38F845E9}" presName="Name37" presStyleLbl="parChTrans1D2" presStyleIdx="1" presStyleCnt="3"/>
      <dgm:spPr/>
      <dgm:t>
        <a:bodyPr/>
        <a:lstStyle/>
        <a:p>
          <a:endParaRPr lang="zh-CN" altLang="en-US"/>
        </a:p>
      </dgm:t>
    </dgm:pt>
    <dgm:pt modelId="{89B51B05-D5A7-4433-89FC-CB68C0EDA1A3}" type="pres">
      <dgm:prSet presAssocID="{130DB903-61F3-42ED-860F-FA03770153EC}" presName="hierRoot2" presStyleCnt="0">
        <dgm:presLayoutVars>
          <dgm:hierBranch val="init"/>
        </dgm:presLayoutVars>
      </dgm:prSet>
      <dgm:spPr/>
    </dgm:pt>
    <dgm:pt modelId="{8582A3E7-DA3E-4297-9D46-7CBF6DE9C6E1}" type="pres">
      <dgm:prSet presAssocID="{130DB903-61F3-42ED-860F-FA03770153EC}" presName="rootComposite" presStyleCnt="0"/>
      <dgm:spPr/>
    </dgm:pt>
    <dgm:pt modelId="{2F3306BE-A463-48BD-AA20-5030B790907B}" type="pres">
      <dgm:prSet presAssocID="{130DB903-61F3-42ED-860F-FA03770153EC}" presName="rootText" presStyleLbl="node2" presStyleIdx="1" presStyleCnt="3">
        <dgm:presLayoutVars>
          <dgm:chPref val="3"/>
        </dgm:presLayoutVars>
      </dgm:prSet>
      <dgm:spPr/>
      <dgm:t>
        <a:bodyPr/>
        <a:lstStyle/>
        <a:p>
          <a:endParaRPr lang="zh-CN" altLang="en-US"/>
        </a:p>
      </dgm:t>
    </dgm:pt>
    <dgm:pt modelId="{29993902-77C6-4A38-A604-C133EB36E9A4}" type="pres">
      <dgm:prSet presAssocID="{130DB903-61F3-42ED-860F-FA03770153EC}" presName="rootConnector" presStyleLbl="node2" presStyleIdx="1" presStyleCnt="3"/>
      <dgm:spPr/>
      <dgm:t>
        <a:bodyPr/>
        <a:lstStyle/>
        <a:p>
          <a:endParaRPr lang="zh-CN" altLang="en-US"/>
        </a:p>
      </dgm:t>
    </dgm:pt>
    <dgm:pt modelId="{F033AF9B-B9F8-4934-82A7-A5C0345185E8}" type="pres">
      <dgm:prSet presAssocID="{130DB903-61F3-42ED-860F-FA03770153EC}" presName="hierChild4" presStyleCnt="0"/>
      <dgm:spPr/>
    </dgm:pt>
    <dgm:pt modelId="{29A872D2-207A-47A0-B7AF-B4D3B7B42835}" type="pres">
      <dgm:prSet presAssocID="{130DB903-61F3-42ED-860F-FA03770153EC}" presName="hierChild5" presStyleCnt="0"/>
      <dgm:spPr/>
    </dgm:pt>
    <dgm:pt modelId="{1E0AB872-C92E-41CD-807A-243717EAD47B}" type="pres">
      <dgm:prSet presAssocID="{21C11057-2618-4546-969E-B9E64F694165}" presName="Name37" presStyleLbl="parChTrans1D2" presStyleIdx="2" presStyleCnt="3"/>
      <dgm:spPr/>
      <dgm:t>
        <a:bodyPr/>
        <a:lstStyle/>
        <a:p>
          <a:endParaRPr lang="zh-CN" altLang="en-US"/>
        </a:p>
      </dgm:t>
    </dgm:pt>
    <dgm:pt modelId="{D2511850-439B-48DC-89C4-E80ADFA9F6E2}" type="pres">
      <dgm:prSet presAssocID="{D5D15293-5ECB-4254-9D9A-5A266CABE45D}" presName="hierRoot2" presStyleCnt="0">
        <dgm:presLayoutVars>
          <dgm:hierBranch val="init"/>
        </dgm:presLayoutVars>
      </dgm:prSet>
      <dgm:spPr/>
    </dgm:pt>
    <dgm:pt modelId="{3AB6806E-CF8C-4B71-9359-C449C8FC0F3B}" type="pres">
      <dgm:prSet presAssocID="{D5D15293-5ECB-4254-9D9A-5A266CABE45D}" presName="rootComposite" presStyleCnt="0"/>
      <dgm:spPr/>
    </dgm:pt>
    <dgm:pt modelId="{050463EA-CCF6-4F87-8E6C-E09A93394CF3}" type="pres">
      <dgm:prSet presAssocID="{D5D15293-5ECB-4254-9D9A-5A266CABE45D}" presName="rootText" presStyleLbl="node2" presStyleIdx="2" presStyleCnt="3">
        <dgm:presLayoutVars>
          <dgm:chPref val="3"/>
        </dgm:presLayoutVars>
      </dgm:prSet>
      <dgm:spPr/>
      <dgm:t>
        <a:bodyPr/>
        <a:lstStyle/>
        <a:p>
          <a:endParaRPr lang="zh-CN" altLang="en-US"/>
        </a:p>
      </dgm:t>
    </dgm:pt>
    <dgm:pt modelId="{DAFE2568-4C6A-4DBF-A8A8-54EF76BF1641}" type="pres">
      <dgm:prSet presAssocID="{D5D15293-5ECB-4254-9D9A-5A266CABE45D}" presName="rootConnector" presStyleLbl="node2" presStyleIdx="2" presStyleCnt="3"/>
      <dgm:spPr/>
      <dgm:t>
        <a:bodyPr/>
        <a:lstStyle/>
        <a:p>
          <a:endParaRPr lang="zh-CN" altLang="en-US"/>
        </a:p>
      </dgm:t>
    </dgm:pt>
    <dgm:pt modelId="{A03E6F99-C773-462D-BD52-AAFFC32A0710}" type="pres">
      <dgm:prSet presAssocID="{D5D15293-5ECB-4254-9D9A-5A266CABE45D}" presName="hierChild4" presStyleCnt="0"/>
      <dgm:spPr/>
    </dgm:pt>
    <dgm:pt modelId="{CFF4E602-2097-4C48-B37B-2E0ADA593635}" type="pres">
      <dgm:prSet presAssocID="{D5D15293-5ECB-4254-9D9A-5A266CABE45D}" presName="hierChild5" presStyleCnt="0"/>
      <dgm:spPr/>
    </dgm:pt>
    <dgm:pt modelId="{B910729E-4865-4085-9B10-DEBA74EE5D32}" type="pres">
      <dgm:prSet presAssocID="{565C4125-A452-43BF-9A43-D46F7E214654}" presName="hierChild3" presStyleCnt="0"/>
      <dgm:spPr/>
    </dgm:pt>
  </dgm:ptLst>
  <dgm:cxnLst>
    <dgm:cxn modelId="{CFC5C465-8DB6-49E2-A3CC-734AFF6172D4}" srcId="{565C4125-A452-43BF-9A43-D46F7E214654}" destId="{130DB903-61F3-42ED-860F-FA03770153EC}" srcOrd="1" destOrd="0" parTransId="{1B9C894D-4C2B-4DD0-9881-E99C38F845E9}" sibTransId="{3290BC51-FE67-485B-80DE-24CD2485FCB3}"/>
    <dgm:cxn modelId="{14C5CD83-9830-493A-B95E-14CA302321A1}" type="presOf" srcId="{D5D15293-5ECB-4254-9D9A-5A266CABE45D}" destId="{DAFE2568-4C6A-4DBF-A8A8-54EF76BF1641}" srcOrd="1" destOrd="0" presId="urn:microsoft.com/office/officeart/2005/8/layout/orgChart1"/>
    <dgm:cxn modelId="{6E486675-657D-4346-A8BC-8C654D641389}" type="presOf" srcId="{565C4125-A452-43BF-9A43-D46F7E214654}" destId="{35FDEA2A-E985-4BE9-93F3-6352528D2C5C}" srcOrd="1" destOrd="0" presId="urn:microsoft.com/office/officeart/2005/8/layout/orgChart1"/>
    <dgm:cxn modelId="{FFC6B216-57A9-4E8D-8295-3AEFEA6415EC}" type="presOf" srcId="{130DB903-61F3-42ED-860F-FA03770153EC}" destId="{2F3306BE-A463-48BD-AA20-5030B790907B}" srcOrd="0" destOrd="0" presId="urn:microsoft.com/office/officeart/2005/8/layout/orgChart1"/>
    <dgm:cxn modelId="{418F3038-AEBE-490F-9A4C-721BAC69B79F}" srcId="{565C4125-A452-43BF-9A43-D46F7E214654}" destId="{DFC0F4A0-7743-4498-8167-25D54131518D}" srcOrd="0" destOrd="0" parTransId="{5341BEA8-1EE8-47B4-942B-DB4D4397C3DC}" sibTransId="{D9456468-0D32-4D70-8CC5-6442DD2DC41B}"/>
    <dgm:cxn modelId="{541D326F-5AE4-4CF4-A1C3-BBC2B10DCD7A}" type="presOf" srcId="{D5D15293-5ECB-4254-9D9A-5A266CABE45D}" destId="{050463EA-CCF6-4F87-8E6C-E09A93394CF3}" srcOrd="0" destOrd="0" presId="urn:microsoft.com/office/officeart/2005/8/layout/orgChart1"/>
    <dgm:cxn modelId="{66C3D7B4-DACB-4A09-ACBF-96E030DABEBD}" type="presOf" srcId="{5341BEA8-1EE8-47B4-942B-DB4D4397C3DC}" destId="{7C4B30C5-3B3E-463E-98B4-6757B301317D}" srcOrd="0" destOrd="0" presId="urn:microsoft.com/office/officeart/2005/8/layout/orgChart1"/>
    <dgm:cxn modelId="{BBFA58AC-1CEC-4715-9341-E700EC61A676}" type="presOf" srcId="{565C4125-A452-43BF-9A43-D46F7E214654}" destId="{5E87ACD0-1525-48F1-9532-99DA903726B9}" srcOrd="0" destOrd="0" presId="urn:microsoft.com/office/officeart/2005/8/layout/orgChart1"/>
    <dgm:cxn modelId="{5EC7AB0F-167F-4EB6-9907-538E1AF1E076}" srcId="{565C4125-A452-43BF-9A43-D46F7E214654}" destId="{D5D15293-5ECB-4254-9D9A-5A266CABE45D}" srcOrd="2" destOrd="0" parTransId="{21C11057-2618-4546-969E-B9E64F694165}" sibTransId="{4DC696F2-87EC-49FF-82C7-4176E42B46D4}"/>
    <dgm:cxn modelId="{C3302D43-AE3A-45F3-BBF7-2E32A0FC5EB9}" type="presOf" srcId="{21C11057-2618-4546-969E-B9E64F694165}" destId="{1E0AB872-C92E-41CD-807A-243717EAD47B}" srcOrd="0" destOrd="0" presId="urn:microsoft.com/office/officeart/2005/8/layout/orgChart1"/>
    <dgm:cxn modelId="{D4D718B9-A3C2-493F-9133-4160BFA7EEE4}" type="presOf" srcId="{DFC0F4A0-7743-4498-8167-25D54131518D}" destId="{43F28B70-44BD-4EB9-A702-C79C1CDFED61}" srcOrd="1" destOrd="0" presId="urn:microsoft.com/office/officeart/2005/8/layout/orgChart1"/>
    <dgm:cxn modelId="{C4737602-214A-44AF-8C23-45D9A1CA6393}" srcId="{6BC384F0-456D-49C6-BDBA-58134D5497A1}" destId="{565C4125-A452-43BF-9A43-D46F7E214654}" srcOrd="0" destOrd="0" parTransId="{FA3BC748-A85A-4D6F-A11B-810ACA9C86A0}" sibTransId="{5DADE1C4-4C44-4F18-901F-1F5A6F7C09D2}"/>
    <dgm:cxn modelId="{5DBC6D1E-0417-47DB-A52E-0F7D2045E426}" type="presOf" srcId="{6BC384F0-456D-49C6-BDBA-58134D5497A1}" destId="{C1AB189B-12BD-48C4-8CC0-D6874DB499B7}" srcOrd="0" destOrd="0" presId="urn:microsoft.com/office/officeart/2005/8/layout/orgChart1"/>
    <dgm:cxn modelId="{3DD7634C-A1C8-49E3-960E-FC46CDCE7181}" type="presOf" srcId="{130DB903-61F3-42ED-860F-FA03770153EC}" destId="{29993902-77C6-4A38-A604-C133EB36E9A4}" srcOrd="1" destOrd="0" presId="urn:microsoft.com/office/officeart/2005/8/layout/orgChart1"/>
    <dgm:cxn modelId="{3B844D08-85EF-4480-A8CA-97FC530963B4}" type="presOf" srcId="{1B9C894D-4C2B-4DD0-9881-E99C38F845E9}" destId="{3F856DA5-E6F0-43DC-BA58-26CA1F2559C1}" srcOrd="0" destOrd="0" presId="urn:microsoft.com/office/officeart/2005/8/layout/orgChart1"/>
    <dgm:cxn modelId="{576AACB9-44E5-4C54-88FB-E2637BAA2154}" type="presOf" srcId="{DFC0F4A0-7743-4498-8167-25D54131518D}" destId="{27558047-D17F-4C2A-A5C5-BE52FAB2B171}" srcOrd="0" destOrd="0" presId="urn:microsoft.com/office/officeart/2005/8/layout/orgChart1"/>
    <dgm:cxn modelId="{3B4BF390-72FA-47FF-A84A-0B466B04124F}" type="presParOf" srcId="{C1AB189B-12BD-48C4-8CC0-D6874DB499B7}" destId="{33EEA592-2C7C-431A-8955-3D75E05A00B2}" srcOrd="0" destOrd="0" presId="urn:microsoft.com/office/officeart/2005/8/layout/orgChart1"/>
    <dgm:cxn modelId="{182430CE-A1BD-42D8-AFA8-5440A07DDC25}" type="presParOf" srcId="{33EEA592-2C7C-431A-8955-3D75E05A00B2}" destId="{A7BCF99E-19FD-4C77-8A28-140E036BCB3B}" srcOrd="0" destOrd="0" presId="urn:microsoft.com/office/officeart/2005/8/layout/orgChart1"/>
    <dgm:cxn modelId="{02481D16-8581-42EF-BA91-666E39F7EE89}" type="presParOf" srcId="{A7BCF99E-19FD-4C77-8A28-140E036BCB3B}" destId="{5E87ACD0-1525-48F1-9532-99DA903726B9}" srcOrd="0" destOrd="0" presId="urn:microsoft.com/office/officeart/2005/8/layout/orgChart1"/>
    <dgm:cxn modelId="{EA7ADBCD-91F0-491F-9856-37F1B487D094}" type="presParOf" srcId="{A7BCF99E-19FD-4C77-8A28-140E036BCB3B}" destId="{35FDEA2A-E985-4BE9-93F3-6352528D2C5C}" srcOrd="1" destOrd="0" presId="urn:microsoft.com/office/officeart/2005/8/layout/orgChart1"/>
    <dgm:cxn modelId="{958FB5A5-822F-4988-9BEE-61A31EAE08C3}" type="presParOf" srcId="{33EEA592-2C7C-431A-8955-3D75E05A00B2}" destId="{1D96A74D-8A73-4216-9E39-1AFDB3B3C63A}" srcOrd="1" destOrd="0" presId="urn:microsoft.com/office/officeart/2005/8/layout/orgChart1"/>
    <dgm:cxn modelId="{BADC3EF2-FE54-4E3D-B332-1E9B798FDD39}" type="presParOf" srcId="{1D96A74D-8A73-4216-9E39-1AFDB3B3C63A}" destId="{7C4B30C5-3B3E-463E-98B4-6757B301317D}" srcOrd="0" destOrd="0" presId="urn:microsoft.com/office/officeart/2005/8/layout/orgChart1"/>
    <dgm:cxn modelId="{880422F8-7A89-4608-8B85-FC2C3C9464D7}" type="presParOf" srcId="{1D96A74D-8A73-4216-9E39-1AFDB3B3C63A}" destId="{D23B1069-8215-465C-B874-1AD17C7BE300}" srcOrd="1" destOrd="0" presId="urn:microsoft.com/office/officeart/2005/8/layout/orgChart1"/>
    <dgm:cxn modelId="{4B55F1CF-2F79-452E-BB01-4A02160D4351}" type="presParOf" srcId="{D23B1069-8215-465C-B874-1AD17C7BE300}" destId="{494EB180-96A2-4F1E-9128-070A7F24E143}" srcOrd="0" destOrd="0" presId="urn:microsoft.com/office/officeart/2005/8/layout/orgChart1"/>
    <dgm:cxn modelId="{1206BB15-E94D-47F8-89AC-CC28D920843C}" type="presParOf" srcId="{494EB180-96A2-4F1E-9128-070A7F24E143}" destId="{27558047-D17F-4C2A-A5C5-BE52FAB2B171}" srcOrd="0" destOrd="0" presId="urn:microsoft.com/office/officeart/2005/8/layout/orgChart1"/>
    <dgm:cxn modelId="{D7CAA641-FDC8-48DC-AB4B-D9B3C51E85FC}" type="presParOf" srcId="{494EB180-96A2-4F1E-9128-070A7F24E143}" destId="{43F28B70-44BD-4EB9-A702-C79C1CDFED61}" srcOrd="1" destOrd="0" presId="urn:microsoft.com/office/officeart/2005/8/layout/orgChart1"/>
    <dgm:cxn modelId="{A1768042-AC5D-4749-BA65-05CD8B16D01F}" type="presParOf" srcId="{D23B1069-8215-465C-B874-1AD17C7BE300}" destId="{3D90D5B4-E35F-48DC-A707-DCC239BB67D4}" srcOrd="1" destOrd="0" presId="urn:microsoft.com/office/officeart/2005/8/layout/orgChart1"/>
    <dgm:cxn modelId="{DCECE0F7-B52F-41AC-8B23-0E119F21EDAA}" type="presParOf" srcId="{D23B1069-8215-465C-B874-1AD17C7BE300}" destId="{9CD80F31-7C80-4B2C-9DE7-3C55A874A576}" srcOrd="2" destOrd="0" presId="urn:microsoft.com/office/officeart/2005/8/layout/orgChart1"/>
    <dgm:cxn modelId="{7D81775A-7BC7-4E8F-AB67-5ACF87EFC668}" type="presParOf" srcId="{1D96A74D-8A73-4216-9E39-1AFDB3B3C63A}" destId="{3F856DA5-E6F0-43DC-BA58-26CA1F2559C1}" srcOrd="2" destOrd="0" presId="urn:microsoft.com/office/officeart/2005/8/layout/orgChart1"/>
    <dgm:cxn modelId="{E7E90799-2686-4F7D-9140-F74E05902CB3}" type="presParOf" srcId="{1D96A74D-8A73-4216-9E39-1AFDB3B3C63A}" destId="{89B51B05-D5A7-4433-89FC-CB68C0EDA1A3}" srcOrd="3" destOrd="0" presId="urn:microsoft.com/office/officeart/2005/8/layout/orgChart1"/>
    <dgm:cxn modelId="{5634EC41-5535-435B-B9E4-5E6A9B0CAEBC}" type="presParOf" srcId="{89B51B05-D5A7-4433-89FC-CB68C0EDA1A3}" destId="{8582A3E7-DA3E-4297-9D46-7CBF6DE9C6E1}" srcOrd="0" destOrd="0" presId="urn:microsoft.com/office/officeart/2005/8/layout/orgChart1"/>
    <dgm:cxn modelId="{268B5DC0-0ACB-4DC3-8CB7-DBA3E4A978B4}" type="presParOf" srcId="{8582A3E7-DA3E-4297-9D46-7CBF6DE9C6E1}" destId="{2F3306BE-A463-48BD-AA20-5030B790907B}" srcOrd="0" destOrd="0" presId="urn:microsoft.com/office/officeart/2005/8/layout/orgChart1"/>
    <dgm:cxn modelId="{702C12E3-F19B-4C3C-8656-5F9831F4C69C}" type="presParOf" srcId="{8582A3E7-DA3E-4297-9D46-7CBF6DE9C6E1}" destId="{29993902-77C6-4A38-A604-C133EB36E9A4}" srcOrd="1" destOrd="0" presId="urn:microsoft.com/office/officeart/2005/8/layout/orgChart1"/>
    <dgm:cxn modelId="{918D20B5-C23A-40F9-BAEA-9B25B3625BF2}" type="presParOf" srcId="{89B51B05-D5A7-4433-89FC-CB68C0EDA1A3}" destId="{F033AF9B-B9F8-4934-82A7-A5C0345185E8}" srcOrd="1" destOrd="0" presId="urn:microsoft.com/office/officeart/2005/8/layout/orgChart1"/>
    <dgm:cxn modelId="{85F14EDB-5983-48C5-BCFA-22E56D7E5353}" type="presParOf" srcId="{89B51B05-D5A7-4433-89FC-CB68C0EDA1A3}" destId="{29A872D2-207A-47A0-B7AF-B4D3B7B42835}" srcOrd="2" destOrd="0" presId="urn:microsoft.com/office/officeart/2005/8/layout/orgChart1"/>
    <dgm:cxn modelId="{1EF3D8F7-DFF9-403B-9F4C-2C94B1694943}" type="presParOf" srcId="{1D96A74D-8A73-4216-9E39-1AFDB3B3C63A}" destId="{1E0AB872-C92E-41CD-807A-243717EAD47B}" srcOrd="4" destOrd="0" presId="urn:microsoft.com/office/officeart/2005/8/layout/orgChart1"/>
    <dgm:cxn modelId="{A7C7028B-BA80-42B8-AC80-B32C5616EC3C}" type="presParOf" srcId="{1D96A74D-8A73-4216-9E39-1AFDB3B3C63A}" destId="{D2511850-439B-48DC-89C4-E80ADFA9F6E2}" srcOrd="5" destOrd="0" presId="urn:microsoft.com/office/officeart/2005/8/layout/orgChart1"/>
    <dgm:cxn modelId="{F795B655-A797-4E35-830F-439BB7D022F0}" type="presParOf" srcId="{D2511850-439B-48DC-89C4-E80ADFA9F6E2}" destId="{3AB6806E-CF8C-4B71-9359-C449C8FC0F3B}" srcOrd="0" destOrd="0" presId="urn:microsoft.com/office/officeart/2005/8/layout/orgChart1"/>
    <dgm:cxn modelId="{738FB6C7-FF4E-4A8D-B5E2-FFEB42BA97DE}" type="presParOf" srcId="{3AB6806E-CF8C-4B71-9359-C449C8FC0F3B}" destId="{050463EA-CCF6-4F87-8E6C-E09A93394CF3}" srcOrd="0" destOrd="0" presId="urn:microsoft.com/office/officeart/2005/8/layout/orgChart1"/>
    <dgm:cxn modelId="{811EB568-6E8C-4E67-BBAB-20465C424EC4}" type="presParOf" srcId="{3AB6806E-CF8C-4B71-9359-C449C8FC0F3B}" destId="{DAFE2568-4C6A-4DBF-A8A8-54EF76BF1641}" srcOrd="1" destOrd="0" presId="urn:microsoft.com/office/officeart/2005/8/layout/orgChart1"/>
    <dgm:cxn modelId="{D1A4C0D2-C2AA-4B03-B015-26DE78DC7B87}" type="presParOf" srcId="{D2511850-439B-48DC-89C4-E80ADFA9F6E2}" destId="{A03E6F99-C773-462D-BD52-AAFFC32A0710}" srcOrd="1" destOrd="0" presId="urn:microsoft.com/office/officeart/2005/8/layout/orgChart1"/>
    <dgm:cxn modelId="{E99A9667-175D-4348-A35A-01AA3F89815A}" type="presParOf" srcId="{D2511850-439B-48DC-89C4-E80ADFA9F6E2}" destId="{CFF4E602-2097-4C48-B37B-2E0ADA593635}" srcOrd="2" destOrd="0" presId="urn:microsoft.com/office/officeart/2005/8/layout/orgChart1"/>
    <dgm:cxn modelId="{52A631F4-0326-4761-AD64-73BF38EF6AB1}" type="presParOf" srcId="{33EEA592-2C7C-431A-8955-3D75E05A00B2}" destId="{B910729E-4865-4085-9B10-DEBA74EE5D3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FA99BD-88F6-4875-B17F-9FB6F93ABE7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07D7311C-D2EF-4C67-A76F-4F5F4706737F}">
      <dgm:prSet phldrT="[文本]" custT="1"/>
      <dgm:spPr/>
      <dgm:t>
        <a:bodyPr/>
        <a:lstStyle/>
        <a:p>
          <a:r>
            <a:rPr lang="zh-CN" altLang="en-US" sz="1400" dirty="0" smtClean="0"/>
            <a:t>盛达资管业务设想（</a:t>
          </a:r>
          <a:r>
            <a:rPr lang="en-US" altLang="zh-CN" sz="1400" dirty="0" smtClean="0"/>
            <a:t>1</a:t>
          </a:r>
          <a:r>
            <a:rPr lang="zh-CN" altLang="en-US" sz="1400" dirty="0" smtClean="0"/>
            <a:t>）</a:t>
          </a:r>
          <a:endParaRPr lang="zh-CN" altLang="en-US" sz="1400" dirty="0"/>
        </a:p>
      </dgm:t>
    </dgm:pt>
    <dgm:pt modelId="{95F7DB58-5694-469C-8B12-309495272667}" type="parTrans" cxnId="{B8D81BCD-4A08-484B-BF86-EA4CE8E2ACF6}">
      <dgm:prSet/>
      <dgm:spPr/>
      <dgm:t>
        <a:bodyPr/>
        <a:lstStyle/>
        <a:p>
          <a:endParaRPr lang="zh-CN" altLang="en-US" sz="2400"/>
        </a:p>
      </dgm:t>
    </dgm:pt>
    <dgm:pt modelId="{3340F431-CD23-4D6A-AC50-3BD163C685D9}" type="sibTrans" cxnId="{B8D81BCD-4A08-484B-BF86-EA4CE8E2ACF6}">
      <dgm:prSet/>
      <dgm:spPr/>
      <dgm:t>
        <a:bodyPr/>
        <a:lstStyle/>
        <a:p>
          <a:endParaRPr lang="zh-CN" altLang="en-US" sz="2400"/>
        </a:p>
      </dgm:t>
    </dgm:pt>
    <dgm:pt modelId="{6C2EE2A6-E6BF-4A9B-9095-CC2D17CF4CAB}">
      <dgm:prSet phldrT="[文本]" custT="1"/>
      <dgm:spPr/>
      <dgm:t>
        <a:bodyPr/>
        <a:lstStyle/>
        <a:p>
          <a:r>
            <a:rPr lang="zh-CN" altLang="en-US" sz="1400" dirty="0" smtClean="0"/>
            <a:t>主动管理</a:t>
          </a:r>
          <a:endParaRPr lang="zh-CN" altLang="en-US" sz="1400" dirty="0"/>
        </a:p>
      </dgm:t>
    </dgm:pt>
    <dgm:pt modelId="{109172B2-7AF4-4AD9-AB57-0FDF41D02B59}" type="parTrans" cxnId="{867D9DB7-4AC4-4208-90ED-30BF714D01B7}">
      <dgm:prSet custT="1"/>
      <dgm:spPr/>
      <dgm:t>
        <a:bodyPr/>
        <a:lstStyle/>
        <a:p>
          <a:endParaRPr lang="zh-CN" altLang="en-US" sz="700"/>
        </a:p>
      </dgm:t>
    </dgm:pt>
    <dgm:pt modelId="{2EFDB874-3C66-436D-9412-F922CFEA4760}" type="sibTrans" cxnId="{867D9DB7-4AC4-4208-90ED-30BF714D01B7}">
      <dgm:prSet/>
      <dgm:spPr/>
      <dgm:t>
        <a:bodyPr/>
        <a:lstStyle/>
        <a:p>
          <a:endParaRPr lang="zh-CN" altLang="en-US" sz="2400"/>
        </a:p>
      </dgm:t>
    </dgm:pt>
    <dgm:pt modelId="{31672687-9FBF-4906-8987-E946679229FC}">
      <dgm:prSet phldrT="[文本]" custT="1"/>
      <dgm:spPr/>
      <dgm:t>
        <a:bodyPr/>
        <a:lstStyle/>
        <a:p>
          <a:r>
            <a:rPr lang="zh-CN" altLang="en-US" sz="1400" dirty="0" smtClean="0"/>
            <a:t>内部投顾</a:t>
          </a:r>
          <a:endParaRPr lang="zh-CN" altLang="en-US" sz="1400" dirty="0"/>
        </a:p>
      </dgm:t>
    </dgm:pt>
    <dgm:pt modelId="{B0FEF3A5-51AE-4B98-8931-C853B85F3792}" type="parTrans" cxnId="{80D2DA13-CED2-4CDC-91FF-73C27EB61143}">
      <dgm:prSet custT="1"/>
      <dgm:spPr/>
      <dgm:t>
        <a:bodyPr/>
        <a:lstStyle/>
        <a:p>
          <a:endParaRPr lang="zh-CN" altLang="en-US" sz="700"/>
        </a:p>
      </dgm:t>
    </dgm:pt>
    <dgm:pt modelId="{3EE90F5D-68D0-4FDE-A01A-DE50AF38AB5A}" type="sibTrans" cxnId="{80D2DA13-CED2-4CDC-91FF-73C27EB61143}">
      <dgm:prSet/>
      <dgm:spPr/>
      <dgm:t>
        <a:bodyPr/>
        <a:lstStyle/>
        <a:p>
          <a:endParaRPr lang="zh-CN" altLang="en-US" sz="2400"/>
        </a:p>
      </dgm:t>
    </dgm:pt>
    <dgm:pt modelId="{FD94E7D2-7537-4F85-83B7-339319DBFFD4}">
      <dgm:prSet phldrT="[文本]" custT="1"/>
      <dgm:spPr/>
      <dgm:t>
        <a:bodyPr/>
        <a:lstStyle/>
        <a:p>
          <a:r>
            <a:rPr lang="en-US" altLang="zh-CN" sz="1400" dirty="0" smtClean="0"/>
            <a:t>FOF/MOM</a:t>
          </a:r>
          <a:endParaRPr lang="zh-CN" altLang="en-US" sz="1400" dirty="0"/>
        </a:p>
      </dgm:t>
    </dgm:pt>
    <dgm:pt modelId="{2AE28C43-0359-49B2-A8BF-55D42409B134}" type="parTrans" cxnId="{032ADE66-E8B4-4CBE-A397-2D96626209B4}">
      <dgm:prSet custT="1"/>
      <dgm:spPr/>
      <dgm:t>
        <a:bodyPr/>
        <a:lstStyle/>
        <a:p>
          <a:endParaRPr lang="zh-CN" altLang="en-US" sz="700"/>
        </a:p>
      </dgm:t>
    </dgm:pt>
    <dgm:pt modelId="{C7DED7CB-BA37-44F6-B561-3EFAAEA00A4F}" type="sibTrans" cxnId="{032ADE66-E8B4-4CBE-A397-2D96626209B4}">
      <dgm:prSet/>
      <dgm:spPr/>
      <dgm:t>
        <a:bodyPr/>
        <a:lstStyle/>
        <a:p>
          <a:endParaRPr lang="zh-CN" altLang="en-US" sz="2400"/>
        </a:p>
      </dgm:t>
    </dgm:pt>
    <dgm:pt modelId="{4E50015C-6263-4C97-8443-0065C8640EA6}">
      <dgm:prSet phldrT="[文本]" custT="1"/>
      <dgm:spPr/>
      <dgm:t>
        <a:bodyPr/>
        <a:lstStyle/>
        <a:p>
          <a:r>
            <a:rPr lang="zh-CN" altLang="en-US" sz="1400" dirty="0" smtClean="0"/>
            <a:t>财富管理</a:t>
          </a:r>
          <a:endParaRPr lang="zh-CN" altLang="en-US" sz="1400" dirty="0"/>
        </a:p>
      </dgm:t>
    </dgm:pt>
    <dgm:pt modelId="{D9F3B83A-2ADB-41A2-B8DD-F148EF2C2F26}" type="parTrans" cxnId="{5592FD11-E43F-4CD0-AC52-4C740B98C223}">
      <dgm:prSet custT="1"/>
      <dgm:spPr/>
      <dgm:t>
        <a:bodyPr/>
        <a:lstStyle/>
        <a:p>
          <a:endParaRPr lang="zh-CN" altLang="en-US" sz="700"/>
        </a:p>
      </dgm:t>
    </dgm:pt>
    <dgm:pt modelId="{499C7D81-5F1E-4F0E-8A26-3344DC586A44}" type="sibTrans" cxnId="{5592FD11-E43F-4CD0-AC52-4C740B98C223}">
      <dgm:prSet/>
      <dgm:spPr/>
      <dgm:t>
        <a:bodyPr/>
        <a:lstStyle/>
        <a:p>
          <a:endParaRPr lang="zh-CN" altLang="en-US" sz="2400"/>
        </a:p>
      </dgm:t>
    </dgm:pt>
    <dgm:pt modelId="{1E02C877-8258-4B57-8D37-25FA027B9D14}">
      <dgm:prSet phldrT="[文本]" custT="1"/>
      <dgm:spPr/>
      <dgm:t>
        <a:bodyPr/>
        <a:lstStyle/>
        <a:p>
          <a:r>
            <a:rPr lang="zh-CN" altLang="en-US" sz="1400" dirty="0" smtClean="0"/>
            <a:t>销售公司发行的产品（包销）</a:t>
          </a:r>
          <a:endParaRPr lang="zh-CN" altLang="en-US" sz="1400" dirty="0"/>
        </a:p>
      </dgm:t>
    </dgm:pt>
    <dgm:pt modelId="{AE65D71E-B207-4031-8CB2-B8D1BF4F8126}" type="parTrans" cxnId="{5E185583-C06F-4553-B2F3-C714AD779A6B}">
      <dgm:prSet custT="1"/>
      <dgm:spPr/>
      <dgm:t>
        <a:bodyPr/>
        <a:lstStyle/>
        <a:p>
          <a:endParaRPr lang="zh-CN" altLang="en-US" sz="700"/>
        </a:p>
      </dgm:t>
    </dgm:pt>
    <dgm:pt modelId="{B6CB4D06-7EAC-454C-B094-343C3246256E}" type="sibTrans" cxnId="{5E185583-C06F-4553-B2F3-C714AD779A6B}">
      <dgm:prSet/>
      <dgm:spPr/>
      <dgm:t>
        <a:bodyPr/>
        <a:lstStyle/>
        <a:p>
          <a:endParaRPr lang="zh-CN" altLang="en-US" sz="2400"/>
        </a:p>
      </dgm:t>
    </dgm:pt>
    <dgm:pt modelId="{B23F94F3-6019-4045-BD81-18B2598BF7F9}">
      <dgm:prSet phldrT="[文本]" custT="1"/>
      <dgm:spPr/>
      <dgm:t>
        <a:bodyPr/>
        <a:lstStyle/>
        <a:p>
          <a:r>
            <a:rPr lang="zh-CN" altLang="en-US" sz="1400" dirty="0" smtClean="0"/>
            <a:t>研究所出线</a:t>
          </a:r>
          <a:endParaRPr lang="en-US" altLang="zh-CN" sz="1400" dirty="0" smtClean="0"/>
        </a:p>
      </dgm:t>
    </dgm:pt>
    <dgm:pt modelId="{239047F0-EE57-4F30-8E71-83224D2725BB}" type="parTrans" cxnId="{29E4537C-C124-4394-84FD-94D0FB1F62AF}">
      <dgm:prSet custT="1"/>
      <dgm:spPr/>
      <dgm:t>
        <a:bodyPr/>
        <a:lstStyle/>
        <a:p>
          <a:endParaRPr lang="zh-CN" altLang="en-US" sz="700"/>
        </a:p>
      </dgm:t>
    </dgm:pt>
    <dgm:pt modelId="{CA00FEC8-33D6-46E3-BB43-0A04E54354E0}" type="sibTrans" cxnId="{29E4537C-C124-4394-84FD-94D0FB1F62AF}">
      <dgm:prSet/>
      <dgm:spPr/>
      <dgm:t>
        <a:bodyPr/>
        <a:lstStyle/>
        <a:p>
          <a:endParaRPr lang="zh-CN" altLang="en-US" sz="2400"/>
        </a:p>
      </dgm:t>
    </dgm:pt>
    <dgm:pt modelId="{FF5A29BA-D155-4C91-9034-18926A4B4379}">
      <dgm:prSet phldrT="[文本]" custT="1"/>
      <dgm:spPr/>
      <dgm:t>
        <a:bodyPr/>
        <a:lstStyle/>
        <a:p>
          <a:r>
            <a:rPr lang="zh-CN" altLang="en-US" sz="1400" dirty="0" smtClean="0"/>
            <a:t>集团体系</a:t>
          </a:r>
          <a:endParaRPr lang="en-US" altLang="zh-CN" sz="1400" dirty="0" smtClean="0"/>
        </a:p>
        <a:p>
          <a:r>
            <a:rPr lang="zh-CN" altLang="en-US" sz="1400" dirty="0" smtClean="0"/>
            <a:t>资源挖掘</a:t>
          </a:r>
          <a:endParaRPr lang="zh-CN" altLang="en-US" sz="1400" dirty="0"/>
        </a:p>
      </dgm:t>
    </dgm:pt>
    <dgm:pt modelId="{7220EE20-465F-4863-8B01-9BE2AFCC5D5E}" type="parTrans" cxnId="{C5234AB7-F0E8-49C2-958F-9FABC5C6878F}">
      <dgm:prSet custT="1"/>
      <dgm:spPr/>
      <dgm:t>
        <a:bodyPr/>
        <a:lstStyle/>
        <a:p>
          <a:endParaRPr lang="zh-CN" altLang="en-US" sz="700"/>
        </a:p>
      </dgm:t>
    </dgm:pt>
    <dgm:pt modelId="{9751D8A7-A260-4109-A5A2-C99255517D43}" type="sibTrans" cxnId="{C5234AB7-F0E8-49C2-958F-9FABC5C6878F}">
      <dgm:prSet/>
      <dgm:spPr/>
      <dgm:t>
        <a:bodyPr/>
        <a:lstStyle/>
        <a:p>
          <a:endParaRPr lang="zh-CN" altLang="en-US" sz="2400"/>
        </a:p>
      </dgm:t>
    </dgm:pt>
    <dgm:pt modelId="{6D44B36F-E91A-4E7B-BBDD-CC5DA9931EF0}">
      <dgm:prSet phldrT="[文本]" custT="1"/>
      <dgm:spPr/>
      <dgm:t>
        <a:bodyPr/>
        <a:lstStyle/>
        <a:p>
          <a:r>
            <a:rPr lang="zh-CN" altLang="en-US" sz="1400" dirty="0" smtClean="0"/>
            <a:t>投资</a:t>
          </a:r>
          <a:r>
            <a:rPr lang="en-US" altLang="zh-CN" sz="1400" dirty="0" smtClean="0"/>
            <a:t>1-5</a:t>
          </a:r>
          <a:r>
            <a:rPr lang="zh-CN" altLang="en-US" sz="1400" dirty="0" smtClean="0"/>
            <a:t>亿管理期货私募基金（因此需要大量的投顾资源积累进行筛选）</a:t>
          </a:r>
          <a:endParaRPr lang="zh-CN" altLang="en-US" sz="1400" dirty="0"/>
        </a:p>
      </dgm:t>
    </dgm:pt>
    <dgm:pt modelId="{216E989E-8583-470E-B398-84D134F38F49}" type="parTrans" cxnId="{9061F11C-68B8-433B-A9E3-C788B5E140D0}">
      <dgm:prSet custT="1"/>
      <dgm:spPr/>
      <dgm:t>
        <a:bodyPr/>
        <a:lstStyle/>
        <a:p>
          <a:endParaRPr lang="zh-CN" altLang="en-US" sz="700"/>
        </a:p>
      </dgm:t>
    </dgm:pt>
    <dgm:pt modelId="{F1551AA1-8746-42DE-A0F8-C641175EBB3C}" type="sibTrans" cxnId="{9061F11C-68B8-433B-A9E3-C788B5E140D0}">
      <dgm:prSet/>
      <dgm:spPr/>
      <dgm:t>
        <a:bodyPr/>
        <a:lstStyle/>
        <a:p>
          <a:endParaRPr lang="zh-CN" altLang="en-US" sz="2400"/>
        </a:p>
      </dgm:t>
    </dgm:pt>
    <dgm:pt modelId="{02A7BA1A-7C2C-4E72-A3D8-FE594F9B3562}">
      <dgm:prSet phldrT="[文本]" custT="1"/>
      <dgm:spPr/>
      <dgm:t>
        <a:bodyPr/>
        <a:lstStyle/>
        <a:p>
          <a:r>
            <a:rPr lang="zh-CN" altLang="en-US" sz="1400" dirty="0" smtClean="0"/>
            <a:t>收获私募成长红利</a:t>
          </a:r>
          <a:endParaRPr lang="zh-CN" altLang="en-US" sz="1400" dirty="0"/>
        </a:p>
      </dgm:t>
    </dgm:pt>
    <dgm:pt modelId="{DB1622C8-F167-402D-B1AF-FE76E0877297}" type="parTrans" cxnId="{846EAF67-6680-4199-9D18-0C3646DEA482}">
      <dgm:prSet custT="1"/>
      <dgm:spPr/>
      <dgm:t>
        <a:bodyPr/>
        <a:lstStyle/>
        <a:p>
          <a:endParaRPr lang="zh-CN" altLang="en-US" sz="700"/>
        </a:p>
      </dgm:t>
    </dgm:pt>
    <dgm:pt modelId="{F11D94E8-3EC4-49DE-BE17-D6B3FE772AD9}" type="sibTrans" cxnId="{846EAF67-6680-4199-9D18-0C3646DEA482}">
      <dgm:prSet/>
      <dgm:spPr/>
      <dgm:t>
        <a:bodyPr/>
        <a:lstStyle/>
        <a:p>
          <a:endParaRPr lang="zh-CN" altLang="en-US" sz="2400"/>
        </a:p>
      </dgm:t>
    </dgm:pt>
    <dgm:pt modelId="{536F3F61-F21A-49CB-8C27-69361312D81A}">
      <dgm:prSet phldrT="[文本]" custT="1"/>
      <dgm:spPr/>
      <dgm:t>
        <a:bodyPr/>
        <a:lstStyle/>
        <a:p>
          <a:r>
            <a:rPr lang="zh-CN" altLang="en-US" sz="1400" dirty="0" smtClean="0"/>
            <a:t>针对机构客户做资产配置（定制）</a:t>
          </a:r>
          <a:endParaRPr lang="zh-CN" altLang="en-US" sz="1400" dirty="0"/>
        </a:p>
      </dgm:t>
    </dgm:pt>
    <dgm:pt modelId="{0C05F303-BB39-4698-ABEC-F17EB295F5BC}" type="parTrans" cxnId="{DC73C688-CB41-415A-A41A-FE3854E9E5B0}">
      <dgm:prSet custT="1"/>
      <dgm:spPr/>
      <dgm:t>
        <a:bodyPr/>
        <a:lstStyle/>
        <a:p>
          <a:endParaRPr lang="zh-CN" altLang="en-US" sz="700"/>
        </a:p>
      </dgm:t>
    </dgm:pt>
    <dgm:pt modelId="{277AFCE0-9389-427C-B406-2D3E5EC38074}" type="sibTrans" cxnId="{DC73C688-CB41-415A-A41A-FE3854E9E5B0}">
      <dgm:prSet/>
      <dgm:spPr/>
      <dgm:t>
        <a:bodyPr/>
        <a:lstStyle/>
        <a:p>
          <a:endParaRPr lang="zh-CN" altLang="en-US" sz="2400"/>
        </a:p>
      </dgm:t>
    </dgm:pt>
    <dgm:pt modelId="{6A271DE4-8CD4-4B92-AE17-52AE7D31A53F}">
      <dgm:prSet phldrT="[文本]" custT="1"/>
      <dgm:spPr/>
      <dgm:t>
        <a:bodyPr/>
        <a:lstStyle/>
        <a:p>
          <a:r>
            <a:rPr lang="zh-CN" altLang="en-US" sz="1400" dirty="0" smtClean="0"/>
            <a:t>推荐客户购买私募基金（承销）</a:t>
          </a:r>
          <a:endParaRPr lang="zh-CN" altLang="en-US" sz="1400" dirty="0"/>
        </a:p>
      </dgm:t>
    </dgm:pt>
    <dgm:pt modelId="{B17D558B-5927-4830-A64F-1C67EC036B29}" type="parTrans" cxnId="{EA1A4A93-A6BC-4D97-A714-9C5B856E1C07}">
      <dgm:prSet custT="1"/>
      <dgm:spPr/>
      <dgm:t>
        <a:bodyPr/>
        <a:lstStyle/>
        <a:p>
          <a:endParaRPr lang="zh-CN" altLang="en-US" sz="700"/>
        </a:p>
      </dgm:t>
    </dgm:pt>
    <dgm:pt modelId="{357747DA-0E1D-4794-815F-FB2C0D85AB0F}" type="sibTrans" cxnId="{EA1A4A93-A6BC-4D97-A714-9C5B856E1C07}">
      <dgm:prSet/>
      <dgm:spPr/>
      <dgm:t>
        <a:bodyPr/>
        <a:lstStyle/>
        <a:p>
          <a:endParaRPr lang="zh-CN" altLang="en-US" sz="2400"/>
        </a:p>
      </dgm:t>
    </dgm:pt>
    <dgm:pt modelId="{754459DA-9D16-4830-B9E1-F7655F0D1A9F}">
      <dgm:prSet phldrT="[文本]" custT="1"/>
      <dgm:spPr/>
      <dgm:t>
        <a:bodyPr/>
        <a:lstStyle/>
        <a:p>
          <a:r>
            <a:rPr lang="zh-CN" altLang="en-US" sz="1400" dirty="0" smtClean="0"/>
            <a:t>举例：某机构与我司各自出</a:t>
          </a:r>
          <a:r>
            <a:rPr lang="en-US" altLang="zh-CN" sz="1400" dirty="0" smtClean="0"/>
            <a:t>2000</a:t>
          </a:r>
          <a:r>
            <a:rPr lang="zh-CN" altLang="en-US" sz="1400" dirty="0" smtClean="0"/>
            <a:t>万，我司作为管理人，机构作为投顾，发行</a:t>
          </a:r>
          <a:r>
            <a:rPr lang="en-US" altLang="zh-CN" sz="1400" dirty="0" smtClean="0"/>
            <a:t>FOF</a:t>
          </a:r>
          <a:r>
            <a:rPr lang="zh-CN" altLang="en-US" sz="1400" dirty="0" smtClean="0"/>
            <a:t>，大部分投向期货回流我司，获得管理规模和权益的快速增长</a:t>
          </a:r>
          <a:endParaRPr lang="zh-CN" altLang="en-US" sz="1400" dirty="0"/>
        </a:p>
      </dgm:t>
    </dgm:pt>
    <dgm:pt modelId="{35F117C4-FC3A-4341-9E4B-3F423D815FD3}" type="parTrans" cxnId="{6BC510E2-14E8-4E1B-9ADB-31BA9686C070}">
      <dgm:prSet/>
      <dgm:spPr/>
      <dgm:t>
        <a:bodyPr/>
        <a:lstStyle/>
        <a:p>
          <a:endParaRPr lang="zh-CN" altLang="en-US"/>
        </a:p>
      </dgm:t>
    </dgm:pt>
    <dgm:pt modelId="{D3B0572C-DD29-4643-BF8F-8A80B0584435}" type="sibTrans" cxnId="{6BC510E2-14E8-4E1B-9ADB-31BA9686C070}">
      <dgm:prSet/>
      <dgm:spPr/>
      <dgm:t>
        <a:bodyPr/>
        <a:lstStyle/>
        <a:p>
          <a:endParaRPr lang="zh-CN" altLang="en-US"/>
        </a:p>
      </dgm:t>
    </dgm:pt>
    <dgm:pt modelId="{EFACC3B6-D9F7-466C-9D2D-7937533546FC}">
      <dgm:prSet phldrT="[文本]" custT="1"/>
      <dgm:spPr/>
      <dgm:t>
        <a:bodyPr/>
        <a:lstStyle/>
        <a:p>
          <a:r>
            <a:rPr lang="zh-CN" altLang="en-US" sz="1400" dirty="0" smtClean="0"/>
            <a:t>投资</a:t>
          </a:r>
          <a:r>
            <a:rPr lang="en-US" altLang="zh-CN" sz="1400" dirty="0" smtClean="0"/>
            <a:t>5</a:t>
          </a:r>
          <a:r>
            <a:rPr lang="zh-CN" altLang="en-US" sz="1400" dirty="0" smtClean="0"/>
            <a:t>亿以上量化对冲私募</a:t>
          </a:r>
          <a:endParaRPr lang="zh-CN" altLang="en-US" sz="1400" dirty="0"/>
        </a:p>
      </dgm:t>
    </dgm:pt>
    <dgm:pt modelId="{66506A97-0484-4FC7-8368-99A8E2F4FD40}" type="parTrans" cxnId="{8386FB9A-86C1-4611-89DC-CDD232663CBC}">
      <dgm:prSet/>
      <dgm:spPr/>
      <dgm:t>
        <a:bodyPr/>
        <a:lstStyle/>
        <a:p>
          <a:endParaRPr lang="zh-CN" altLang="en-US"/>
        </a:p>
      </dgm:t>
    </dgm:pt>
    <dgm:pt modelId="{10AAB8CE-56A4-4620-BDB9-D81124040E83}" type="sibTrans" cxnId="{8386FB9A-86C1-4611-89DC-CDD232663CBC}">
      <dgm:prSet/>
      <dgm:spPr/>
      <dgm:t>
        <a:bodyPr/>
        <a:lstStyle/>
        <a:p>
          <a:endParaRPr lang="zh-CN" altLang="en-US"/>
        </a:p>
      </dgm:t>
    </dgm:pt>
    <dgm:pt modelId="{2F195D00-6CCC-48E4-B9FA-98CA592B1C33}">
      <dgm:prSet phldrT="[文本]" custT="1"/>
      <dgm:spPr/>
      <dgm:t>
        <a:bodyPr/>
        <a:lstStyle/>
        <a:p>
          <a:r>
            <a:rPr lang="zh-CN" altLang="en-US" sz="1400" dirty="0" smtClean="0"/>
            <a:t>获得长期稳健的投资回报和部分权益</a:t>
          </a:r>
          <a:endParaRPr lang="zh-CN" altLang="en-US" sz="1400" dirty="0"/>
        </a:p>
      </dgm:t>
    </dgm:pt>
    <dgm:pt modelId="{54CF9F92-27C7-4E54-919A-82C9276E67A3}" type="parTrans" cxnId="{40D547F7-B396-4C45-8E60-ECA32B15843D}">
      <dgm:prSet/>
      <dgm:spPr/>
      <dgm:t>
        <a:bodyPr/>
        <a:lstStyle/>
        <a:p>
          <a:endParaRPr lang="zh-CN" altLang="en-US"/>
        </a:p>
      </dgm:t>
    </dgm:pt>
    <dgm:pt modelId="{70407F1B-B410-49DA-B036-402BE1DE2B2A}" type="sibTrans" cxnId="{40D547F7-B396-4C45-8E60-ECA32B15843D}">
      <dgm:prSet/>
      <dgm:spPr/>
      <dgm:t>
        <a:bodyPr/>
        <a:lstStyle/>
        <a:p>
          <a:endParaRPr lang="zh-CN" altLang="en-US"/>
        </a:p>
      </dgm:t>
    </dgm:pt>
    <dgm:pt modelId="{A31DB155-D79E-4324-B77C-89C8004A7DCC}">
      <dgm:prSet phldrT="[文本]" custT="1"/>
      <dgm:spPr/>
      <dgm:t>
        <a:bodyPr/>
        <a:lstStyle/>
        <a:p>
          <a:r>
            <a:rPr lang="zh-CN" altLang="en-US" sz="1400" dirty="0" smtClean="0"/>
            <a:t>举例：营业部自行给某优秀私募寻找资金成立产品，最终权益落地</a:t>
          </a:r>
          <a:endParaRPr lang="zh-CN" altLang="en-US" sz="1400" dirty="0"/>
        </a:p>
      </dgm:t>
    </dgm:pt>
    <dgm:pt modelId="{6DBE25A2-0571-466D-89BC-851CEA8F3672}" type="parTrans" cxnId="{879C7D69-AE0E-4726-A558-7F977A0EA746}">
      <dgm:prSet/>
      <dgm:spPr/>
      <dgm:t>
        <a:bodyPr/>
        <a:lstStyle/>
        <a:p>
          <a:endParaRPr lang="zh-CN" altLang="en-US"/>
        </a:p>
      </dgm:t>
    </dgm:pt>
    <dgm:pt modelId="{21D04FA1-1FBF-438B-B541-8B8127728AA0}" type="sibTrans" cxnId="{879C7D69-AE0E-4726-A558-7F977A0EA746}">
      <dgm:prSet/>
      <dgm:spPr/>
      <dgm:t>
        <a:bodyPr/>
        <a:lstStyle/>
        <a:p>
          <a:endParaRPr lang="zh-CN" altLang="en-US"/>
        </a:p>
      </dgm:t>
    </dgm:pt>
    <dgm:pt modelId="{75B26084-1107-4B79-85FE-25827D1F2707}" type="pres">
      <dgm:prSet presAssocID="{09FA99BD-88F6-4875-B17F-9FB6F93ABE73}" presName="diagram" presStyleCnt="0">
        <dgm:presLayoutVars>
          <dgm:chPref val="1"/>
          <dgm:dir/>
          <dgm:animOne val="branch"/>
          <dgm:animLvl val="lvl"/>
          <dgm:resizeHandles val="exact"/>
        </dgm:presLayoutVars>
      </dgm:prSet>
      <dgm:spPr/>
      <dgm:t>
        <a:bodyPr/>
        <a:lstStyle/>
        <a:p>
          <a:endParaRPr lang="zh-CN" altLang="en-US"/>
        </a:p>
      </dgm:t>
    </dgm:pt>
    <dgm:pt modelId="{031FE9C4-7BA2-49F8-AE41-9A4F52417631}" type="pres">
      <dgm:prSet presAssocID="{07D7311C-D2EF-4C67-A76F-4F5F4706737F}" presName="root1" presStyleCnt="0"/>
      <dgm:spPr/>
    </dgm:pt>
    <dgm:pt modelId="{4C6735D0-96B5-4034-A489-A0A456A8CD2D}" type="pres">
      <dgm:prSet presAssocID="{07D7311C-D2EF-4C67-A76F-4F5F4706737F}" presName="LevelOneTextNode" presStyleLbl="node0" presStyleIdx="0" presStyleCnt="1">
        <dgm:presLayoutVars>
          <dgm:chPref val="3"/>
        </dgm:presLayoutVars>
      </dgm:prSet>
      <dgm:spPr/>
      <dgm:t>
        <a:bodyPr/>
        <a:lstStyle/>
        <a:p>
          <a:endParaRPr lang="zh-CN" altLang="en-US"/>
        </a:p>
      </dgm:t>
    </dgm:pt>
    <dgm:pt modelId="{029655AA-093A-469D-AF48-577C517C40E0}" type="pres">
      <dgm:prSet presAssocID="{07D7311C-D2EF-4C67-A76F-4F5F4706737F}" presName="level2hierChild" presStyleCnt="0"/>
      <dgm:spPr/>
    </dgm:pt>
    <dgm:pt modelId="{5609FD85-BB72-4EEA-AA3B-0CD98E0BA8DE}" type="pres">
      <dgm:prSet presAssocID="{109172B2-7AF4-4AD9-AB57-0FDF41D02B59}" presName="conn2-1" presStyleLbl="parChTrans1D2" presStyleIdx="0" presStyleCnt="2"/>
      <dgm:spPr/>
      <dgm:t>
        <a:bodyPr/>
        <a:lstStyle/>
        <a:p>
          <a:endParaRPr lang="zh-CN" altLang="en-US"/>
        </a:p>
      </dgm:t>
    </dgm:pt>
    <dgm:pt modelId="{32D2267A-701E-4AF6-9CA9-43F3790A4056}" type="pres">
      <dgm:prSet presAssocID="{109172B2-7AF4-4AD9-AB57-0FDF41D02B59}" presName="connTx" presStyleLbl="parChTrans1D2" presStyleIdx="0" presStyleCnt="2"/>
      <dgm:spPr/>
      <dgm:t>
        <a:bodyPr/>
        <a:lstStyle/>
        <a:p>
          <a:endParaRPr lang="zh-CN" altLang="en-US"/>
        </a:p>
      </dgm:t>
    </dgm:pt>
    <dgm:pt modelId="{5BB1A57C-3258-493C-97B2-B69B4C4A1C4C}" type="pres">
      <dgm:prSet presAssocID="{6C2EE2A6-E6BF-4A9B-9095-CC2D17CF4CAB}" presName="root2" presStyleCnt="0"/>
      <dgm:spPr/>
    </dgm:pt>
    <dgm:pt modelId="{AB347AE7-E183-454C-B6F3-7A180FE9EE0B}" type="pres">
      <dgm:prSet presAssocID="{6C2EE2A6-E6BF-4A9B-9095-CC2D17CF4CAB}" presName="LevelTwoTextNode" presStyleLbl="node2" presStyleIdx="0" presStyleCnt="2">
        <dgm:presLayoutVars>
          <dgm:chPref val="3"/>
        </dgm:presLayoutVars>
      </dgm:prSet>
      <dgm:spPr/>
      <dgm:t>
        <a:bodyPr/>
        <a:lstStyle/>
        <a:p>
          <a:endParaRPr lang="zh-CN" altLang="en-US"/>
        </a:p>
      </dgm:t>
    </dgm:pt>
    <dgm:pt modelId="{615A1B1C-42E3-4F99-AFB0-70387D360311}" type="pres">
      <dgm:prSet presAssocID="{6C2EE2A6-E6BF-4A9B-9095-CC2D17CF4CAB}" presName="level3hierChild" presStyleCnt="0"/>
      <dgm:spPr/>
    </dgm:pt>
    <dgm:pt modelId="{9054E403-5014-4D95-93DB-EE78612F36B0}" type="pres">
      <dgm:prSet presAssocID="{B0FEF3A5-51AE-4B98-8931-C853B85F3792}" presName="conn2-1" presStyleLbl="parChTrans1D3" presStyleIdx="0" presStyleCnt="5"/>
      <dgm:spPr/>
      <dgm:t>
        <a:bodyPr/>
        <a:lstStyle/>
        <a:p>
          <a:endParaRPr lang="zh-CN" altLang="en-US"/>
        </a:p>
      </dgm:t>
    </dgm:pt>
    <dgm:pt modelId="{E8E200EA-D957-4A26-ACA8-285C28902D0E}" type="pres">
      <dgm:prSet presAssocID="{B0FEF3A5-51AE-4B98-8931-C853B85F3792}" presName="connTx" presStyleLbl="parChTrans1D3" presStyleIdx="0" presStyleCnt="5"/>
      <dgm:spPr/>
      <dgm:t>
        <a:bodyPr/>
        <a:lstStyle/>
        <a:p>
          <a:endParaRPr lang="zh-CN" altLang="en-US"/>
        </a:p>
      </dgm:t>
    </dgm:pt>
    <dgm:pt modelId="{8A2D339B-CDA6-4B5F-9C67-9132A7638A90}" type="pres">
      <dgm:prSet presAssocID="{31672687-9FBF-4906-8987-E946679229FC}" presName="root2" presStyleCnt="0"/>
      <dgm:spPr/>
    </dgm:pt>
    <dgm:pt modelId="{12663CB2-DFA9-434E-A00E-1DDA0D63160B}" type="pres">
      <dgm:prSet presAssocID="{31672687-9FBF-4906-8987-E946679229FC}" presName="LevelTwoTextNode" presStyleLbl="node3" presStyleIdx="0" presStyleCnt="5">
        <dgm:presLayoutVars>
          <dgm:chPref val="3"/>
        </dgm:presLayoutVars>
      </dgm:prSet>
      <dgm:spPr/>
      <dgm:t>
        <a:bodyPr/>
        <a:lstStyle/>
        <a:p>
          <a:endParaRPr lang="zh-CN" altLang="en-US"/>
        </a:p>
      </dgm:t>
    </dgm:pt>
    <dgm:pt modelId="{76E354B5-1682-4021-BEC2-1FF520189BB3}" type="pres">
      <dgm:prSet presAssocID="{31672687-9FBF-4906-8987-E946679229FC}" presName="level3hierChild" presStyleCnt="0"/>
      <dgm:spPr/>
    </dgm:pt>
    <dgm:pt modelId="{791D649C-617F-4201-ADC6-DE8DAD9DF048}" type="pres">
      <dgm:prSet presAssocID="{239047F0-EE57-4F30-8E71-83224D2725BB}" presName="conn2-1" presStyleLbl="parChTrans1D4" presStyleIdx="0" presStyleCnt="8"/>
      <dgm:spPr/>
      <dgm:t>
        <a:bodyPr/>
        <a:lstStyle/>
        <a:p>
          <a:endParaRPr lang="zh-CN" altLang="en-US"/>
        </a:p>
      </dgm:t>
    </dgm:pt>
    <dgm:pt modelId="{829F12ED-5417-45C6-8570-3B9784CAFEB4}" type="pres">
      <dgm:prSet presAssocID="{239047F0-EE57-4F30-8E71-83224D2725BB}" presName="connTx" presStyleLbl="parChTrans1D4" presStyleIdx="0" presStyleCnt="8"/>
      <dgm:spPr/>
      <dgm:t>
        <a:bodyPr/>
        <a:lstStyle/>
        <a:p>
          <a:endParaRPr lang="zh-CN" altLang="en-US"/>
        </a:p>
      </dgm:t>
    </dgm:pt>
    <dgm:pt modelId="{82AB28DB-74F4-478F-B75A-2FA83B56BBD9}" type="pres">
      <dgm:prSet presAssocID="{B23F94F3-6019-4045-BD81-18B2598BF7F9}" presName="root2" presStyleCnt="0"/>
      <dgm:spPr/>
    </dgm:pt>
    <dgm:pt modelId="{69492728-2781-491B-B30C-A2BFE05F4BFF}" type="pres">
      <dgm:prSet presAssocID="{B23F94F3-6019-4045-BD81-18B2598BF7F9}" presName="LevelTwoTextNode" presStyleLbl="node4" presStyleIdx="0" presStyleCnt="8">
        <dgm:presLayoutVars>
          <dgm:chPref val="3"/>
        </dgm:presLayoutVars>
      </dgm:prSet>
      <dgm:spPr/>
      <dgm:t>
        <a:bodyPr/>
        <a:lstStyle/>
        <a:p>
          <a:endParaRPr lang="zh-CN" altLang="en-US"/>
        </a:p>
      </dgm:t>
    </dgm:pt>
    <dgm:pt modelId="{61A3DC65-E6A3-4642-814C-3B7A926CE8D0}" type="pres">
      <dgm:prSet presAssocID="{B23F94F3-6019-4045-BD81-18B2598BF7F9}" presName="level3hierChild" presStyleCnt="0"/>
      <dgm:spPr/>
    </dgm:pt>
    <dgm:pt modelId="{2F3513BC-5C0F-477A-84CD-1972D5458B2B}" type="pres">
      <dgm:prSet presAssocID="{7220EE20-465F-4863-8B01-9BE2AFCC5D5E}" presName="conn2-1" presStyleLbl="parChTrans1D4" presStyleIdx="1" presStyleCnt="8"/>
      <dgm:spPr/>
      <dgm:t>
        <a:bodyPr/>
        <a:lstStyle/>
        <a:p>
          <a:endParaRPr lang="zh-CN" altLang="en-US"/>
        </a:p>
      </dgm:t>
    </dgm:pt>
    <dgm:pt modelId="{58BAB390-CFD2-4C10-9C16-5E8D28AAFDA6}" type="pres">
      <dgm:prSet presAssocID="{7220EE20-465F-4863-8B01-9BE2AFCC5D5E}" presName="connTx" presStyleLbl="parChTrans1D4" presStyleIdx="1" presStyleCnt="8"/>
      <dgm:spPr/>
      <dgm:t>
        <a:bodyPr/>
        <a:lstStyle/>
        <a:p>
          <a:endParaRPr lang="zh-CN" altLang="en-US"/>
        </a:p>
      </dgm:t>
    </dgm:pt>
    <dgm:pt modelId="{4B6B7C2C-B00E-462A-BBB8-618E39473290}" type="pres">
      <dgm:prSet presAssocID="{FF5A29BA-D155-4C91-9034-18926A4B4379}" presName="root2" presStyleCnt="0"/>
      <dgm:spPr/>
    </dgm:pt>
    <dgm:pt modelId="{2894BC4F-0464-4FFE-A045-726CB628BE47}" type="pres">
      <dgm:prSet presAssocID="{FF5A29BA-D155-4C91-9034-18926A4B4379}" presName="LevelTwoTextNode" presStyleLbl="node4" presStyleIdx="1" presStyleCnt="8">
        <dgm:presLayoutVars>
          <dgm:chPref val="3"/>
        </dgm:presLayoutVars>
      </dgm:prSet>
      <dgm:spPr/>
      <dgm:t>
        <a:bodyPr/>
        <a:lstStyle/>
        <a:p>
          <a:endParaRPr lang="zh-CN" altLang="en-US"/>
        </a:p>
      </dgm:t>
    </dgm:pt>
    <dgm:pt modelId="{E1FE84C5-D32C-4FB4-B0A1-DD836DE96CC1}" type="pres">
      <dgm:prSet presAssocID="{FF5A29BA-D155-4C91-9034-18926A4B4379}" presName="level3hierChild" presStyleCnt="0"/>
      <dgm:spPr/>
    </dgm:pt>
    <dgm:pt modelId="{742DDF9D-C4B1-4481-A1FA-06D7716A6392}" type="pres">
      <dgm:prSet presAssocID="{2AE28C43-0359-49B2-A8BF-55D42409B134}" presName="conn2-1" presStyleLbl="parChTrans1D3" presStyleIdx="1" presStyleCnt="5"/>
      <dgm:spPr/>
      <dgm:t>
        <a:bodyPr/>
        <a:lstStyle/>
        <a:p>
          <a:endParaRPr lang="zh-CN" altLang="en-US"/>
        </a:p>
      </dgm:t>
    </dgm:pt>
    <dgm:pt modelId="{2BCDDD9E-BA5B-47CE-986F-FE00CDF31F21}" type="pres">
      <dgm:prSet presAssocID="{2AE28C43-0359-49B2-A8BF-55D42409B134}" presName="connTx" presStyleLbl="parChTrans1D3" presStyleIdx="1" presStyleCnt="5"/>
      <dgm:spPr/>
      <dgm:t>
        <a:bodyPr/>
        <a:lstStyle/>
        <a:p>
          <a:endParaRPr lang="zh-CN" altLang="en-US"/>
        </a:p>
      </dgm:t>
    </dgm:pt>
    <dgm:pt modelId="{19F44E41-F364-4DE8-95E6-9F11318B3873}" type="pres">
      <dgm:prSet presAssocID="{FD94E7D2-7537-4F85-83B7-339319DBFFD4}" presName="root2" presStyleCnt="0"/>
      <dgm:spPr/>
    </dgm:pt>
    <dgm:pt modelId="{E14F8B28-0633-43DD-A36D-5DD733F4388B}" type="pres">
      <dgm:prSet presAssocID="{FD94E7D2-7537-4F85-83B7-339319DBFFD4}" presName="LevelTwoTextNode" presStyleLbl="node3" presStyleIdx="1" presStyleCnt="5">
        <dgm:presLayoutVars>
          <dgm:chPref val="3"/>
        </dgm:presLayoutVars>
      </dgm:prSet>
      <dgm:spPr/>
      <dgm:t>
        <a:bodyPr/>
        <a:lstStyle/>
        <a:p>
          <a:endParaRPr lang="zh-CN" altLang="en-US"/>
        </a:p>
      </dgm:t>
    </dgm:pt>
    <dgm:pt modelId="{AD3AB32C-FA4C-4022-807A-7301B7BD11AE}" type="pres">
      <dgm:prSet presAssocID="{FD94E7D2-7537-4F85-83B7-339319DBFFD4}" presName="level3hierChild" presStyleCnt="0"/>
      <dgm:spPr/>
    </dgm:pt>
    <dgm:pt modelId="{B28B52AF-75FB-475B-8C06-0FB3EF51604C}" type="pres">
      <dgm:prSet presAssocID="{216E989E-8583-470E-B398-84D134F38F49}" presName="conn2-1" presStyleLbl="parChTrans1D4" presStyleIdx="2" presStyleCnt="8"/>
      <dgm:spPr/>
      <dgm:t>
        <a:bodyPr/>
        <a:lstStyle/>
        <a:p>
          <a:endParaRPr lang="zh-CN" altLang="en-US"/>
        </a:p>
      </dgm:t>
    </dgm:pt>
    <dgm:pt modelId="{2E9E3258-D609-400B-8330-EAAAC5CDE477}" type="pres">
      <dgm:prSet presAssocID="{216E989E-8583-470E-B398-84D134F38F49}" presName="connTx" presStyleLbl="parChTrans1D4" presStyleIdx="2" presStyleCnt="8"/>
      <dgm:spPr/>
      <dgm:t>
        <a:bodyPr/>
        <a:lstStyle/>
        <a:p>
          <a:endParaRPr lang="zh-CN" altLang="en-US"/>
        </a:p>
      </dgm:t>
    </dgm:pt>
    <dgm:pt modelId="{FEA31164-4FC8-4FCB-8720-BF96C931B3B1}" type="pres">
      <dgm:prSet presAssocID="{6D44B36F-E91A-4E7B-BBDD-CC5DA9931EF0}" presName="root2" presStyleCnt="0"/>
      <dgm:spPr/>
    </dgm:pt>
    <dgm:pt modelId="{042BFC7A-58F4-426F-ADEC-4C9CE6D2DCED}" type="pres">
      <dgm:prSet presAssocID="{6D44B36F-E91A-4E7B-BBDD-CC5DA9931EF0}" presName="LevelTwoTextNode" presStyleLbl="node4" presStyleIdx="2" presStyleCnt="8" custScaleX="113438" custScaleY="135551">
        <dgm:presLayoutVars>
          <dgm:chPref val="3"/>
        </dgm:presLayoutVars>
      </dgm:prSet>
      <dgm:spPr/>
      <dgm:t>
        <a:bodyPr/>
        <a:lstStyle/>
        <a:p>
          <a:endParaRPr lang="zh-CN" altLang="en-US"/>
        </a:p>
      </dgm:t>
    </dgm:pt>
    <dgm:pt modelId="{9B13035E-4577-427E-AC80-52BDFF7F5A69}" type="pres">
      <dgm:prSet presAssocID="{6D44B36F-E91A-4E7B-BBDD-CC5DA9931EF0}" presName="level3hierChild" presStyleCnt="0"/>
      <dgm:spPr/>
    </dgm:pt>
    <dgm:pt modelId="{9CD32E80-2A99-4A61-909C-916229C7BB9A}" type="pres">
      <dgm:prSet presAssocID="{DB1622C8-F167-402D-B1AF-FE76E0877297}" presName="conn2-1" presStyleLbl="parChTrans1D4" presStyleIdx="3" presStyleCnt="8"/>
      <dgm:spPr/>
      <dgm:t>
        <a:bodyPr/>
        <a:lstStyle/>
        <a:p>
          <a:endParaRPr lang="zh-CN" altLang="en-US"/>
        </a:p>
      </dgm:t>
    </dgm:pt>
    <dgm:pt modelId="{727B31A5-637D-4F2A-A42B-131237AB1C90}" type="pres">
      <dgm:prSet presAssocID="{DB1622C8-F167-402D-B1AF-FE76E0877297}" presName="connTx" presStyleLbl="parChTrans1D4" presStyleIdx="3" presStyleCnt="8"/>
      <dgm:spPr/>
      <dgm:t>
        <a:bodyPr/>
        <a:lstStyle/>
        <a:p>
          <a:endParaRPr lang="zh-CN" altLang="en-US"/>
        </a:p>
      </dgm:t>
    </dgm:pt>
    <dgm:pt modelId="{655AD3AB-4571-45CE-BD25-478B8D204BEA}" type="pres">
      <dgm:prSet presAssocID="{02A7BA1A-7C2C-4E72-A3D8-FE594F9B3562}" presName="root2" presStyleCnt="0"/>
      <dgm:spPr/>
    </dgm:pt>
    <dgm:pt modelId="{BF657C15-E3CE-40B2-A585-9AE2DEF44953}" type="pres">
      <dgm:prSet presAssocID="{02A7BA1A-7C2C-4E72-A3D8-FE594F9B3562}" presName="LevelTwoTextNode" presStyleLbl="node4" presStyleIdx="3" presStyleCnt="8" custScaleX="119091">
        <dgm:presLayoutVars>
          <dgm:chPref val="3"/>
        </dgm:presLayoutVars>
      </dgm:prSet>
      <dgm:spPr/>
      <dgm:t>
        <a:bodyPr/>
        <a:lstStyle/>
        <a:p>
          <a:endParaRPr lang="zh-CN" altLang="en-US"/>
        </a:p>
      </dgm:t>
    </dgm:pt>
    <dgm:pt modelId="{8E399EE8-2CD5-4009-9B46-FAC245AC3E38}" type="pres">
      <dgm:prSet presAssocID="{02A7BA1A-7C2C-4E72-A3D8-FE594F9B3562}" presName="level3hierChild" presStyleCnt="0"/>
      <dgm:spPr/>
    </dgm:pt>
    <dgm:pt modelId="{742A3461-0505-4954-94C1-3A57813A3AFB}" type="pres">
      <dgm:prSet presAssocID="{66506A97-0484-4FC7-8368-99A8E2F4FD40}" presName="conn2-1" presStyleLbl="parChTrans1D4" presStyleIdx="4" presStyleCnt="8"/>
      <dgm:spPr/>
      <dgm:t>
        <a:bodyPr/>
        <a:lstStyle/>
        <a:p>
          <a:endParaRPr lang="zh-CN" altLang="en-US"/>
        </a:p>
      </dgm:t>
    </dgm:pt>
    <dgm:pt modelId="{0575BCED-C636-4565-A0E9-51089F7A93DC}" type="pres">
      <dgm:prSet presAssocID="{66506A97-0484-4FC7-8368-99A8E2F4FD40}" presName="connTx" presStyleLbl="parChTrans1D4" presStyleIdx="4" presStyleCnt="8"/>
      <dgm:spPr/>
      <dgm:t>
        <a:bodyPr/>
        <a:lstStyle/>
        <a:p>
          <a:endParaRPr lang="zh-CN" altLang="en-US"/>
        </a:p>
      </dgm:t>
    </dgm:pt>
    <dgm:pt modelId="{65F77297-4546-4EEC-BDEF-F344FE3342B0}" type="pres">
      <dgm:prSet presAssocID="{EFACC3B6-D9F7-466C-9D2D-7937533546FC}" presName="root2" presStyleCnt="0"/>
      <dgm:spPr/>
    </dgm:pt>
    <dgm:pt modelId="{F65ECA8D-25A9-4097-9B61-6A9D28626404}" type="pres">
      <dgm:prSet presAssocID="{EFACC3B6-D9F7-466C-9D2D-7937533546FC}" presName="LevelTwoTextNode" presStyleLbl="node4" presStyleIdx="4" presStyleCnt="8" custScaleX="112682">
        <dgm:presLayoutVars>
          <dgm:chPref val="3"/>
        </dgm:presLayoutVars>
      </dgm:prSet>
      <dgm:spPr/>
      <dgm:t>
        <a:bodyPr/>
        <a:lstStyle/>
        <a:p>
          <a:endParaRPr lang="zh-CN" altLang="en-US"/>
        </a:p>
      </dgm:t>
    </dgm:pt>
    <dgm:pt modelId="{4FDAE9D2-A1F1-4579-B20B-90A51EA3306D}" type="pres">
      <dgm:prSet presAssocID="{EFACC3B6-D9F7-466C-9D2D-7937533546FC}" presName="level3hierChild" presStyleCnt="0"/>
      <dgm:spPr/>
    </dgm:pt>
    <dgm:pt modelId="{79A93F67-9AC0-4FB6-A34C-D8329DE25C12}" type="pres">
      <dgm:prSet presAssocID="{54CF9F92-27C7-4E54-919A-82C9276E67A3}" presName="conn2-1" presStyleLbl="parChTrans1D4" presStyleIdx="5" presStyleCnt="8"/>
      <dgm:spPr/>
      <dgm:t>
        <a:bodyPr/>
        <a:lstStyle/>
        <a:p>
          <a:endParaRPr lang="zh-CN" altLang="en-US"/>
        </a:p>
      </dgm:t>
    </dgm:pt>
    <dgm:pt modelId="{CAE261BE-F38F-4F76-8FE9-8E5AAC41933F}" type="pres">
      <dgm:prSet presAssocID="{54CF9F92-27C7-4E54-919A-82C9276E67A3}" presName="connTx" presStyleLbl="parChTrans1D4" presStyleIdx="5" presStyleCnt="8"/>
      <dgm:spPr/>
      <dgm:t>
        <a:bodyPr/>
        <a:lstStyle/>
        <a:p>
          <a:endParaRPr lang="zh-CN" altLang="en-US"/>
        </a:p>
      </dgm:t>
    </dgm:pt>
    <dgm:pt modelId="{4F0FB9ED-7B4B-4E15-A27D-14B528B0B670}" type="pres">
      <dgm:prSet presAssocID="{2F195D00-6CCC-48E4-B9FA-98CA592B1C33}" presName="root2" presStyleCnt="0"/>
      <dgm:spPr/>
    </dgm:pt>
    <dgm:pt modelId="{04AE2C42-3BFC-4BF7-BF79-D66EE2F460A6}" type="pres">
      <dgm:prSet presAssocID="{2F195D00-6CCC-48E4-B9FA-98CA592B1C33}" presName="LevelTwoTextNode" presStyleLbl="node4" presStyleIdx="5" presStyleCnt="8" custScaleX="127673">
        <dgm:presLayoutVars>
          <dgm:chPref val="3"/>
        </dgm:presLayoutVars>
      </dgm:prSet>
      <dgm:spPr/>
      <dgm:t>
        <a:bodyPr/>
        <a:lstStyle/>
        <a:p>
          <a:endParaRPr lang="zh-CN" altLang="en-US"/>
        </a:p>
      </dgm:t>
    </dgm:pt>
    <dgm:pt modelId="{B6942940-C12B-47F3-80E1-8DEB80576D33}" type="pres">
      <dgm:prSet presAssocID="{2F195D00-6CCC-48E4-B9FA-98CA592B1C33}" presName="level3hierChild" presStyleCnt="0"/>
      <dgm:spPr/>
    </dgm:pt>
    <dgm:pt modelId="{FD01D72C-D85D-421A-8404-AD938DAE4CF5}" type="pres">
      <dgm:prSet presAssocID="{D9F3B83A-2ADB-41A2-B8DD-F148EF2C2F26}" presName="conn2-1" presStyleLbl="parChTrans1D2" presStyleIdx="1" presStyleCnt="2"/>
      <dgm:spPr/>
      <dgm:t>
        <a:bodyPr/>
        <a:lstStyle/>
        <a:p>
          <a:endParaRPr lang="zh-CN" altLang="en-US"/>
        </a:p>
      </dgm:t>
    </dgm:pt>
    <dgm:pt modelId="{5601B8D9-A7C6-4725-A764-408AA7000FD9}" type="pres">
      <dgm:prSet presAssocID="{D9F3B83A-2ADB-41A2-B8DD-F148EF2C2F26}" presName="connTx" presStyleLbl="parChTrans1D2" presStyleIdx="1" presStyleCnt="2"/>
      <dgm:spPr/>
      <dgm:t>
        <a:bodyPr/>
        <a:lstStyle/>
        <a:p>
          <a:endParaRPr lang="zh-CN" altLang="en-US"/>
        </a:p>
      </dgm:t>
    </dgm:pt>
    <dgm:pt modelId="{57AC36F5-D5CB-4ED0-A708-862A31D8CD1E}" type="pres">
      <dgm:prSet presAssocID="{4E50015C-6263-4C97-8443-0065C8640EA6}" presName="root2" presStyleCnt="0"/>
      <dgm:spPr/>
    </dgm:pt>
    <dgm:pt modelId="{E1577B75-1813-4043-A3D9-D928A8D21084}" type="pres">
      <dgm:prSet presAssocID="{4E50015C-6263-4C97-8443-0065C8640EA6}" presName="LevelTwoTextNode" presStyleLbl="node2" presStyleIdx="1" presStyleCnt="2">
        <dgm:presLayoutVars>
          <dgm:chPref val="3"/>
        </dgm:presLayoutVars>
      </dgm:prSet>
      <dgm:spPr/>
      <dgm:t>
        <a:bodyPr/>
        <a:lstStyle/>
        <a:p>
          <a:endParaRPr lang="zh-CN" altLang="en-US"/>
        </a:p>
      </dgm:t>
    </dgm:pt>
    <dgm:pt modelId="{157F026D-541A-48DE-9996-A2D2A9221F92}" type="pres">
      <dgm:prSet presAssocID="{4E50015C-6263-4C97-8443-0065C8640EA6}" presName="level3hierChild" presStyleCnt="0"/>
      <dgm:spPr/>
    </dgm:pt>
    <dgm:pt modelId="{A3A8CC00-C95B-45A8-9F1F-301830639D63}" type="pres">
      <dgm:prSet presAssocID="{AE65D71E-B207-4031-8CB2-B8D1BF4F8126}" presName="conn2-1" presStyleLbl="parChTrans1D3" presStyleIdx="2" presStyleCnt="5"/>
      <dgm:spPr/>
      <dgm:t>
        <a:bodyPr/>
        <a:lstStyle/>
        <a:p>
          <a:endParaRPr lang="zh-CN" altLang="en-US"/>
        </a:p>
      </dgm:t>
    </dgm:pt>
    <dgm:pt modelId="{708E29BD-EA19-475E-9396-DAA4B1437AF2}" type="pres">
      <dgm:prSet presAssocID="{AE65D71E-B207-4031-8CB2-B8D1BF4F8126}" presName="connTx" presStyleLbl="parChTrans1D3" presStyleIdx="2" presStyleCnt="5"/>
      <dgm:spPr/>
      <dgm:t>
        <a:bodyPr/>
        <a:lstStyle/>
        <a:p>
          <a:endParaRPr lang="zh-CN" altLang="en-US"/>
        </a:p>
      </dgm:t>
    </dgm:pt>
    <dgm:pt modelId="{E86A49A1-AA37-43C8-BC8C-BCEE12624448}" type="pres">
      <dgm:prSet presAssocID="{1E02C877-8258-4B57-8D37-25FA027B9D14}" presName="root2" presStyleCnt="0"/>
      <dgm:spPr/>
    </dgm:pt>
    <dgm:pt modelId="{37F54048-B87D-4CCB-8207-56B20896E72A}" type="pres">
      <dgm:prSet presAssocID="{1E02C877-8258-4B57-8D37-25FA027B9D14}" presName="LevelTwoTextNode" presStyleLbl="node3" presStyleIdx="2" presStyleCnt="5">
        <dgm:presLayoutVars>
          <dgm:chPref val="3"/>
        </dgm:presLayoutVars>
      </dgm:prSet>
      <dgm:spPr/>
      <dgm:t>
        <a:bodyPr/>
        <a:lstStyle/>
        <a:p>
          <a:endParaRPr lang="zh-CN" altLang="en-US"/>
        </a:p>
      </dgm:t>
    </dgm:pt>
    <dgm:pt modelId="{23518B6D-D2E7-4671-A9F4-E4A796566840}" type="pres">
      <dgm:prSet presAssocID="{1E02C877-8258-4B57-8D37-25FA027B9D14}" presName="level3hierChild" presStyleCnt="0"/>
      <dgm:spPr/>
    </dgm:pt>
    <dgm:pt modelId="{692FEF9D-7ADD-4F3E-8062-8F3754F86FB8}" type="pres">
      <dgm:prSet presAssocID="{B17D558B-5927-4830-A64F-1C67EC036B29}" presName="conn2-1" presStyleLbl="parChTrans1D3" presStyleIdx="3" presStyleCnt="5"/>
      <dgm:spPr/>
      <dgm:t>
        <a:bodyPr/>
        <a:lstStyle/>
        <a:p>
          <a:endParaRPr lang="zh-CN" altLang="en-US"/>
        </a:p>
      </dgm:t>
    </dgm:pt>
    <dgm:pt modelId="{75ADE498-18B7-442D-AE9A-A64189248B6E}" type="pres">
      <dgm:prSet presAssocID="{B17D558B-5927-4830-A64F-1C67EC036B29}" presName="connTx" presStyleLbl="parChTrans1D3" presStyleIdx="3" presStyleCnt="5"/>
      <dgm:spPr/>
      <dgm:t>
        <a:bodyPr/>
        <a:lstStyle/>
        <a:p>
          <a:endParaRPr lang="zh-CN" altLang="en-US"/>
        </a:p>
      </dgm:t>
    </dgm:pt>
    <dgm:pt modelId="{10017A42-C8F8-4631-9B4E-AD1F15B5B3F1}" type="pres">
      <dgm:prSet presAssocID="{6A271DE4-8CD4-4B92-AE17-52AE7D31A53F}" presName="root2" presStyleCnt="0"/>
      <dgm:spPr/>
    </dgm:pt>
    <dgm:pt modelId="{E1BA568A-9C3C-4BB2-AF60-1F2D06464DE7}" type="pres">
      <dgm:prSet presAssocID="{6A271DE4-8CD4-4B92-AE17-52AE7D31A53F}" presName="LevelTwoTextNode" presStyleLbl="node3" presStyleIdx="3" presStyleCnt="5">
        <dgm:presLayoutVars>
          <dgm:chPref val="3"/>
        </dgm:presLayoutVars>
      </dgm:prSet>
      <dgm:spPr/>
      <dgm:t>
        <a:bodyPr/>
        <a:lstStyle/>
        <a:p>
          <a:endParaRPr lang="zh-CN" altLang="en-US"/>
        </a:p>
      </dgm:t>
    </dgm:pt>
    <dgm:pt modelId="{FC0154E7-1116-4B6B-8BE2-CF1C283AF9C0}" type="pres">
      <dgm:prSet presAssocID="{6A271DE4-8CD4-4B92-AE17-52AE7D31A53F}" presName="level3hierChild" presStyleCnt="0"/>
      <dgm:spPr/>
    </dgm:pt>
    <dgm:pt modelId="{A05B7C86-31C4-49C5-AA92-041CD5AB9BAA}" type="pres">
      <dgm:prSet presAssocID="{6DBE25A2-0571-466D-89BC-851CEA8F3672}" presName="conn2-1" presStyleLbl="parChTrans1D4" presStyleIdx="6" presStyleCnt="8"/>
      <dgm:spPr/>
      <dgm:t>
        <a:bodyPr/>
        <a:lstStyle/>
        <a:p>
          <a:endParaRPr lang="zh-CN" altLang="en-US"/>
        </a:p>
      </dgm:t>
    </dgm:pt>
    <dgm:pt modelId="{892134FC-8E35-4AA7-8B63-D5DBEE0AC729}" type="pres">
      <dgm:prSet presAssocID="{6DBE25A2-0571-466D-89BC-851CEA8F3672}" presName="connTx" presStyleLbl="parChTrans1D4" presStyleIdx="6" presStyleCnt="8"/>
      <dgm:spPr/>
      <dgm:t>
        <a:bodyPr/>
        <a:lstStyle/>
        <a:p>
          <a:endParaRPr lang="zh-CN" altLang="en-US"/>
        </a:p>
      </dgm:t>
    </dgm:pt>
    <dgm:pt modelId="{6EB53159-0F98-49CD-BC80-3FD189CA44DF}" type="pres">
      <dgm:prSet presAssocID="{A31DB155-D79E-4324-B77C-89C8004A7DCC}" presName="root2" presStyleCnt="0"/>
      <dgm:spPr/>
    </dgm:pt>
    <dgm:pt modelId="{65A98F08-CBFD-48D0-A185-8ED3F14A996C}" type="pres">
      <dgm:prSet presAssocID="{A31DB155-D79E-4324-B77C-89C8004A7DCC}" presName="LevelTwoTextNode" presStyleLbl="node4" presStyleIdx="6" presStyleCnt="8" custScaleX="157969">
        <dgm:presLayoutVars>
          <dgm:chPref val="3"/>
        </dgm:presLayoutVars>
      </dgm:prSet>
      <dgm:spPr/>
      <dgm:t>
        <a:bodyPr/>
        <a:lstStyle/>
        <a:p>
          <a:endParaRPr lang="zh-CN" altLang="en-US"/>
        </a:p>
      </dgm:t>
    </dgm:pt>
    <dgm:pt modelId="{43E4FD34-24B0-47A3-B06A-887D9C2FE91C}" type="pres">
      <dgm:prSet presAssocID="{A31DB155-D79E-4324-B77C-89C8004A7DCC}" presName="level3hierChild" presStyleCnt="0"/>
      <dgm:spPr/>
    </dgm:pt>
    <dgm:pt modelId="{4CC8D004-1D42-4836-AEC2-74E60EF2CD90}" type="pres">
      <dgm:prSet presAssocID="{0C05F303-BB39-4698-ABEC-F17EB295F5BC}" presName="conn2-1" presStyleLbl="parChTrans1D3" presStyleIdx="4" presStyleCnt="5"/>
      <dgm:spPr/>
      <dgm:t>
        <a:bodyPr/>
        <a:lstStyle/>
        <a:p>
          <a:endParaRPr lang="zh-CN" altLang="en-US"/>
        </a:p>
      </dgm:t>
    </dgm:pt>
    <dgm:pt modelId="{79724B85-D345-48A5-9CD0-66E84A733079}" type="pres">
      <dgm:prSet presAssocID="{0C05F303-BB39-4698-ABEC-F17EB295F5BC}" presName="connTx" presStyleLbl="parChTrans1D3" presStyleIdx="4" presStyleCnt="5"/>
      <dgm:spPr/>
      <dgm:t>
        <a:bodyPr/>
        <a:lstStyle/>
        <a:p>
          <a:endParaRPr lang="zh-CN" altLang="en-US"/>
        </a:p>
      </dgm:t>
    </dgm:pt>
    <dgm:pt modelId="{122674BB-C6AB-4BC4-9670-D5552C78DB94}" type="pres">
      <dgm:prSet presAssocID="{536F3F61-F21A-49CB-8C27-69361312D81A}" presName="root2" presStyleCnt="0"/>
      <dgm:spPr/>
    </dgm:pt>
    <dgm:pt modelId="{DA4EE613-74BB-4B9E-AFC7-66B387A7519D}" type="pres">
      <dgm:prSet presAssocID="{536F3F61-F21A-49CB-8C27-69361312D81A}" presName="LevelTwoTextNode" presStyleLbl="node3" presStyleIdx="4" presStyleCnt="5">
        <dgm:presLayoutVars>
          <dgm:chPref val="3"/>
        </dgm:presLayoutVars>
      </dgm:prSet>
      <dgm:spPr/>
      <dgm:t>
        <a:bodyPr/>
        <a:lstStyle/>
        <a:p>
          <a:endParaRPr lang="zh-CN" altLang="en-US"/>
        </a:p>
      </dgm:t>
    </dgm:pt>
    <dgm:pt modelId="{21C1523A-1D52-42DC-B3D2-79CF433B1DA1}" type="pres">
      <dgm:prSet presAssocID="{536F3F61-F21A-49CB-8C27-69361312D81A}" presName="level3hierChild" presStyleCnt="0"/>
      <dgm:spPr/>
    </dgm:pt>
    <dgm:pt modelId="{7AC8C1A6-F7C1-4AA0-821C-AD10B7ECE07C}" type="pres">
      <dgm:prSet presAssocID="{35F117C4-FC3A-4341-9E4B-3F423D815FD3}" presName="conn2-1" presStyleLbl="parChTrans1D4" presStyleIdx="7" presStyleCnt="8"/>
      <dgm:spPr/>
      <dgm:t>
        <a:bodyPr/>
        <a:lstStyle/>
        <a:p>
          <a:endParaRPr lang="zh-CN" altLang="en-US"/>
        </a:p>
      </dgm:t>
    </dgm:pt>
    <dgm:pt modelId="{83C7D6BA-675C-4D9C-8D7C-DF44D92C5FE1}" type="pres">
      <dgm:prSet presAssocID="{35F117C4-FC3A-4341-9E4B-3F423D815FD3}" presName="connTx" presStyleLbl="parChTrans1D4" presStyleIdx="7" presStyleCnt="8"/>
      <dgm:spPr/>
      <dgm:t>
        <a:bodyPr/>
        <a:lstStyle/>
        <a:p>
          <a:endParaRPr lang="zh-CN" altLang="en-US"/>
        </a:p>
      </dgm:t>
    </dgm:pt>
    <dgm:pt modelId="{FD9652A3-D26C-41F8-809F-42DC6D24976D}" type="pres">
      <dgm:prSet presAssocID="{754459DA-9D16-4830-B9E1-F7655F0D1A9F}" presName="root2" presStyleCnt="0"/>
      <dgm:spPr/>
    </dgm:pt>
    <dgm:pt modelId="{351F389B-8921-4B1B-A9DB-0C6BBCC20AA7}" type="pres">
      <dgm:prSet presAssocID="{754459DA-9D16-4830-B9E1-F7655F0D1A9F}" presName="LevelTwoTextNode" presStyleLbl="node4" presStyleIdx="7" presStyleCnt="8" custScaleX="226415" custScaleY="125233">
        <dgm:presLayoutVars>
          <dgm:chPref val="3"/>
        </dgm:presLayoutVars>
      </dgm:prSet>
      <dgm:spPr/>
      <dgm:t>
        <a:bodyPr/>
        <a:lstStyle/>
        <a:p>
          <a:endParaRPr lang="zh-CN" altLang="en-US"/>
        </a:p>
      </dgm:t>
    </dgm:pt>
    <dgm:pt modelId="{071293FB-A4F5-4C35-943B-0403529F46DC}" type="pres">
      <dgm:prSet presAssocID="{754459DA-9D16-4830-B9E1-F7655F0D1A9F}" presName="level3hierChild" presStyleCnt="0"/>
      <dgm:spPr/>
    </dgm:pt>
  </dgm:ptLst>
  <dgm:cxnLst>
    <dgm:cxn modelId="{5E185583-C06F-4553-B2F3-C714AD779A6B}" srcId="{4E50015C-6263-4C97-8443-0065C8640EA6}" destId="{1E02C877-8258-4B57-8D37-25FA027B9D14}" srcOrd="0" destOrd="0" parTransId="{AE65D71E-B207-4031-8CB2-B8D1BF4F8126}" sibTransId="{B6CB4D06-7EAC-454C-B094-343C3246256E}"/>
    <dgm:cxn modelId="{6BC510E2-14E8-4E1B-9ADB-31BA9686C070}" srcId="{536F3F61-F21A-49CB-8C27-69361312D81A}" destId="{754459DA-9D16-4830-B9E1-F7655F0D1A9F}" srcOrd="0" destOrd="0" parTransId="{35F117C4-FC3A-4341-9E4B-3F423D815FD3}" sibTransId="{D3B0572C-DD29-4643-BF8F-8A80B0584435}"/>
    <dgm:cxn modelId="{DC73C688-CB41-415A-A41A-FE3854E9E5B0}" srcId="{4E50015C-6263-4C97-8443-0065C8640EA6}" destId="{536F3F61-F21A-49CB-8C27-69361312D81A}" srcOrd="2" destOrd="0" parTransId="{0C05F303-BB39-4698-ABEC-F17EB295F5BC}" sibTransId="{277AFCE0-9389-427C-B406-2D3E5EC38074}"/>
    <dgm:cxn modelId="{63FEFE42-3CD5-46E3-B74D-D266637BA248}" type="presOf" srcId="{B17D558B-5927-4830-A64F-1C67EC036B29}" destId="{75ADE498-18B7-442D-AE9A-A64189248B6E}" srcOrd="1" destOrd="0" presId="urn:microsoft.com/office/officeart/2005/8/layout/hierarchy2"/>
    <dgm:cxn modelId="{C5234AB7-F0E8-49C2-958F-9FABC5C6878F}" srcId="{31672687-9FBF-4906-8987-E946679229FC}" destId="{FF5A29BA-D155-4C91-9034-18926A4B4379}" srcOrd="1" destOrd="0" parTransId="{7220EE20-465F-4863-8B01-9BE2AFCC5D5E}" sibTransId="{9751D8A7-A260-4109-A5A2-C99255517D43}"/>
    <dgm:cxn modelId="{A8D60483-DB6E-44BD-98FF-A4EC9244FCFC}" type="presOf" srcId="{7220EE20-465F-4863-8B01-9BE2AFCC5D5E}" destId="{58BAB390-CFD2-4C10-9C16-5E8D28AAFDA6}" srcOrd="1" destOrd="0" presId="urn:microsoft.com/office/officeart/2005/8/layout/hierarchy2"/>
    <dgm:cxn modelId="{C6B3C8C9-ED0E-4222-B898-EC4A13A044AE}" type="presOf" srcId="{A31DB155-D79E-4324-B77C-89C8004A7DCC}" destId="{65A98F08-CBFD-48D0-A185-8ED3F14A996C}" srcOrd="0" destOrd="0" presId="urn:microsoft.com/office/officeart/2005/8/layout/hierarchy2"/>
    <dgm:cxn modelId="{5592FD11-E43F-4CD0-AC52-4C740B98C223}" srcId="{07D7311C-D2EF-4C67-A76F-4F5F4706737F}" destId="{4E50015C-6263-4C97-8443-0065C8640EA6}" srcOrd="1" destOrd="0" parTransId="{D9F3B83A-2ADB-41A2-B8DD-F148EF2C2F26}" sibTransId="{499C7D81-5F1E-4F0E-8A26-3344DC586A44}"/>
    <dgm:cxn modelId="{2FCD2248-DD3E-4A0D-A12B-6E4DA259C94B}" type="presOf" srcId="{54CF9F92-27C7-4E54-919A-82C9276E67A3}" destId="{79A93F67-9AC0-4FB6-A34C-D8329DE25C12}" srcOrd="0" destOrd="0" presId="urn:microsoft.com/office/officeart/2005/8/layout/hierarchy2"/>
    <dgm:cxn modelId="{EA1A4A93-A6BC-4D97-A714-9C5B856E1C07}" srcId="{4E50015C-6263-4C97-8443-0065C8640EA6}" destId="{6A271DE4-8CD4-4B92-AE17-52AE7D31A53F}" srcOrd="1" destOrd="0" parTransId="{B17D558B-5927-4830-A64F-1C67EC036B29}" sibTransId="{357747DA-0E1D-4794-815F-FB2C0D85AB0F}"/>
    <dgm:cxn modelId="{EC93EDBD-21D7-4ADC-ADD6-3A0B613F305A}" type="presOf" srcId="{54CF9F92-27C7-4E54-919A-82C9276E67A3}" destId="{CAE261BE-F38F-4F76-8FE9-8E5AAC41933F}" srcOrd="1" destOrd="0" presId="urn:microsoft.com/office/officeart/2005/8/layout/hierarchy2"/>
    <dgm:cxn modelId="{4DE30855-22FB-419B-B7BE-6A317D06E6D2}" type="presOf" srcId="{239047F0-EE57-4F30-8E71-83224D2725BB}" destId="{791D649C-617F-4201-ADC6-DE8DAD9DF048}" srcOrd="0" destOrd="0" presId="urn:microsoft.com/office/officeart/2005/8/layout/hierarchy2"/>
    <dgm:cxn modelId="{433E1AB0-1192-4B43-8DE8-3A949C10A721}" type="presOf" srcId="{239047F0-EE57-4F30-8E71-83224D2725BB}" destId="{829F12ED-5417-45C6-8570-3B9784CAFEB4}" srcOrd="1" destOrd="0" presId="urn:microsoft.com/office/officeart/2005/8/layout/hierarchy2"/>
    <dgm:cxn modelId="{C833CA91-F084-4FED-9DFD-0332665823FC}" type="presOf" srcId="{35F117C4-FC3A-4341-9E4B-3F423D815FD3}" destId="{7AC8C1A6-F7C1-4AA0-821C-AD10B7ECE07C}" srcOrd="0" destOrd="0" presId="urn:microsoft.com/office/officeart/2005/8/layout/hierarchy2"/>
    <dgm:cxn modelId="{7378303A-43B4-4F19-8CA7-D20C7342D660}" type="presOf" srcId="{6DBE25A2-0571-466D-89BC-851CEA8F3672}" destId="{A05B7C86-31C4-49C5-AA92-041CD5AB9BAA}" srcOrd="0" destOrd="0" presId="urn:microsoft.com/office/officeart/2005/8/layout/hierarchy2"/>
    <dgm:cxn modelId="{5C5F4E83-AF46-489B-9157-B1289718DCA6}" type="presOf" srcId="{109172B2-7AF4-4AD9-AB57-0FDF41D02B59}" destId="{5609FD85-BB72-4EEA-AA3B-0CD98E0BA8DE}" srcOrd="0" destOrd="0" presId="urn:microsoft.com/office/officeart/2005/8/layout/hierarchy2"/>
    <dgm:cxn modelId="{9061F11C-68B8-433B-A9E3-C788B5E140D0}" srcId="{FD94E7D2-7537-4F85-83B7-339319DBFFD4}" destId="{6D44B36F-E91A-4E7B-BBDD-CC5DA9931EF0}" srcOrd="0" destOrd="0" parTransId="{216E989E-8583-470E-B398-84D134F38F49}" sibTransId="{F1551AA1-8746-42DE-A0F8-C641175EBB3C}"/>
    <dgm:cxn modelId="{4A1C0390-1121-4460-9AF6-1BA17F848795}" type="presOf" srcId="{B23F94F3-6019-4045-BD81-18B2598BF7F9}" destId="{69492728-2781-491B-B30C-A2BFE05F4BFF}" srcOrd="0" destOrd="0" presId="urn:microsoft.com/office/officeart/2005/8/layout/hierarchy2"/>
    <dgm:cxn modelId="{7BD8C2E3-D0DC-40A1-A239-E82830248707}" type="presOf" srcId="{09FA99BD-88F6-4875-B17F-9FB6F93ABE73}" destId="{75B26084-1107-4B79-85FE-25827D1F2707}" srcOrd="0" destOrd="0" presId="urn:microsoft.com/office/officeart/2005/8/layout/hierarchy2"/>
    <dgm:cxn modelId="{CFAE4B9A-D51F-46CA-8984-3D4F13A60DD9}" type="presOf" srcId="{DB1622C8-F167-402D-B1AF-FE76E0877297}" destId="{9CD32E80-2A99-4A61-909C-916229C7BB9A}" srcOrd="0" destOrd="0" presId="urn:microsoft.com/office/officeart/2005/8/layout/hierarchy2"/>
    <dgm:cxn modelId="{867D9DB7-4AC4-4208-90ED-30BF714D01B7}" srcId="{07D7311C-D2EF-4C67-A76F-4F5F4706737F}" destId="{6C2EE2A6-E6BF-4A9B-9095-CC2D17CF4CAB}" srcOrd="0" destOrd="0" parTransId="{109172B2-7AF4-4AD9-AB57-0FDF41D02B59}" sibTransId="{2EFDB874-3C66-436D-9412-F922CFEA4760}"/>
    <dgm:cxn modelId="{12390514-9989-4EDD-A45A-DC286A2C22F2}" type="presOf" srcId="{0C05F303-BB39-4698-ABEC-F17EB295F5BC}" destId="{4CC8D004-1D42-4836-AEC2-74E60EF2CD90}" srcOrd="0" destOrd="0" presId="urn:microsoft.com/office/officeart/2005/8/layout/hierarchy2"/>
    <dgm:cxn modelId="{846EAF67-6680-4199-9D18-0C3646DEA482}" srcId="{6D44B36F-E91A-4E7B-BBDD-CC5DA9931EF0}" destId="{02A7BA1A-7C2C-4E72-A3D8-FE594F9B3562}" srcOrd="0" destOrd="0" parTransId="{DB1622C8-F167-402D-B1AF-FE76E0877297}" sibTransId="{F11D94E8-3EC4-49DE-BE17-D6B3FE772AD9}"/>
    <dgm:cxn modelId="{879C7D69-AE0E-4726-A558-7F977A0EA746}" srcId="{6A271DE4-8CD4-4B92-AE17-52AE7D31A53F}" destId="{A31DB155-D79E-4324-B77C-89C8004A7DCC}" srcOrd="0" destOrd="0" parTransId="{6DBE25A2-0571-466D-89BC-851CEA8F3672}" sibTransId="{21D04FA1-1FBF-438B-B541-8B8127728AA0}"/>
    <dgm:cxn modelId="{A01392AC-DEEB-4C4B-AEAA-44F4DD4727D7}" type="presOf" srcId="{0C05F303-BB39-4698-ABEC-F17EB295F5BC}" destId="{79724B85-D345-48A5-9CD0-66E84A733079}" srcOrd="1" destOrd="0" presId="urn:microsoft.com/office/officeart/2005/8/layout/hierarchy2"/>
    <dgm:cxn modelId="{FA997D7F-9C49-4240-A6AE-2FB2C8FCB67F}" type="presOf" srcId="{2F195D00-6CCC-48E4-B9FA-98CA592B1C33}" destId="{04AE2C42-3BFC-4BF7-BF79-D66EE2F460A6}" srcOrd="0" destOrd="0" presId="urn:microsoft.com/office/officeart/2005/8/layout/hierarchy2"/>
    <dgm:cxn modelId="{80D2DA13-CED2-4CDC-91FF-73C27EB61143}" srcId="{6C2EE2A6-E6BF-4A9B-9095-CC2D17CF4CAB}" destId="{31672687-9FBF-4906-8987-E946679229FC}" srcOrd="0" destOrd="0" parTransId="{B0FEF3A5-51AE-4B98-8931-C853B85F3792}" sibTransId="{3EE90F5D-68D0-4FDE-A01A-DE50AF38AB5A}"/>
    <dgm:cxn modelId="{8386FB9A-86C1-4611-89DC-CDD232663CBC}" srcId="{FD94E7D2-7537-4F85-83B7-339319DBFFD4}" destId="{EFACC3B6-D9F7-466C-9D2D-7937533546FC}" srcOrd="1" destOrd="0" parTransId="{66506A97-0484-4FC7-8368-99A8E2F4FD40}" sibTransId="{10AAB8CE-56A4-4620-BDB9-D81124040E83}"/>
    <dgm:cxn modelId="{BBB621A6-2467-4F7F-8FAA-EFF369A39285}" type="presOf" srcId="{216E989E-8583-470E-B398-84D134F38F49}" destId="{B28B52AF-75FB-475B-8C06-0FB3EF51604C}" srcOrd="0" destOrd="0" presId="urn:microsoft.com/office/officeart/2005/8/layout/hierarchy2"/>
    <dgm:cxn modelId="{AF92406D-9CA4-4299-812B-EAC91EE8D83D}" type="presOf" srcId="{35F117C4-FC3A-4341-9E4B-3F423D815FD3}" destId="{83C7D6BA-675C-4D9C-8D7C-DF44D92C5FE1}" srcOrd="1" destOrd="0" presId="urn:microsoft.com/office/officeart/2005/8/layout/hierarchy2"/>
    <dgm:cxn modelId="{A7B5293C-180E-44C2-B2B5-CBBC5CA55A59}" type="presOf" srcId="{2AE28C43-0359-49B2-A8BF-55D42409B134}" destId="{742DDF9D-C4B1-4481-A1FA-06D7716A6392}" srcOrd="0" destOrd="0" presId="urn:microsoft.com/office/officeart/2005/8/layout/hierarchy2"/>
    <dgm:cxn modelId="{601D6A91-0FE7-4D44-B508-6030DCFF3E2E}" type="presOf" srcId="{216E989E-8583-470E-B398-84D134F38F49}" destId="{2E9E3258-D609-400B-8330-EAAAC5CDE477}" srcOrd="1" destOrd="0" presId="urn:microsoft.com/office/officeart/2005/8/layout/hierarchy2"/>
    <dgm:cxn modelId="{29E4537C-C124-4394-84FD-94D0FB1F62AF}" srcId="{31672687-9FBF-4906-8987-E946679229FC}" destId="{B23F94F3-6019-4045-BD81-18B2598BF7F9}" srcOrd="0" destOrd="0" parTransId="{239047F0-EE57-4F30-8E71-83224D2725BB}" sibTransId="{CA00FEC8-33D6-46E3-BB43-0A04E54354E0}"/>
    <dgm:cxn modelId="{626E626A-ED19-4082-A614-4951B8AD9900}" type="presOf" srcId="{B0FEF3A5-51AE-4B98-8931-C853B85F3792}" destId="{E8E200EA-D957-4A26-ACA8-285C28902D0E}" srcOrd="1" destOrd="0" presId="urn:microsoft.com/office/officeart/2005/8/layout/hierarchy2"/>
    <dgm:cxn modelId="{B567ADB8-8904-4FDF-9446-2AC56911ADB6}" type="presOf" srcId="{4E50015C-6263-4C97-8443-0065C8640EA6}" destId="{E1577B75-1813-4043-A3D9-D928A8D21084}" srcOrd="0" destOrd="0" presId="urn:microsoft.com/office/officeart/2005/8/layout/hierarchy2"/>
    <dgm:cxn modelId="{B0B58C16-E248-4698-9B09-24AED3DF01BD}" type="presOf" srcId="{02A7BA1A-7C2C-4E72-A3D8-FE594F9B3562}" destId="{BF657C15-E3CE-40B2-A585-9AE2DEF44953}" srcOrd="0" destOrd="0" presId="urn:microsoft.com/office/officeart/2005/8/layout/hierarchy2"/>
    <dgm:cxn modelId="{074819F3-35A3-4A54-B7AB-C0B61DD3C324}" type="presOf" srcId="{6C2EE2A6-E6BF-4A9B-9095-CC2D17CF4CAB}" destId="{AB347AE7-E183-454C-B6F3-7A180FE9EE0B}" srcOrd="0" destOrd="0" presId="urn:microsoft.com/office/officeart/2005/8/layout/hierarchy2"/>
    <dgm:cxn modelId="{8C91E57D-596E-4A82-AEDF-6457B529BE24}" type="presOf" srcId="{31672687-9FBF-4906-8987-E946679229FC}" destId="{12663CB2-DFA9-434E-A00E-1DDA0D63160B}" srcOrd="0" destOrd="0" presId="urn:microsoft.com/office/officeart/2005/8/layout/hierarchy2"/>
    <dgm:cxn modelId="{B45DC9CF-0730-44AE-9665-70409CBF18C3}" type="presOf" srcId="{EFACC3B6-D9F7-466C-9D2D-7937533546FC}" destId="{F65ECA8D-25A9-4097-9B61-6A9D28626404}" srcOrd="0" destOrd="0" presId="urn:microsoft.com/office/officeart/2005/8/layout/hierarchy2"/>
    <dgm:cxn modelId="{E301054E-22F1-4470-83B0-2B7528165E84}" type="presOf" srcId="{D9F3B83A-2ADB-41A2-B8DD-F148EF2C2F26}" destId="{5601B8D9-A7C6-4725-A764-408AA7000FD9}" srcOrd="1" destOrd="0" presId="urn:microsoft.com/office/officeart/2005/8/layout/hierarchy2"/>
    <dgm:cxn modelId="{EA3ECBC8-CF8E-424C-A6D5-6A433C80FD19}" type="presOf" srcId="{D9F3B83A-2ADB-41A2-B8DD-F148EF2C2F26}" destId="{FD01D72C-D85D-421A-8404-AD938DAE4CF5}" srcOrd="0" destOrd="0" presId="urn:microsoft.com/office/officeart/2005/8/layout/hierarchy2"/>
    <dgm:cxn modelId="{9B8A6CBC-8CB3-45F1-8B6A-BE7BC76D283D}" type="presOf" srcId="{FD94E7D2-7537-4F85-83B7-339319DBFFD4}" destId="{E14F8B28-0633-43DD-A36D-5DD733F4388B}" srcOrd="0" destOrd="0" presId="urn:microsoft.com/office/officeart/2005/8/layout/hierarchy2"/>
    <dgm:cxn modelId="{C90D884B-EA77-4530-83DF-CE44D1BE6E3A}" type="presOf" srcId="{07D7311C-D2EF-4C67-A76F-4F5F4706737F}" destId="{4C6735D0-96B5-4034-A489-A0A456A8CD2D}" srcOrd="0" destOrd="0" presId="urn:microsoft.com/office/officeart/2005/8/layout/hierarchy2"/>
    <dgm:cxn modelId="{032ADE66-E8B4-4CBE-A397-2D96626209B4}" srcId="{6C2EE2A6-E6BF-4A9B-9095-CC2D17CF4CAB}" destId="{FD94E7D2-7537-4F85-83B7-339319DBFFD4}" srcOrd="1" destOrd="0" parTransId="{2AE28C43-0359-49B2-A8BF-55D42409B134}" sibTransId="{C7DED7CB-BA37-44F6-B561-3EFAAEA00A4F}"/>
    <dgm:cxn modelId="{261B9629-7335-4424-98DF-89A7A37BC532}" type="presOf" srcId="{109172B2-7AF4-4AD9-AB57-0FDF41D02B59}" destId="{32D2267A-701E-4AF6-9CA9-43F3790A4056}" srcOrd="1" destOrd="0" presId="urn:microsoft.com/office/officeart/2005/8/layout/hierarchy2"/>
    <dgm:cxn modelId="{48B0E50D-883B-47E3-8158-5866CD6AB1D5}" type="presOf" srcId="{B17D558B-5927-4830-A64F-1C67EC036B29}" destId="{692FEF9D-7ADD-4F3E-8062-8F3754F86FB8}" srcOrd="0" destOrd="0" presId="urn:microsoft.com/office/officeart/2005/8/layout/hierarchy2"/>
    <dgm:cxn modelId="{45C8B954-B18D-43E4-825A-A06116E80561}" type="presOf" srcId="{7220EE20-465F-4863-8B01-9BE2AFCC5D5E}" destId="{2F3513BC-5C0F-477A-84CD-1972D5458B2B}" srcOrd="0" destOrd="0" presId="urn:microsoft.com/office/officeart/2005/8/layout/hierarchy2"/>
    <dgm:cxn modelId="{FD903812-C129-4BF2-8DE6-005D0972C8C3}" type="presOf" srcId="{6D44B36F-E91A-4E7B-BBDD-CC5DA9931EF0}" destId="{042BFC7A-58F4-426F-ADEC-4C9CE6D2DCED}" srcOrd="0" destOrd="0" presId="urn:microsoft.com/office/officeart/2005/8/layout/hierarchy2"/>
    <dgm:cxn modelId="{28DBEE78-8E5D-4D25-B76F-189D55F80CDD}" type="presOf" srcId="{536F3F61-F21A-49CB-8C27-69361312D81A}" destId="{DA4EE613-74BB-4B9E-AFC7-66B387A7519D}" srcOrd="0" destOrd="0" presId="urn:microsoft.com/office/officeart/2005/8/layout/hierarchy2"/>
    <dgm:cxn modelId="{40D547F7-B396-4C45-8E60-ECA32B15843D}" srcId="{EFACC3B6-D9F7-466C-9D2D-7937533546FC}" destId="{2F195D00-6CCC-48E4-B9FA-98CA592B1C33}" srcOrd="0" destOrd="0" parTransId="{54CF9F92-27C7-4E54-919A-82C9276E67A3}" sibTransId="{70407F1B-B410-49DA-B036-402BE1DE2B2A}"/>
    <dgm:cxn modelId="{A4BF4CD0-A62F-482D-9CD0-D9008D3001AA}" type="presOf" srcId="{2AE28C43-0359-49B2-A8BF-55D42409B134}" destId="{2BCDDD9E-BA5B-47CE-986F-FE00CDF31F21}" srcOrd="1" destOrd="0" presId="urn:microsoft.com/office/officeart/2005/8/layout/hierarchy2"/>
    <dgm:cxn modelId="{59931BCB-DCDE-42E1-AFD8-F64BAB87584F}" type="presOf" srcId="{DB1622C8-F167-402D-B1AF-FE76E0877297}" destId="{727B31A5-637D-4F2A-A42B-131237AB1C90}" srcOrd="1" destOrd="0" presId="urn:microsoft.com/office/officeart/2005/8/layout/hierarchy2"/>
    <dgm:cxn modelId="{C4CD2032-BC58-4C58-90FA-1497834EDD20}" type="presOf" srcId="{6DBE25A2-0571-466D-89BC-851CEA8F3672}" destId="{892134FC-8E35-4AA7-8B63-D5DBEE0AC729}" srcOrd="1" destOrd="0" presId="urn:microsoft.com/office/officeart/2005/8/layout/hierarchy2"/>
    <dgm:cxn modelId="{14A8A479-A509-4103-A1F2-3942D1397D14}" type="presOf" srcId="{B0FEF3A5-51AE-4B98-8931-C853B85F3792}" destId="{9054E403-5014-4D95-93DB-EE78612F36B0}" srcOrd="0" destOrd="0" presId="urn:microsoft.com/office/officeart/2005/8/layout/hierarchy2"/>
    <dgm:cxn modelId="{B8D81BCD-4A08-484B-BF86-EA4CE8E2ACF6}" srcId="{09FA99BD-88F6-4875-B17F-9FB6F93ABE73}" destId="{07D7311C-D2EF-4C67-A76F-4F5F4706737F}" srcOrd="0" destOrd="0" parTransId="{95F7DB58-5694-469C-8B12-309495272667}" sibTransId="{3340F431-CD23-4D6A-AC50-3BD163C685D9}"/>
    <dgm:cxn modelId="{0AD283A8-0F58-409F-8518-457BF082AE36}" type="presOf" srcId="{754459DA-9D16-4830-B9E1-F7655F0D1A9F}" destId="{351F389B-8921-4B1B-A9DB-0C6BBCC20AA7}" srcOrd="0" destOrd="0" presId="urn:microsoft.com/office/officeart/2005/8/layout/hierarchy2"/>
    <dgm:cxn modelId="{2E3F60CE-B2D7-4C0D-8D1F-008A85F34CA0}" type="presOf" srcId="{66506A97-0484-4FC7-8368-99A8E2F4FD40}" destId="{742A3461-0505-4954-94C1-3A57813A3AFB}" srcOrd="0" destOrd="0" presId="urn:microsoft.com/office/officeart/2005/8/layout/hierarchy2"/>
    <dgm:cxn modelId="{BB81A706-5329-4698-97A7-998C1803E432}" type="presOf" srcId="{AE65D71E-B207-4031-8CB2-B8D1BF4F8126}" destId="{A3A8CC00-C95B-45A8-9F1F-301830639D63}" srcOrd="0" destOrd="0" presId="urn:microsoft.com/office/officeart/2005/8/layout/hierarchy2"/>
    <dgm:cxn modelId="{7E64ABE0-80E5-4A66-AC9D-6AE3CF12F810}" type="presOf" srcId="{6A271DE4-8CD4-4B92-AE17-52AE7D31A53F}" destId="{E1BA568A-9C3C-4BB2-AF60-1F2D06464DE7}" srcOrd="0" destOrd="0" presId="urn:microsoft.com/office/officeart/2005/8/layout/hierarchy2"/>
    <dgm:cxn modelId="{C1C58CF0-C0C9-4739-9A82-7EA87EAC46C5}" type="presOf" srcId="{1E02C877-8258-4B57-8D37-25FA027B9D14}" destId="{37F54048-B87D-4CCB-8207-56B20896E72A}" srcOrd="0" destOrd="0" presId="urn:microsoft.com/office/officeart/2005/8/layout/hierarchy2"/>
    <dgm:cxn modelId="{CA3AE88E-9E94-4D39-BCB7-4EF67622B9E5}" type="presOf" srcId="{66506A97-0484-4FC7-8368-99A8E2F4FD40}" destId="{0575BCED-C636-4565-A0E9-51089F7A93DC}" srcOrd="1" destOrd="0" presId="urn:microsoft.com/office/officeart/2005/8/layout/hierarchy2"/>
    <dgm:cxn modelId="{912543BA-2CA3-4018-A086-9ADE6EC1E279}" type="presOf" srcId="{AE65D71E-B207-4031-8CB2-B8D1BF4F8126}" destId="{708E29BD-EA19-475E-9396-DAA4B1437AF2}" srcOrd="1" destOrd="0" presId="urn:microsoft.com/office/officeart/2005/8/layout/hierarchy2"/>
    <dgm:cxn modelId="{07B091A4-5DFE-4CF5-83A5-7D693133F5D1}" type="presOf" srcId="{FF5A29BA-D155-4C91-9034-18926A4B4379}" destId="{2894BC4F-0464-4FFE-A045-726CB628BE47}" srcOrd="0" destOrd="0" presId="urn:microsoft.com/office/officeart/2005/8/layout/hierarchy2"/>
    <dgm:cxn modelId="{A37D655F-DD9C-4A55-9769-EDC380291F10}" type="presParOf" srcId="{75B26084-1107-4B79-85FE-25827D1F2707}" destId="{031FE9C4-7BA2-49F8-AE41-9A4F52417631}" srcOrd="0" destOrd="0" presId="urn:microsoft.com/office/officeart/2005/8/layout/hierarchy2"/>
    <dgm:cxn modelId="{557F0869-56F5-4944-80D7-ED5DF99D42C7}" type="presParOf" srcId="{031FE9C4-7BA2-49F8-AE41-9A4F52417631}" destId="{4C6735D0-96B5-4034-A489-A0A456A8CD2D}" srcOrd="0" destOrd="0" presId="urn:microsoft.com/office/officeart/2005/8/layout/hierarchy2"/>
    <dgm:cxn modelId="{5F51E6C5-DDE6-4056-84D0-22291E630529}" type="presParOf" srcId="{031FE9C4-7BA2-49F8-AE41-9A4F52417631}" destId="{029655AA-093A-469D-AF48-577C517C40E0}" srcOrd="1" destOrd="0" presId="urn:microsoft.com/office/officeart/2005/8/layout/hierarchy2"/>
    <dgm:cxn modelId="{793BDDD8-E072-49D2-8713-F0A3335F29A8}" type="presParOf" srcId="{029655AA-093A-469D-AF48-577C517C40E0}" destId="{5609FD85-BB72-4EEA-AA3B-0CD98E0BA8DE}" srcOrd="0" destOrd="0" presId="urn:microsoft.com/office/officeart/2005/8/layout/hierarchy2"/>
    <dgm:cxn modelId="{543EED9D-6337-42FC-9BD0-0D75CFD3D35E}" type="presParOf" srcId="{5609FD85-BB72-4EEA-AA3B-0CD98E0BA8DE}" destId="{32D2267A-701E-4AF6-9CA9-43F3790A4056}" srcOrd="0" destOrd="0" presId="urn:microsoft.com/office/officeart/2005/8/layout/hierarchy2"/>
    <dgm:cxn modelId="{AA108687-98D2-40D7-9D10-DED3BEA9811E}" type="presParOf" srcId="{029655AA-093A-469D-AF48-577C517C40E0}" destId="{5BB1A57C-3258-493C-97B2-B69B4C4A1C4C}" srcOrd="1" destOrd="0" presId="urn:microsoft.com/office/officeart/2005/8/layout/hierarchy2"/>
    <dgm:cxn modelId="{239D9978-0EE8-456A-B48C-7BE035A6AFF3}" type="presParOf" srcId="{5BB1A57C-3258-493C-97B2-B69B4C4A1C4C}" destId="{AB347AE7-E183-454C-B6F3-7A180FE9EE0B}" srcOrd="0" destOrd="0" presId="urn:microsoft.com/office/officeart/2005/8/layout/hierarchy2"/>
    <dgm:cxn modelId="{DE8E6C85-3E11-4937-A8FA-D402E56DF928}" type="presParOf" srcId="{5BB1A57C-3258-493C-97B2-B69B4C4A1C4C}" destId="{615A1B1C-42E3-4F99-AFB0-70387D360311}" srcOrd="1" destOrd="0" presId="urn:microsoft.com/office/officeart/2005/8/layout/hierarchy2"/>
    <dgm:cxn modelId="{2925C019-9F5B-461F-BFAC-BB2E50B1E955}" type="presParOf" srcId="{615A1B1C-42E3-4F99-AFB0-70387D360311}" destId="{9054E403-5014-4D95-93DB-EE78612F36B0}" srcOrd="0" destOrd="0" presId="urn:microsoft.com/office/officeart/2005/8/layout/hierarchy2"/>
    <dgm:cxn modelId="{A4A95AF9-92AA-49F2-A91B-1A197F13F616}" type="presParOf" srcId="{9054E403-5014-4D95-93DB-EE78612F36B0}" destId="{E8E200EA-D957-4A26-ACA8-285C28902D0E}" srcOrd="0" destOrd="0" presId="urn:microsoft.com/office/officeart/2005/8/layout/hierarchy2"/>
    <dgm:cxn modelId="{10E356B8-2906-4E89-B493-A2E0533BD340}" type="presParOf" srcId="{615A1B1C-42E3-4F99-AFB0-70387D360311}" destId="{8A2D339B-CDA6-4B5F-9C67-9132A7638A90}" srcOrd="1" destOrd="0" presId="urn:microsoft.com/office/officeart/2005/8/layout/hierarchy2"/>
    <dgm:cxn modelId="{B1047A07-239D-4061-A2B3-432A6F124C12}" type="presParOf" srcId="{8A2D339B-CDA6-4B5F-9C67-9132A7638A90}" destId="{12663CB2-DFA9-434E-A00E-1DDA0D63160B}" srcOrd="0" destOrd="0" presId="urn:microsoft.com/office/officeart/2005/8/layout/hierarchy2"/>
    <dgm:cxn modelId="{CE629347-6AD7-47C5-8426-8F99A4DFB0BA}" type="presParOf" srcId="{8A2D339B-CDA6-4B5F-9C67-9132A7638A90}" destId="{76E354B5-1682-4021-BEC2-1FF520189BB3}" srcOrd="1" destOrd="0" presId="urn:microsoft.com/office/officeart/2005/8/layout/hierarchy2"/>
    <dgm:cxn modelId="{FC5AF970-53FB-4A3C-BE60-64329C9CC3B8}" type="presParOf" srcId="{76E354B5-1682-4021-BEC2-1FF520189BB3}" destId="{791D649C-617F-4201-ADC6-DE8DAD9DF048}" srcOrd="0" destOrd="0" presId="urn:microsoft.com/office/officeart/2005/8/layout/hierarchy2"/>
    <dgm:cxn modelId="{24841825-46BF-4EBD-A229-456BB50F06C0}" type="presParOf" srcId="{791D649C-617F-4201-ADC6-DE8DAD9DF048}" destId="{829F12ED-5417-45C6-8570-3B9784CAFEB4}" srcOrd="0" destOrd="0" presId="urn:microsoft.com/office/officeart/2005/8/layout/hierarchy2"/>
    <dgm:cxn modelId="{59C4C5A7-FEB6-4ADB-81BE-0F16A31FDF7B}" type="presParOf" srcId="{76E354B5-1682-4021-BEC2-1FF520189BB3}" destId="{82AB28DB-74F4-478F-B75A-2FA83B56BBD9}" srcOrd="1" destOrd="0" presId="urn:microsoft.com/office/officeart/2005/8/layout/hierarchy2"/>
    <dgm:cxn modelId="{6EA2F74D-8C6C-4511-AA9A-38024139DB4D}" type="presParOf" srcId="{82AB28DB-74F4-478F-B75A-2FA83B56BBD9}" destId="{69492728-2781-491B-B30C-A2BFE05F4BFF}" srcOrd="0" destOrd="0" presId="urn:microsoft.com/office/officeart/2005/8/layout/hierarchy2"/>
    <dgm:cxn modelId="{F88C12AC-C8CC-44DD-9DDA-F612F60438F2}" type="presParOf" srcId="{82AB28DB-74F4-478F-B75A-2FA83B56BBD9}" destId="{61A3DC65-E6A3-4642-814C-3B7A926CE8D0}" srcOrd="1" destOrd="0" presId="urn:microsoft.com/office/officeart/2005/8/layout/hierarchy2"/>
    <dgm:cxn modelId="{A49FADD7-3FB6-45F9-B180-AE57C938E9C3}" type="presParOf" srcId="{76E354B5-1682-4021-BEC2-1FF520189BB3}" destId="{2F3513BC-5C0F-477A-84CD-1972D5458B2B}" srcOrd="2" destOrd="0" presId="urn:microsoft.com/office/officeart/2005/8/layout/hierarchy2"/>
    <dgm:cxn modelId="{AE82515E-AF44-4701-9AD1-245FB2CF4C4A}" type="presParOf" srcId="{2F3513BC-5C0F-477A-84CD-1972D5458B2B}" destId="{58BAB390-CFD2-4C10-9C16-5E8D28AAFDA6}" srcOrd="0" destOrd="0" presId="urn:microsoft.com/office/officeart/2005/8/layout/hierarchy2"/>
    <dgm:cxn modelId="{A74EF51E-67AC-4630-8F16-FA44AE96E618}" type="presParOf" srcId="{76E354B5-1682-4021-BEC2-1FF520189BB3}" destId="{4B6B7C2C-B00E-462A-BBB8-618E39473290}" srcOrd="3" destOrd="0" presId="urn:microsoft.com/office/officeart/2005/8/layout/hierarchy2"/>
    <dgm:cxn modelId="{6191C9EF-1D61-4592-8D4D-FD0E5515DBD8}" type="presParOf" srcId="{4B6B7C2C-B00E-462A-BBB8-618E39473290}" destId="{2894BC4F-0464-4FFE-A045-726CB628BE47}" srcOrd="0" destOrd="0" presId="urn:microsoft.com/office/officeart/2005/8/layout/hierarchy2"/>
    <dgm:cxn modelId="{7F82DC15-51FC-41DA-8052-3A6FFFE06FF6}" type="presParOf" srcId="{4B6B7C2C-B00E-462A-BBB8-618E39473290}" destId="{E1FE84C5-D32C-4FB4-B0A1-DD836DE96CC1}" srcOrd="1" destOrd="0" presId="urn:microsoft.com/office/officeart/2005/8/layout/hierarchy2"/>
    <dgm:cxn modelId="{AFE4FEB4-32D7-438B-8E70-87C30C2031C1}" type="presParOf" srcId="{615A1B1C-42E3-4F99-AFB0-70387D360311}" destId="{742DDF9D-C4B1-4481-A1FA-06D7716A6392}" srcOrd="2" destOrd="0" presId="urn:microsoft.com/office/officeart/2005/8/layout/hierarchy2"/>
    <dgm:cxn modelId="{E2EA7DB6-4487-42D8-B3C3-28C1651FF3F3}" type="presParOf" srcId="{742DDF9D-C4B1-4481-A1FA-06D7716A6392}" destId="{2BCDDD9E-BA5B-47CE-986F-FE00CDF31F21}" srcOrd="0" destOrd="0" presId="urn:microsoft.com/office/officeart/2005/8/layout/hierarchy2"/>
    <dgm:cxn modelId="{687A1B4B-ACD5-4940-9890-22D5A20DA2BA}" type="presParOf" srcId="{615A1B1C-42E3-4F99-AFB0-70387D360311}" destId="{19F44E41-F364-4DE8-95E6-9F11318B3873}" srcOrd="3" destOrd="0" presId="urn:microsoft.com/office/officeart/2005/8/layout/hierarchy2"/>
    <dgm:cxn modelId="{6D659334-00C9-4AF8-A2C8-E300A495AA1B}" type="presParOf" srcId="{19F44E41-F364-4DE8-95E6-9F11318B3873}" destId="{E14F8B28-0633-43DD-A36D-5DD733F4388B}" srcOrd="0" destOrd="0" presId="urn:microsoft.com/office/officeart/2005/8/layout/hierarchy2"/>
    <dgm:cxn modelId="{AD68372C-F474-47D5-9093-3971109DEA78}" type="presParOf" srcId="{19F44E41-F364-4DE8-95E6-9F11318B3873}" destId="{AD3AB32C-FA4C-4022-807A-7301B7BD11AE}" srcOrd="1" destOrd="0" presId="urn:microsoft.com/office/officeart/2005/8/layout/hierarchy2"/>
    <dgm:cxn modelId="{41213CF5-4522-418F-9AB1-3312493B79F9}" type="presParOf" srcId="{AD3AB32C-FA4C-4022-807A-7301B7BD11AE}" destId="{B28B52AF-75FB-475B-8C06-0FB3EF51604C}" srcOrd="0" destOrd="0" presId="urn:microsoft.com/office/officeart/2005/8/layout/hierarchy2"/>
    <dgm:cxn modelId="{D8C1BF01-D0E3-4C6D-BF5C-437E93BF9E01}" type="presParOf" srcId="{B28B52AF-75FB-475B-8C06-0FB3EF51604C}" destId="{2E9E3258-D609-400B-8330-EAAAC5CDE477}" srcOrd="0" destOrd="0" presId="urn:microsoft.com/office/officeart/2005/8/layout/hierarchy2"/>
    <dgm:cxn modelId="{80645AAC-7C32-4A39-826C-2B120B3A75F9}" type="presParOf" srcId="{AD3AB32C-FA4C-4022-807A-7301B7BD11AE}" destId="{FEA31164-4FC8-4FCB-8720-BF96C931B3B1}" srcOrd="1" destOrd="0" presId="urn:microsoft.com/office/officeart/2005/8/layout/hierarchy2"/>
    <dgm:cxn modelId="{4776B1F3-8A80-47C0-B568-C0E0E90F8FB2}" type="presParOf" srcId="{FEA31164-4FC8-4FCB-8720-BF96C931B3B1}" destId="{042BFC7A-58F4-426F-ADEC-4C9CE6D2DCED}" srcOrd="0" destOrd="0" presId="urn:microsoft.com/office/officeart/2005/8/layout/hierarchy2"/>
    <dgm:cxn modelId="{4A662EE5-781C-426A-AC6D-2B27610FC351}" type="presParOf" srcId="{FEA31164-4FC8-4FCB-8720-BF96C931B3B1}" destId="{9B13035E-4577-427E-AC80-52BDFF7F5A69}" srcOrd="1" destOrd="0" presId="urn:microsoft.com/office/officeart/2005/8/layout/hierarchy2"/>
    <dgm:cxn modelId="{03E8FC7F-E473-41B8-A7D7-9D973C0FAEB1}" type="presParOf" srcId="{9B13035E-4577-427E-AC80-52BDFF7F5A69}" destId="{9CD32E80-2A99-4A61-909C-916229C7BB9A}" srcOrd="0" destOrd="0" presId="urn:microsoft.com/office/officeart/2005/8/layout/hierarchy2"/>
    <dgm:cxn modelId="{0A7FE1F9-F91B-4EFC-A2ED-C47AD309FCC0}" type="presParOf" srcId="{9CD32E80-2A99-4A61-909C-916229C7BB9A}" destId="{727B31A5-637D-4F2A-A42B-131237AB1C90}" srcOrd="0" destOrd="0" presId="urn:microsoft.com/office/officeart/2005/8/layout/hierarchy2"/>
    <dgm:cxn modelId="{C54833A4-1244-4787-A0E1-35BDADF9127A}" type="presParOf" srcId="{9B13035E-4577-427E-AC80-52BDFF7F5A69}" destId="{655AD3AB-4571-45CE-BD25-478B8D204BEA}" srcOrd="1" destOrd="0" presId="urn:microsoft.com/office/officeart/2005/8/layout/hierarchy2"/>
    <dgm:cxn modelId="{F679CC60-960C-462E-85BA-E9FE7531DF6C}" type="presParOf" srcId="{655AD3AB-4571-45CE-BD25-478B8D204BEA}" destId="{BF657C15-E3CE-40B2-A585-9AE2DEF44953}" srcOrd="0" destOrd="0" presId="urn:microsoft.com/office/officeart/2005/8/layout/hierarchy2"/>
    <dgm:cxn modelId="{A992FDE3-8CB6-43B4-8FA8-69A600981473}" type="presParOf" srcId="{655AD3AB-4571-45CE-BD25-478B8D204BEA}" destId="{8E399EE8-2CD5-4009-9B46-FAC245AC3E38}" srcOrd="1" destOrd="0" presId="urn:microsoft.com/office/officeart/2005/8/layout/hierarchy2"/>
    <dgm:cxn modelId="{FB70B3FF-B25B-4362-9BB1-6314825E89D2}" type="presParOf" srcId="{AD3AB32C-FA4C-4022-807A-7301B7BD11AE}" destId="{742A3461-0505-4954-94C1-3A57813A3AFB}" srcOrd="2" destOrd="0" presId="urn:microsoft.com/office/officeart/2005/8/layout/hierarchy2"/>
    <dgm:cxn modelId="{9F9BA938-76DD-42EB-A5E2-B03D3976B929}" type="presParOf" srcId="{742A3461-0505-4954-94C1-3A57813A3AFB}" destId="{0575BCED-C636-4565-A0E9-51089F7A93DC}" srcOrd="0" destOrd="0" presId="urn:microsoft.com/office/officeart/2005/8/layout/hierarchy2"/>
    <dgm:cxn modelId="{3EAFA504-01DC-4CF6-B284-6B8E86EBE8F5}" type="presParOf" srcId="{AD3AB32C-FA4C-4022-807A-7301B7BD11AE}" destId="{65F77297-4546-4EEC-BDEF-F344FE3342B0}" srcOrd="3" destOrd="0" presId="urn:microsoft.com/office/officeart/2005/8/layout/hierarchy2"/>
    <dgm:cxn modelId="{EB5F73AB-64F6-49E5-BDFC-ADEF00404452}" type="presParOf" srcId="{65F77297-4546-4EEC-BDEF-F344FE3342B0}" destId="{F65ECA8D-25A9-4097-9B61-6A9D28626404}" srcOrd="0" destOrd="0" presId="urn:microsoft.com/office/officeart/2005/8/layout/hierarchy2"/>
    <dgm:cxn modelId="{168C7545-32CF-4FDB-A815-82F7B2235B4E}" type="presParOf" srcId="{65F77297-4546-4EEC-BDEF-F344FE3342B0}" destId="{4FDAE9D2-A1F1-4579-B20B-90A51EA3306D}" srcOrd="1" destOrd="0" presId="urn:microsoft.com/office/officeart/2005/8/layout/hierarchy2"/>
    <dgm:cxn modelId="{615256B0-AB89-43B6-B272-F46D6CCA2E5B}" type="presParOf" srcId="{4FDAE9D2-A1F1-4579-B20B-90A51EA3306D}" destId="{79A93F67-9AC0-4FB6-A34C-D8329DE25C12}" srcOrd="0" destOrd="0" presId="urn:microsoft.com/office/officeart/2005/8/layout/hierarchy2"/>
    <dgm:cxn modelId="{D034D1F0-8834-435E-B61B-11B50E5CECBF}" type="presParOf" srcId="{79A93F67-9AC0-4FB6-A34C-D8329DE25C12}" destId="{CAE261BE-F38F-4F76-8FE9-8E5AAC41933F}" srcOrd="0" destOrd="0" presId="urn:microsoft.com/office/officeart/2005/8/layout/hierarchy2"/>
    <dgm:cxn modelId="{B4BADBC5-EC44-4B08-B5DF-D23A228BFC02}" type="presParOf" srcId="{4FDAE9D2-A1F1-4579-B20B-90A51EA3306D}" destId="{4F0FB9ED-7B4B-4E15-A27D-14B528B0B670}" srcOrd="1" destOrd="0" presId="urn:microsoft.com/office/officeart/2005/8/layout/hierarchy2"/>
    <dgm:cxn modelId="{7F85005F-F52E-4498-B63B-90410F137845}" type="presParOf" srcId="{4F0FB9ED-7B4B-4E15-A27D-14B528B0B670}" destId="{04AE2C42-3BFC-4BF7-BF79-D66EE2F460A6}" srcOrd="0" destOrd="0" presId="urn:microsoft.com/office/officeart/2005/8/layout/hierarchy2"/>
    <dgm:cxn modelId="{64BC7083-F7B7-4CBB-A7C0-52C8B9D47842}" type="presParOf" srcId="{4F0FB9ED-7B4B-4E15-A27D-14B528B0B670}" destId="{B6942940-C12B-47F3-80E1-8DEB80576D33}" srcOrd="1" destOrd="0" presId="urn:microsoft.com/office/officeart/2005/8/layout/hierarchy2"/>
    <dgm:cxn modelId="{13C567E8-72C5-4B34-AD50-7438EFE8502D}" type="presParOf" srcId="{029655AA-093A-469D-AF48-577C517C40E0}" destId="{FD01D72C-D85D-421A-8404-AD938DAE4CF5}" srcOrd="2" destOrd="0" presId="urn:microsoft.com/office/officeart/2005/8/layout/hierarchy2"/>
    <dgm:cxn modelId="{2732E5BB-3A43-478E-96CE-CAB7285DF136}" type="presParOf" srcId="{FD01D72C-D85D-421A-8404-AD938DAE4CF5}" destId="{5601B8D9-A7C6-4725-A764-408AA7000FD9}" srcOrd="0" destOrd="0" presId="urn:microsoft.com/office/officeart/2005/8/layout/hierarchy2"/>
    <dgm:cxn modelId="{B2417C12-CC75-47F9-A89C-68EB49DEFD18}" type="presParOf" srcId="{029655AA-093A-469D-AF48-577C517C40E0}" destId="{57AC36F5-D5CB-4ED0-A708-862A31D8CD1E}" srcOrd="3" destOrd="0" presId="urn:microsoft.com/office/officeart/2005/8/layout/hierarchy2"/>
    <dgm:cxn modelId="{4E61CA86-B333-44A7-9A90-DA27610E8433}" type="presParOf" srcId="{57AC36F5-D5CB-4ED0-A708-862A31D8CD1E}" destId="{E1577B75-1813-4043-A3D9-D928A8D21084}" srcOrd="0" destOrd="0" presId="urn:microsoft.com/office/officeart/2005/8/layout/hierarchy2"/>
    <dgm:cxn modelId="{925A1F76-D156-4E8D-B272-664FB84DBBFD}" type="presParOf" srcId="{57AC36F5-D5CB-4ED0-A708-862A31D8CD1E}" destId="{157F026D-541A-48DE-9996-A2D2A9221F92}" srcOrd="1" destOrd="0" presId="urn:microsoft.com/office/officeart/2005/8/layout/hierarchy2"/>
    <dgm:cxn modelId="{F62FA848-6C66-448B-A85D-CE3E966755E2}" type="presParOf" srcId="{157F026D-541A-48DE-9996-A2D2A9221F92}" destId="{A3A8CC00-C95B-45A8-9F1F-301830639D63}" srcOrd="0" destOrd="0" presId="urn:microsoft.com/office/officeart/2005/8/layout/hierarchy2"/>
    <dgm:cxn modelId="{16081591-E643-4138-9116-39D2AB5C3EE3}" type="presParOf" srcId="{A3A8CC00-C95B-45A8-9F1F-301830639D63}" destId="{708E29BD-EA19-475E-9396-DAA4B1437AF2}" srcOrd="0" destOrd="0" presId="urn:microsoft.com/office/officeart/2005/8/layout/hierarchy2"/>
    <dgm:cxn modelId="{C8044D08-9241-4C55-99A1-4C919B80C6B4}" type="presParOf" srcId="{157F026D-541A-48DE-9996-A2D2A9221F92}" destId="{E86A49A1-AA37-43C8-BC8C-BCEE12624448}" srcOrd="1" destOrd="0" presId="urn:microsoft.com/office/officeart/2005/8/layout/hierarchy2"/>
    <dgm:cxn modelId="{9F0DD36F-4771-41B9-84D3-E6A2BBB28825}" type="presParOf" srcId="{E86A49A1-AA37-43C8-BC8C-BCEE12624448}" destId="{37F54048-B87D-4CCB-8207-56B20896E72A}" srcOrd="0" destOrd="0" presId="urn:microsoft.com/office/officeart/2005/8/layout/hierarchy2"/>
    <dgm:cxn modelId="{B9E66143-15FE-4206-8B8A-DB8E031DE1CD}" type="presParOf" srcId="{E86A49A1-AA37-43C8-BC8C-BCEE12624448}" destId="{23518B6D-D2E7-4671-A9F4-E4A796566840}" srcOrd="1" destOrd="0" presId="urn:microsoft.com/office/officeart/2005/8/layout/hierarchy2"/>
    <dgm:cxn modelId="{7E44C9D6-AD36-40A3-8CDF-8B1458B45A95}" type="presParOf" srcId="{157F026D-541A-48DE-9996-A2D2A9221F92}" destId="{692FEF9D-7ADD-4F3E-8062-8F3754F86FB8}" srcOrd="2" destOrd="0" presId="urn:microsoft.com/office/officeart/2005/8/layout/hierarchy2"/>
    <dgm:cxn modelId="{5A058DA8-43A5-45E5-A8E0-AE7A836D60F2}" type="presParOf" srcId="{692FEF9D-7ADD-4F3E-8062-8F3754F86FB8}" destId="{75ADE498-18B7-442D-AE9A-A64189248B6E}" srcOrd="0" destOrd="0" presId="urn:microsoft.com/office/officeart/2005/8/layout/hierarchy2"/>
    <dgm:cxn modelId="{F3188244-A4D8-4E48-AEB6-61A7184017C8}" type="presParOf" srcId="{157F026D-541A-48DE-9996-A2D2A9221F92}" destId="{10017A42-C8F8-4631-9B4E-AD1F15B5B3F1}" srcOrd="3" destOrd="0" presId="urn:microsoft.com/office/officeart/2005/8/layout/hierarchy2"/>
    <dgm:cxn modelId="{C44572D5-113F-4BFC-84F3-41FD1CD04E34}" type="presParOf" srcId="{10017A42-C8F8-4631-9B4E-AD1F15B5B3F1}" destId="{E1BA568A-9C3C-4BB2-AF60-1F2D06464DE7}" srcOrd="0" destOrd="0" presId="urn:microsoft.com/office/officeart/2005/8/layout/hierarchy2"/>
    <dgm:cxn modelId="{62F93F0F-AB2D-4688-80E4-1845560EEB5A}" type="presParOf" srcId="{10017A42-C8F8-4631-9B4E-AD1F15B5B3F1}" destId="{FC0154E7-1116-4B6B-8BE2-CF1C283AF9C0}" srcOrd="1" destOrd="0" presId="urn:microsoft.com/office/officeart/2005/8/layout/hierarchy2"/>
    <dgm:cxn modelId="{65AD80DC-F735-4191-A0F5-371E825D39E0}" type="presParOf" srcId="{FC0154E7-1116-4B6B-8BE2-CF1C283AF9C0}" destId="{A05B7C86-31C4-49C5-AA92-041CD5AB9BAA}" srcOrd="0" destOrd="0" presId="urn:microsoft.com/office/officeart/2005/8/layout/hierarchy2"/>
    <dgm:cxn modelId="{DC2C9B5C-D2E7-4BCF-AAB7-D1588397D334}" type="presParOf" srcId="{A05B7C86-31C4-49C5-AA92-041CD5AB9BAA}" destId="{892134FC-8E35-4AA7-8B63-D5DBEE0AC729}" srcOrd="0" destOrd="0" presId="urn:microsoft.com/office/officeart/2005/8/layout/hierarchy2"/>
    <dgm:cxn modelId="{228C85D1-5D62-45B3-B89F-D429E189634C}" type="presParOf" srcId="{FC0154E7-1116-4B6B-8BE2-CF1C283AF9C0}" destId="{6EB53159-0F98-49CD-BC80-3FD189CA44DF}" srcOrd="1" destOrd="0" presId="urn:microsoft.com/office/officeart/2005/8/layout/hierarchy2"/>
    <dgm:cxn modelId="{8F6EF47A-0675-44EE-8245-F3EADCA0209D}" type="presParOf" srcId="{6EB53159-0F98-49CD-BC80-3FD189CA44DF}" destId="{65A98F08-CBFD-48D0-A185-8ED3F14A996C}" srcOrd="0" destOrd="0" presId="urn:microsoft.com/office/officeart/2005/8/layout/hierarchy2"/>
    <dgm:cxn modelId="{AAD615C6-2C24-4B4E-A636-DD5097D29D9B}" type="presParOf" srcId="{6EB53159-0F98-49CD-BC80-3FD189CA44DF}" destId="{43E4FD34-24B0-47A3-B06A-887D9C2FE91C}" srcOrd="1" destOrd="0" presId="urn:microsoft.com/office/officeart/2005/8/layout/hierarchy2"/>
    <dgm:cxn modelId="{3C2F13B3-8D76-4FC5-AAFB-F5BA7E58A849}" type="presParOf" srcId="{157F026D-541A-48DE-9996-A2D2A9221F92}" destId="{4CC8D004-1D42-4836-AEC2-74E60EF2CD90}" srcOrd="4" destOrd="0" presId="urn:microsoft.com/office/officeart/2005/8/layout/hierarchy2"/>
    <dgm:cxn modelId="{B194F141-1EE0-432C-AB66-21BD51A37FD2}" type="presParOf" srcId="{4CC8D004-1D42-4836-AEC2-74E60EF2CD90}" destId="{79724B85-D345-48A5-9CD0-66E84A733079}" srcOrd="0" destOrd="0" presId="urn:microsoft.com/office/officeart/2005/8/layout/hierarchy2"/>
    <dgm:cxn modelId="{28296D43-36EC-4036-9CF2-D80AF403D37D}" type="presParOf" srcId="{157F026D-541A-48DE-9996-A2D2A9221F92}" destId="{122674BB-C6AB-4BC4-9670-D5552C78DB94}" srcOrd="5" destOrd="0" presId="urn:microsoft.com/office/officeart/2005/8/layout/hierarchy2"/>
    <dgm:cxn modelId="{E729FDB3-3C23-4737-9D60-B37CEDC94047}" type="presParOf" srcId="{122674BB-C6AB-4BC4-9670-D5552C78DB94}" destId="{DA4EE613-74BB-4B9E-AFC7-66B387A7519D}" srcOrd="0" destOrd="0" presId="urn:microsoft.com/office/officeart/2005/8/layout/hierarchy2"/>
    <dgm:cxn modelId="{F4FD00CC-3B62-4911-B02B-8C7E3738407C}" type="presParOf" srcId="{122674BB-C6AB-4BC4-9670-D5552C78DB94}" destId="{21C1523A-1D52-42DC-B3D2-79CF433B1DA1}" srcOrd="1" destOrd="0" presId="urn:microsoft.com/office/officeart/2005/8/layout/hierarchy2"/>
    <dgm:cxn modelId="{90231FBE-52D9-4DEF-8ACC-6CBD03CB52B3}" type="presParOf" srcId="{21C1523A-1D52-42DC-B3D2-79CF433B1DA1}" destId="{7AC8C1A6-F7C1-4AA0-821C-AD10B7ECE07C}" srcOrd="0" destOrd="0" presId="urn:microsoft.com/office/officeart/2005/8/layout/hierarchy2"/>
    <dgm:cxn modelId="{F2986827-4F3A-4CC6-9DEC-A582C38BE71F}" type="presParOf" srcId="{7AC8C1A6-F7C1-4AA0-821C-AD10B7ECE07C}" destId="{83C7D6BA-675C-4D9C-8D7C-DF44D92C5FE1}" srcOrd="0" destOrd="0" presId="urn:microsoft.com/office/officeart/2005/8/layout/hierarchy2"/>
    <dgm:cxn modelId="{5B34492E-9235-4124-AD0F-FE306760A768}" type="presParOf" srcId="{21C1523A-1D52-42DC-B3D2-79CF433B1DA1}" destId="{FD9652A3-D26C-41F8-809F-42DC6D24976D}" srcOrd="1" destOrd="0" presId="urn:microsoft.com/office/officeart/2005/8/layout/hierarchy2"/>
    <dgm:cxn modelId="{D251037D-3E8C-4752-8E0B-142DDEE2750C}" type="presParOf" srcId="{FD9652A3-D26C-41F8-809F-42DC6D24976D}" destId="{351F389B-8921-4B1B-A9DB-0C6BBCC20AA7}" srcOrd="0" destOrd="0" presId="urn:microsoft.com/office/officeart/2005/8/layout/hierarchy2"/>
    <dgm:cxn modelId="{C707DDE6-0842-48F8-ADB3-F5B3D2530685}" type="presParOf" srcId="{FD9652A3-D26C-41F8-809F-42DC6D24976D}" destId="{071293FB-A4F5-4C35-943B-0403529F46D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FA99BD-88F6-4875-B17F-9FB6F93ABE7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07D7311C-D2EF-4C67-A76F-4F5F4706737F}">
      <dgm:prSet phldrT="[文本]" custT="1"/>
      <dgm:spPr/>
      <dgm:t>
        <a:bodyPr/>
        <a:lstStyle/>
        <a:p>
          <a:r>
            <a:rPr lang="zh-CN" altLang="en-US" sz="1400" dirty="0" smtClean="0"/>
            <a:t>盛达资管业务设想（</a:t>
          </a:r>
          <a:r>
            <a:rPr lang="en-US" altLang="zh-CN" sz="1400" dirty="0" smtClean="0"/>
            <a:t>2</a:t>
          </a:r>
          <a:r>
            <a:rPr lang="zh-CN" altLang="en-US" sz="1400" dirty="0" smtClean="0"/>
            <a:t>）</a:t>
          </a:r>
          <a:endParaRPr lang="zh-CN" altLang="en-US" sz="1400" dirty="0"/>
        </a:p>
      </dgm:t>
    </dgm:pt>
    <dgm:pt modelId="{95F7DB58-5694-469C-8B12-309495272667}" type="parTrans" cxnId="{B8D81BCD-4A08-484B-BF86-EA4CE8E2ACF6}">
      <dgm:prSet/>
      <dgm:spPr/>
      <dgm:t>
        <a:bodyPr/>
        <a:lstStyle/>
        <a:p>
          <a:endParaRPr lang="zh-CN" altLang="en-US" sz="2000"/>
        </a:p>
      </dgm:t>
    </dgm:pt>
    <dgm:pt modelId="{3340F431-CD23-4D6A-AC50-3BD163C685D9}" type="sibTrans" cxnId="{B8D81BCD-4A08-484B-BF86-EA4CE8E2ACF6}">
      <dgm:prSet/>
      <dgm:spPr/>
      <dgm:t>
        <a:bodyPr/>
        <a:lstStyle/>
        <a:p>
          <a:endParaRPr lang="zh-CN" altLang="en-US" sz="2000"/>
        </a:p>
      </dgm:t>
    </dgm:pt>
    <dgm:pt modelId="{93A320DD-399A-4C18-8402-181C6D5417D6}">
      <dgm:prSet phldrT="[文本]" custT="1"/>
      <dgm:spPr/>
      <dgm:t>
        <a:bodyPr/>
        <a:lstStyle/>
        <a:p>
          <a:r>
            <a:rPr lang="zh-CN" altLang="en-US" sz="1400" dirty="0" smtClean="0"/>
            <a:t>创新业务</a:t>
          </a:r>
          <a:endParaRPr lang="zh-CN" altLang="en-US" sz="1400" dirty="0"/>
        </a:p>
      </dgm:t>
    </dgm:pt>
    <dgm:pt modelId="{CCE2D021-2B61-425C-8320-845BE214960C}" type="parTrans" cxnId="{09B48279-908E-4E44-9F13-397BFDFBEFF3}">
      <dgm:prSet custT="1"/>
      <dgm:spPr/>
      <dgm:t>
        <a:bodyPr/>
        <a:lstStyle/>
        <a:p>
          <a:endParaRPr lang="zh-CN" altLang="en-US" sz="600"/>
        </a:p>
      </dgm:t>
    </dgm:pt>
    <dgm:pt modelId="{26603968-9220-4D73-963B-2995751B9E1D}" type="sibTrans" cxnId="{09B48279-908E-4E44-9F13-397BFDFBEFF3}">
      <dgm:prSet/>
      <dgm:spPr/>
      <dgm:t>
        <a:bodyPr/>
        <a:lstStyle/>
        <a:p>
          <a:endParaRPr lang="zh-CN" altLang="en-US" sz="2000"/>
        </a:p>
      </dgm:t>
    </dgm:pt>
    <dgm:pt modelId="{64C88836-6285-41FB-BB43-72E66B1767D0}">
      <dgm:prSet phldrT="[文本]" custT="1"/>
      <dgm:spPr/>
      <dgm:t>
        <a:bodyPr/>
        <a:lstStyle/>
        <a:p>
          <a:r>
            <a:rPr lang="zh-CN" altLang="en-US" sz="1400" dirty="0" smtClean="0"/>
            <a:t>结构型产品单个单议</a:t>
          </a:r>
          <a:endParaRPr lang="zh-CN" altLang="en-US" sz="1400" dirty="0"/>
        </a:p>
      </dgm:t>
    </dgm:pt>
    <dgm:pt modelId="{2965ECB7-5AA1-4F52-BE2C-C260B80FDD01}" type="parTrans" cxnId="{4230A1ED-D0AE-4125-BBA0-0D80E38352C9}">
      <dgm:prSet custT="1"/>
      <dgm:spPr/>
      <dgm:t>
        <a:bodyPr/>
        <a:lstStyle/>
        <a:p>
          <a:endParaRPr lang="zh-CN" altLang="en-US" sz="600"/>
        </a:p>
      </dgm:t>
    </dgm:pt>
    <dgm:pt modelId="{1BF744B2-626A-42F3-8A41-26D84FC10904}" type="sibTrans" cxnId="{4230A1ED-D0AE-4125-BBA0-0D80E38352C9}">
      <dgm:prSet/>
      <dgm:spPr/>
      <dgm:t>
        <a:bodyPr/>
        <a:lstStyle/>
        <a:p>
          <a:endParaRPr lang="zh-CN" altLang="en-US" sz="2000"/>
        </a:p>
      </dgm:t>
    </dgm:pt>
    <dgm:pt modelId="{7AC9950B-68F2-4E70-89BA-C6CB193C74B1}">
      <dgm:prSet phldrT="[文本]" custT="1"/>
      <dgm:spPr/>
      <dgm:t>
        <a:bodyPr/>
        <a:lstStyle/>
        <a:p>
          <a:r>
            <a:rPr lang="zh-CN" altLang="en-US" sz="1400" dirty="0" smtClean="0"/>
            <a:t>银行间债券市场业务</a:t>
          </a:r>
          <a:endParaRPr lang="en-US" altLang="zh-CN" sz="1400" dirty="0" smtClean="0"/>
        </a:p>
      </dgm:t>
    </dgm:pt>
    <dgm:pt modelId="{BF2D1DEC-AE25-47F6-BACF-501697886ECA}" type="parTrans" cxnId="{B66CC0BD-6E93-4A16-AC7F-1E4BDE0BA6BA}">
      <dgm:prSet custT="1"/>
      <dgm:spPr/>
      <dgm:t>
        <a:bodyPr/>
        <a:lstStyle/>
        <a:p>
          <a:endParaRPr lang="zh-CN" altLang="en-US" sz="600"/>
        </a:p>
      </dgm:t>
    </dgm:pt>
    <dgm:pt modelId="{2EBFAD75-7FED-4690-A595-F96BF03DD361}" type="sibTrans" cxnId="{B66CC0BD-6E93-4A16-AC7F-1E4BDE0BA6BA}">
      <dgm:prSet/>
      <dgm:spPr/>
      <dgm:t>
        <a:bodyPr/>
        <a:lstStyle/>
        <a:p>
          <a:endParaRPr lang="zh-CN" altLang="en-US" sz="2000"/>
        </a:p>
      </dgm:t>
    </dgm:pt>
    <dgm:pt modelId="{F8E713F6-FABC-4C94-B0EF-39DDECDD2892}">
      <dgm:prSet phldrT="[文本]" custT="1"/>
      <dgm:spPr/>
      <dgm:t>
        <a:bodyPr/>
        <a:lstStyle/>
        <a:p>
          <a:r>
            <a:rPr lang="zh-CN" altLang="en-US" sz="1400" dirty="0" smtClean="0"/>
            <a:t>机构业务（</a:t>
          </a:r>
          <a:r>
            <a:rPr lang="en-US" altLang="zh-CN" sz="1400" dirty="0" smtClean="0"/>
            <a:t>PB</a:t>
          </a:r>
          <a:r>
            <a:rPr lang="zh-CN" altLang="en-US" sz="1400" dirty="0" smtClean="0"/>
            <a:t>业务）</a:t>
          </a:r>
          <a:endParaRPr lang="zh-CN" altLang="en-US" sz="1400" dirty="0"/>
        </a:p>
      </dgm:t>
    </dgm:pt>
    <dgm:pt modelId="{BEB97169-E4DE-49F6-B7A2-004A65E4FD16}" type="parTrans" cxnId="{623AE2B5-DFD2-488D-9A79-4B3407B9A84F}">
      <dgm:prSet custT="1"/>
      <dgm:spPr/>
      <dgm:t>
        <a:bodyPr/>
        <a:lstStyle/>
        <a:p>
          <a:endParaRPr lang="zh-CN" altLang="en-US" sz="600"/>
        </a:p>
      </dgm:t>
    </dgm:pt>
    <dgm:pt modelId="{2CA60811-1219-491B-9434-A17B61942C75}" type="sibTrans" cxnId="{623AE2B5-DFD2-488D-9A79-4B3407B9A84F}">
      <dgm:prSet/>
      <dgm:spPr/>
      <dgm:t>
        <a:bodyPr/>
        <a:lstStyle/>
        <a:p>
          <a:endParaRPr lang="zh-CN" altLang="en-US" sz="2000"/>
        </a:p>
      </dgm:t>
    </dgm:pt>
    <dgm:pt modelId="{8905B4CD-E05F-482F-8E16-9C9208AFD00D}">
      <dgm:prSet phldrT="[文本]" custT="1"/>
      <dgm:spPr/>
      <dgm:t>
        <a:bodyPr/>
        <a:lstStyle/>
        <a:p>
          <a:r>
            <a:rPr lang="zh-CN" altLang="en-US" sz="1400" dirty="0" smtClean="0"/>
            <a:t>建立投顾资源库，定期更新投顾推荐表</a:t>
          </a:r>
          <a:endParaRPr lang="zh-CN" altLang="en-US" sz="1400" dirty="0"/>
        </a:p>
      </dgm:t>
    </dgm:pt>
    <dgm:pt modelId="{68240EAA-51C7-4E02-B2B8-BA00E0CF2C15}" type="parTrans" cxnId="{9D403931-AC10-48AB-940E-980E9B4A79EA}">
      <dgm:prSet custT="1"/>
      <dgm:spPr/>
      <dgm:t>
        <a:bodyPr/>
        <a:lstStyle/>
        <a:p>
          <a:endParaRPr lang="zh-CN" altLang="en-US" sz="600"/>
        </a:p>
      </dgm:t>
    </dgm:pt>
    <dgm:pt modelId="{D297435E-94B9-4B8C-8196-FAC01C11DEF9}" type="sibTrans" cxnId="{9D403931-AC10-48AB-940E-980E9B4A79EA}">
      <dgm:prSet/>
      <dgm:spPr/>
      <dgm:t>
        <a:bodyPr/>
        <a:lstStyle/>
        <a:p>
          <a:endParaRPr lang="zh-CN" altLang="en-US" sz="2000"/>
        </a:p>
      </dgm:t>
    </dgm:pt>
    <dgm:pt modelId="{12C2E16D-9576-48A8-98D7-53DC0CD90C63}">
      <dgm:prSet phldrT="[文本]" custT="1"/>
      <dgm:spPr/>
      <dgm:t>
        <a:bodyPr/>
        <a:lstStyle/>
        <a:p>
          <a:r>
            <a:rPr lang="zh-CN" altLang="en-US" sz="1400" dirty="0" smtClean="0"/>
            <a:t>持续与金融机构（券商、银行、三方财富、信托）保持良好沟通，了解需求</a:t>
          </a:r>
          <a:endParaRPr lang="zh-CN" altLang="en-US" sz="1400" dirty="0"/>
        </a:p>
      </dgm:t>
    </dgm:pt>
    <dgm:pt modelId="{A501B2A8-3990-4234-ABBC-7DCFCB7CF852}" type="parTrans" cxnId="{DD5C5C6E-4AD9-4114-AA12-1169D1CD3E32}">
      <dgm:prSet custT="1"/>
      <dgm:spPr/>
      <dgm:t>
        <a:bodyPr/>
        <a:lstStyle/>
        <a:p>
          <a:endParaRPr lang="zh-CN" altLang="en-US" sz="600"/>
        </a:p>
      </dgm:t>
    </dgm:pt>
    <dgm:pt modelId="{A05835B0-08B7-4631-8F3A-DD84E9B259E0}" type="sibTrans" cxnId="{DD5C5C6E-4AD9-4114-AA12-1169D1CD3E32}">
      <dgm:prSet/>
      <dgm:spPr/>
      <dgm:t>
        <a:bodyPr/>
        <a:lstStyle/>
        <a:p>
          <a:endParaRPr lang="zh-CN" altLang="en-US" sz="2000"/>
        </a:p>
      </dgm:t>
    </dgm:pt>
    <dgm:pt modelId="{ED61F3E9-4FFE-4A6E-A42A-B08CA6FFC9BD}">
      <dgm:prSet phldrT="[文本]" custT="1"/>
      <dgm:spPr/>
      <dgm:t>
        <a:bodyPr/>
        <a:lstStyle/>
        <a:p>
          <a:r>
            <a:rPr lang="zh-CN" altLang="en-US" sz="1400" dirty="0" smtClean="0"/>
            <a:t>不断撮合，将资金方的需求和投顾的优势完美匹配、撮合、落地</a:t>
          </a:r>
          <a:endParaRPr lang="zh-CN" altLang="en-US" sz="1400" dirty="0"/>
        </a:p>
      </dgm:t>
    </dgm:pt>
    <dgm:pt modelId="{96D177A1-F77C-40A7-9627-DAFBC150465A}" type="parTrans" cxnId="{5AE070BF-C259-43EF-A944-0F64A4F87053}">
      <dgm:prSet custT="1"/>
      <dgm:spPr/>
      <dgm:t>
        <a:bodyPr/>
        <a:lstStyle/>
        <a:p>
          <a:endParaRPr lang="zh-CN" altLang="en-US" sz="600"/>
        </a:p>
      </dgm:t>
    </dgm:pt>
    <dgm:pt modelId="{DA414501-2E7C-4E9D-BEB3-11B1F6D10EE5}" type="sibTrans" cxnId="{5AE070BF-C259-43EF-A944-0F64A4F87053}">
      <dgm:prSet/>
      <dgm:spPr/>
      <dgm:t>
        <a:bodyPr/>
        <a:lstStyle/>
        <a:p>
          <a:endParaRPr lang="zh-CN" altLang="en-US" sz="2000"/>
        </a:p>
      </dgm:t>
    </dgm:pt>
    <dgm:pt modelId="{F118FCEB-6ACB-4E35-BCC0-38DD0CB01E15}">
      <dgm:prSet phldrT="[文本]" custT="1"/>
      <dgm:spPr/>
      <dgm:t>
        <a:bodyPr/>
        <a:lstStyle/>
        <a:p>
          <a:r>
            <a:rPr lang="zh-CN" altLang="en-US" sz="1400" dirty="0" smtClean="0"/>
            <a:t>银行动态持续跟踪，金融机构最大资金来源为银行资金（未来通过理财子公司投出）</a:t>
          </a:r>
          <a:endParaRPr lang="zh-CN" altLang="en-US" sz="1400" dirty="0"/>
        </a:p>
      </dgm:t>
    </dgm:pt>
    <dgm:pt modelId="{9D533B6B-1DB6-46C1-BD39-6F7DE0387A39}" type="parTrans" cxnId="{B40C5C74-31AA-43D2-BCF1-9F51D803BD2F}">
      <dgm:prSet custT="1"/>
      <dgm:spPr/>
      <dgm:t>
        <a:bodyPr/>
        <a:lstStyle/>
        <a:p>
          <a:endParaRPr lang="zh-CN" altLang="en-US" sz="600"/>
        </a:p>
      </dgm:t>
    </dgm:pt>
    <dgm:pt modelId="{F49851DC-75AA-41DD-985A-3DA16D8AF1E0}" type="sibTrans" cxnId="{B40C5C74-31AA-43D2-BCF1-9F51D803BD2F}">
      <dgm:prSet/>
      <dgm:spPr/>
      <dgm:t>
        <a:bodyPr/>
        <a:lstStyle/>
        <a:p>
          <a:endParaRPr lang="zh-CN" altLang="en-US" sz="2000"/>
        </a:p>
      </dgm:t>
    </dgm:pt>
    <dgm:pt modelId="{75B26084-1107-4B79-85FE-25827D1F2707}" type="pres">
      <dgm:prSet presAssocID="{09FA99BD-88F6-4875-B17F-9FB6F93ABE73}" presName="diagram" presStyleCnt="0">
        <dgm:presLayoutVars>
          <dgm:chPref val="1"/>
          <dgm:dir/>
          <dgm:animOne val="branch"/>
          <dgm:animLvl val="lvl"/>
          <dgm:resizeHandles val="exact"/>
        </dgm:presLayoutVars>
      </dgm:prSet>
      <dgm:spPr/>
      <dgm:t>
        <a:bodyPr/>
        <a:lstStyle/>
        <a:p>
          <a:endParaRPr lang="zh-CN" altLang="en-US"/>
        </a:p>
      </dgm:t>
    </dgm:pt>
    <dgm:pt modelId="{031FE9C4-7BA2-49F8-AE41-9A4F52417631}" type="pres">
      <dgm:prSet presAssocID="{07D7311C-D2EF-4C67-A76F-4F5F4706737F}" presName="root1" presStyleCnt="0"/>
      <dgm:spPr/>
    </dgm:pt>
    <dgm:pt modelId="{4C6735D0-96B5-4034-A489-A0A456A8CD2D}" type="pres">
      <dgm:prSet presAssocID="{07D7311C-D2EF-4C67-A76F-4F5F4706737F}" presName="LevelOneTextNode" presStyleLbl="node0" presStyleIdx="0" presStyleCnt="1">
        <dgm:presLayoutVars>
          <dgm:chPref val="3"/>
        </dgm:presLayoutVars>
      </dgm:prSet>
      <dgm:spPr/>
      <dgm:t>
        <a:bodyPr/>
        <a:lstStyle/>
        <a:p>
          <a:endParaRPr lang="zh-CN" altLang="en-US"/>
        </a:p>
      </dgm:t>
    </dgm:pt>
    <dgm:pt modelId="{029655AA-093A-469D-AF48-577C517C40E0}" type="pres">
      <dgm:prSet presAssocID="{07D7311C-D2EF-4C67-A76F-4F5F4706737F}" presName="level2hierChild" presStyleCnt="0"/>
      <dgm:spPr/>
    </dgm:pt>
    <dgm:pt modelId="{89925C7B-D632-4AC1-B59F-7DF222CC5AF7}" type="pres">
      <dgm:prSet presAssocID="{BEB97169-E4DE-49F6-B7A2-004A65E4FD16}" presName="conn2-1" presStyleLbl="parChTrans1D2" presStyleIdx="0" presStyleCnt="2"/>
      <dgm:spPr/>
      <dgm:t>
        <a:bodyPr/>
        <a:lstStyle/>
        <a:p>
          <a:endParaRPr lang="zh-CN" altLang="en-US"/>
        </a:p>
      </dgm:t>
    </dgm:pt>
    <dgm:pt modelId="{35FACBD9-7C30-4D85-A78E-8A3B1F2AF362}" type="pres">
      <dgm:prSet presAssocID="{BEB97169-E4DE-49F6-B7A2-004A65E4FD16}" presName="connTx" presStyleLbl="parChTrans1D2" presStyleIdx="0" presStyleCnt="2"/>
      <dgm:spPr/>
      <dgm:t>
        <a:bodyPr/>
        <a:lstStyle/>
        <a:p>
          <a:endParaRPr lang="zh-CN" altLang="en-US"/>
        </a:p>
      </dgm:t>
    </dgm:pt>
    <dgm:pt modelId="{2C14A819-5049-4CA6-9BD5-1EB526991839}" type="pres">
      <dgm:prSet presAssocID="{F8E713F6-FABC-4C94-B0EF-39DDECDD2892}" presName="root2" presStyleCnt="0"/>
      <dgm:spPr/>
    </dgm:pt>
    <dgm:pt modelId="{492943F3-0FB5-48C3-816D-D4DBE52E0D7B}" type="pres">
      <dgm:prSet presAssocID="{F8E713F6-FABC-4C94-B0EF-39DDECDD2892}" presName="LevelTwoTextNode" presStyleLbl="node2" presStyleIdx="0" presStyleCnt="2">
        <dgm:presLayoutVars>
          <dgm:chPref val="3"/>
        </dgm:presLayoutVars>
      </dgm:prSet>
      <dgm:spPr/>
      <dgm:t>
        <a:bodyPr/>
        <a:lstStyle/>
        <a:p>
          <a:endParaRPr lang="zh-CN" altLang="en-US"/>
        </a:p>
      </dgm:t>
    </dgm:pt>
    <dgm:pt modelId="{4994FD3C-4189-4DCC-AC53-EBC337728089}" type="pres">
      <dgm:prSet presAssocID="{F8E713F6-FABC-4C94-B0EF-39DDECDD2892}" presName="level3hierChild" presStyleCnt="0"/>
      <dgm:spPr/>
    </dgm:pt>
    <dgm:pt modelId="{B0E4D9E2-3653-45B4-B701-FAB3DD6C1F60}" type="pres">
      <dgm:prSet presAssocID="{68240EAA-51C7-4E02-B2B8-BA00E0CF2C15}" presName="conn2-1" presStyleLbl="parChTrans1D3" presStyleIdx="0" presStyleCnt="5"/>
      <dgm:spPr/>
      <dgm:t>
        <a:bodyPr/>
        <a:lstStyle/>
        <a:p>
          <a:endParaRPr lang="zh-CN" altLang="en-US"/>
        </a:p>
      </dgm:t>
    </dgm:pt>
    <dgm:pt modelId="{492FA1D3-0637-4CCD-A7E6-A7D66D1C8037}" type="pres">
      <dgm:prSet presAssocID="{68240EAA-51C7-4E02-B2B8-BA00E0CF2C15}" presName="connTx" presStyleLbl="parChTrans1D3" presStyleIdx="0" presStyleCnt="5"/>
      <dgm:spPr/>
      <dgm:t>
        <a:bodyPr/>
        <a:lstStyle/>
        <a:p>
          <a:endParaRPr lang="zh-CN" altLang="en-US"/>
        </a:p>
      </dgm:t>
    </dgm:pt>
    <dgm:pt modelId="{C5CFDEC9-E9B0-4099-B2E7-DEA4A68670EA}" type="pres">
      <dgm:prSet presAssocID="{8905B4CD-E05F-482F-8E16-9C9208AFD00D}" presName="root2" presStyleCnt="0"/>
      <dgm:spPr/>
    </dgm:pt>
    <dgm:pt modelId="{4E62A644-53C2-4A93-A273-235FC4BC01D3}" type="pres">
      <dgm:prSet presAssocID="{8905B4CD-E05F-482F-8E16-9C9208AFD00D}" presName="LevelTwoTextNode" presStyleLbl="node3" presStyleIdx="0" presStyleCnt="5" custScaleX="130275">
        <dgm:presLayoutVars>
          <dgm:chPref val="3"/>
        </dgm:presLayoutVars>
      </dgm:prSet>
      <dgm:spPr/>
      <dgm:t>
        <a:bodyPr/>
        <a:lstStyle/>
        <a:p>
          <a:endParaRPr lang="zh-CN" altLang="en-US"/>
        </a:p>
      </dgm:t>
    </dgm:pt>
    <dgm:pt modelId="{8B7151EC-0C0C-4099-8A6A-26008BE352A5}" type="pres">
      <dgm:prSet presAssocID="{8905B4CD-E05F-482F-8E16-9C9208AFD00D}" presName="level3hierChild" presStyleCnt="0"/>
      <dgm:spPr/>
    </dgm:pt>
    <dgm:pt modelId="{81C664C6-5BAB-48C8-813B-6C0CC2142574}" type="pres">
      <dgm:prSet presAssocID="{A501B2A8-3990-4234-ABBC-7DCFCB7CF852}" presName="conn2-1" presStyleLbl="parChTrans1D3" presStyleIdx="1" presStyleCnt="5"/>
      <dgm:spPr/>
      <dgm:t>
        <a:bodyPr/>
        <a:lstStyle/>
        <a:p>
          <a:endParaRPr lang="zh-CN" altLang="en-US"/>
        </a:p>
      </dgm:t>
    </dgm:pt>
    <dgm:pt modelId="{62B53A9D-6CDB-4BA3-96E9-03275C1DD203}" type="pres">
      <dgm:prSet presAssocID="{A501B2A8-3990-4234-ABBC-7DCFCB7CF852}" presName="connTx" presStyleLbl="parChTrans1D3" presStyleIdx="1" presStyleCnt="5"/>
      <dgm:spPr/>
      <dgm:t>
        <a:bodyPr/>
        <a:lstStyle/>
        <a:p>
          <a:endParaRPr lang="zh-CN" altLang="en-US"/>
        </a:p>
      </dgm:t>
    </dgm:pt>
    <dgm:pt modelId="{C113537A-92C7-4C55-8052-C756D2808542}" type="pres">
      <dgm:prSet presAssocID="{12C2E16D-9576-48A8-98D7-53DC0CD90C63}" presName="root2" presStyleCnt="0"/>
      <dgm:spPr/>
    </dgm:pt>
    <dgm:pt modelId="{0E0546E0-7169-4023-B85C-13422AD3886B}" type="pres">
      <dgm:prSet presAssocID="{12C2E16D-9576-48A8-98D7-53DC0CD90C63}" presName="LevelTwoTextNode" presStyleLbl="node3" presStyleIdx="1" presStyleCnt="5" custScaleX="139542">
        <dgm:presLayoutVars>
          <dgm:chPref val="3"/>
        </dgm:presLayoutVars>
      </dgm:prSet>
      <dgm:spPr/>
      <dgm:t>
        <a:bodyPr/>
        <a:lstStyle/>
        <a:p>
          <a:endParaRPr lang="zh-CN" altLang="en-US"/>
        </a:p>
      </dgm:t>
    </dgm:pt>
    <dgm:pt modelId="{7DEDC6DC-BB29-42DE-B4A7-3FD4129001DD}" type="pres">
      <dgm:prSet presAssocID="{12C2E16D-9576-48A8-98D7-53DC0CD90C63}" presName="level3hierChild" presStyleCnt="0"/>
      <dgm:spPr/>
    </dgm:pt>
    <dgm:pt modelId="{AF45B585-E28C-4C2F-B82F-4A3283B04963}" type="pres">
      <dgm:prSet presAssocID="{9D533B6B-1DB6-46C1-BD39-6F7DE0387A39}" presName="conn2-1" presStyleLbl="parChTrans1D4" presStyleIdx="0" presStyleCnt="1"/>
      <dgm:spPr/>
      <dgm:t>
        <a:bodyPr/>
        <a:lstStyle/>
        <a:p>
          <a:endParaRPr lang="zh-CN" altLang="en-US"/>
        </a:p>
      </dgm:t>
    </dgm:pt>
    <dgm:pt modelId="{A8CD8925-5BBE-4F05-BD07-A6AC15AA10F5}" type="pres">
      <dgm:prSet presAssocID="{9D533B6B-1DB6-46C1-BD39-6F7DE0387A39}" presName="connTx" presStyleLbl="parChTrans1D4" presStyleIdx="0" presStyleCnt="1"/>
      <dgm:spPr/>
      <dgm:t>
        <a:bodyPr/>
        <a:lstStyle/>
        <a:p>
          <a:endParaRPr lang="zh-CN" altLang="en-US"/>
        </a:p>
      </dgm:t>
    </dgm:pt>
    <dgm:pt modelId="{F6355AFF-8713-4798-B3DB-9C5A4DC15010}" type="pres">
      <dgm:prSet presAssocID="{F118FCEB-6ACB-4E35-BCC0-38DD0CB01E15}" presName="root2" presStyleCnt="0"/>
      <dgm:spPr/>
    </dgm:pt>
    <dgm:pt modelId="{0233920C-E71C-4A30-9B88-6E8FA38BC7AA}" type="pres">
      <dgm:prSet presAssocID="{F118FCEB-6ACB-4E35-BCC0-38DD0CB01E15}" presName="LevelTwoTextNode" presStyleLbl="node4" presStyleIdx="0" presStyleCnt="1" custScaleX="116362" custScaleY="115037">
        <dgm:presLayoutVars>
          <dgm:chPref val="3"/>
        </dgm:presLayoutVars>
      </dgm:prSet>
      <dgm:spPr/>
      <dgm:t>
        <a:bodyPr/>
        <a:lstStyle/>
        <a:p>
          <a:endParaRPr lang="zh-CN" altLang="en-US"/>
        </a:p>
      </dgm:t>
    </dgm:pt>
    <dgm:pt modelId="{C235A500-103B-43F1-91D4-81F7E3CE49DA}" type="pres">
      <dgm:prSet presAssocID="{F118FCEB-6ACB-4E35-BCC0-38DD0CB01E15}" presName="level3hierChild" presStyleCnt="0"/>
      <dgm:spPr/>
    </dgm:pt>
    <dgm:pt modelId="{BE3D5E7A-93DB-49B1-8060-5E5E38F5AF68}" type="pres">
      <dgm:prSet presAssocID="{96D177A1-F77C-40A7-9627-DAFBC150465A}" presName="conn2-1" presStyleLbl="parChTrans1D3" presStyleIdx="2" presStyleCnt="5"/>
      <dgm:spPr/>
      <dgm:t>
        <a:bodyPr/>
        <a:lstStyle/>
        <a:p>
          <a:endParaRPr lang="zh-CN" altLang="en-US"/>
        </a:p>
      </dgm:t>
    </dgm:pt>
    <dgm:pt modelId="{E7B0A86E-884E-47AB-A18E-12BFBB6D5172}" type="pres">
      <dgm:prSet presAssocID="{96D177A1-F77C-40A7-9627-DAFBC150465A}" presName="connTx" presStyleLbl="parChTrans1D3" presStyleIdx="2" presStyleCnt="5"/>
      <dgm:spPr/>
      <dgm:t>
        <a:bodyPr/>
        <a:lstStyle/>
        <a:p>
          <a:endParaRPr lang="zh-CN" altLang="en-US"/>
        </a:p>
      </dgm:t>
    </dgm:pt>
    <dgm:pt modelId="{0C2B1CF6-ECF7-460E-9135-A9460D2D0C17}" type="pres">
      <dgm:prSet presAssocID="{ED61F3E9-4FFE-4A6E-A42A-B08CA6FFC9BD}" presName="root2" presStyleCnt="0"/>
      <dgm:spPr/>
    </dgm:pt>
    <dgm:pt modelId="{9B659AA8-EAC6-4C3A-8411-384F4F4F0749}" type="pres">
      <dgm:prSet presAssocID="{ED61F3E9-4FFE-4A6E-A42A-B08CA6FFC9BD}" presName="LevelTwoTextNode" presStyleLbl="node3" presStyleIdx="2" presStyleCnt="5" custScaleX="139484" custScaleY="100553">
        <dgm:presLayoutVars>
          <dgm:chPref val="3"/>
        </dgm:presLayoutVars>
      </dgm:prSet>
      <dgm:spPr/>
      <dgm:t>
        <a:bodyPr/>
        <a:lstStyle/>
        <a:p>
          <a:endParaRPr lang="zh-CN" altLang="en-US"/>
        </a:p>
      </dgm:t>
    </dgm:pt>
    <dgm:pt modelId="{EDBECBBC-21F9-4136-B11A-C022E920FBF8}" type="pres">
      <dgm:prSet presAssocID="{ED61F3E9-4FFE-4A6E-A42A-B08CA6FFC9BD}" presName="level3hierChild" presStyleCnt="0"/>
      <dgm:spPr/>
    </dgm:pt>
    <dgm:pt modelId="{A25940E3-B943-409C-9571-642C3C63EAD1}" type="pres">
      <dgm:prSet presAssocID="{CCE2D021-2B61-425C-8320-845BE214960C}" presName="conn2-1" presStyleLbl="parChTrans1D2" presStyleIdx="1" presStyleCnt="2"/>
      <dgm:spPr/>
      <dgm:t>
        <a:bodyPr/>
        <a:lstStyle/>
        <a:p>
          <a:endParaRPr lang="zh-CN" altLang="en-US"/>
        </a:p>
      </dgm:t>
    </dgm:pt>
    <dgm:pt modelId="{A53991CA-E43D-452B-B7F6-3F207B2A2C18}" type="pres">
      <dgm:prSet presAssocID="{CCE2D021-2B61-425C-8320-845BE214960C}" presName="connTx" presStyleLbl="parChTrans1D2" presStyleIdx="1" presStyleCnt="2"/>
      <dgm:spPr/>
      <dgm:t>
        <a:bodyPr/>
        <a:lstStyle/>
        <a:p>
          <a:endParaRPr lang="zh-CN" altLang="en-US"/>
        </a:p>
      </dgm:t>
    </dgm:pt>
    <dgm:pt modelId="{A640144F-C7B8-4448-95E7-F1954F131D0F}" type="pres">
      <dgm:prSet presAssocID="{93A320DD-399A-4C18-8402-181C6D5417D6}" presName="root2" presStyleCnt="0"/>
      <dgm:spPr/>
    </dgm:pt>
    <dgm:pt modelId="{E186C81E-6A79-4D38-B216-D485D7D39F6F}" type="pres">
      <dgm:prSet presAssocID="{93A320DD-399A-4C18-8402-181C6D5417D6}" presName="LevelTwoTextNode" presStyleLbl="node2" presStyleIdx="1" presStyleCnt="2">
        <dgm:presLayoutVars>
          <dgm:chPref val="3"/>
        </dgm:presLayoutVars>
      </dgm:prSet>
      <dgm:spPr/>
      <dgm:t>
        <a:bodyPr/>
        <a:lstStyle/>
        <a:p>
          <a:endParaRPr lang="zh-CN" altLang="en-US"/>
        </a:p>
      </dgm:t>
    </dgm:pt>
    <dgm:pt modelId="{0C8E8B46-9172-41B0-813C-BEC08C63FCB0}" type="pres">
      <dgm:prSet presAssocID="{93A320DD-399A-4C18-8402-181C6D5417D6}" presName="level3hierChild" presStyleCnt="0"/>
      <dgm:spPr/>
    </dgm:pt>
    <dgm:pt modelId="{FED82E3B-3285-4F02-933E-6937D105A2DF}" type="pres">
      <dgm:prSet presAssocID="{2965ECB7-5AA1-4F52-BE2C-C260B80FDD01}" presName="conn2-1" presStyleLbl="parChTrans1D3" presStyleIdx="3" presStyleCnt="5"/>
      <dgm:spPr/>
      <dgm:t>
        <a:bodyPr/>
        <a:lstStyle/>
        <a:p>
          <a:endParaRPr lang="zh-CN" altLang="en-US"/>
        </a:p>
      </dgm:t>
    </dgm:pt>
    <dgm:pt modelId="{95785289-8E3B-4159-81F2-4736D9AB9320}" type="pres">
      <dgm:prSet presAssocID="{2965ECB7-5AA1-4F52-BE2C-C260B80FDD01}" presName="connTx" presStyleLbl="parChTrans1D3" presStyleIdx="3" presStyleCnt="5"/>
      <dgm:spPr/>
      <dgm:t>
        <a:bodyPr/>
        <a:lstStyle/>
        <a:p>
          <a:endParaRPr lang="zh-CN" altLang="en-US"/>
        </a:p>
      </dgm:t>
    </dgm:pt>
    <dgm:pt modelId="{A7C4F039-B927-4C40-AF0D-01CB75F88B9E}" type="pres">
      <dgm:prSet presAssocID="{64C88836-6285-41FB-BB43-72E66B1767D0}" presName="root2" presStyleCnt="0"/>
      <dgm:spPr/>
    </dgm:pt>
    <dgm:pt modelId="{1F4B0543-ADD0-49E9-B2C1-9661A00F6913}" type="pres">
      <dgm:prSet presAssocID="{64C88836-6285-41FB-BB43-72E66B1767D0}" presName="LevelTwoTextNode" presStyleLbl="node3" presStyleIdx="3" presStyleCnt="5" custScaleX="126295">
        <dgm:presLayoutVars>
          <dgm:chPref val="3"/>
        </dgm:presLayoutVars>
      </dgm:prSet>
      <dgm:spPr/>
      <dgm:t>
        <a:bodyPr/>
        <a:lstStyle/>
        <a:p>
          <a:endParaRPr lang="zh-CN" altLang="en-US"/>
        </a:p>
      </dgm:t>
    </dgm:pt>
    <dgm:pt modelId="{B50859E1-F96A-4AF9-A31F-01E32B84AD8C}" type="pres">
      <dgm:prSet presAssocID="{64C88836-6285-41FB-BB43-72E66B1767D0}" presName="level3hierChild" presStyleCnt="0"/>
      <dgm:spPr/>
    </dgm:pt>
    <dgm:pt modelId="{CDBCF52E-9FD4-40BB-923B-794CE0A501EB}" type="pres">
      <dgm:prSet presAssocID="{BF2D1DEC-AE25-47F6-BACF-501697886ECA}" presName="conn2-1" presStyleLbl="parChTrans1D3" presStyleIdx="4" presStyleCnt="5"/>
      <dgm:spPr/>
      <dgm:t>
        <a:bodyPr/>
        <a:lstStyle/>
        <a:p>
          <a:endParaRPr lang="zh-CN" altLang="en-US"/>
        </a:p>
      </dgm:t>
    </dgm:pt>
    <dgm:pt modelId="{38EC4332-9EF3-4D49-BA2E-4AE829CCD256}" type="pres">
      <dgm:prSet presAssocID="{BF2D1DEC-AE25-47F6-BACF-501697886ECA}" presName="connTx" presStyleLbl="parChTrans1D3" presStyleIdx="4" presStyleCnt="5"/>
      <dgm:spPr/>
      <dgm:t>
        <a:bodyPr/>
        <a:lstStyle/>
        <a:p>
          <a:endParaRPr lang="zh-CN" altLang="en-US"/>
        </a:p>
      </dgm:t>
    </dgm:pt>
    <dgm:pt modelId="{EB1153CE-0C57-42FC-A235-1A78929B73B9}" type="pres">
      <dgm:prSet presAssocID="{7AC9950B-68F2-4E70-89BA-C6CB193C74B1}" presName="root2" presStyleCnt="0"/>
      <dgm:spPr/>
    </dgm:pt>
    <dgm:pt modelId="{0077E676-A1A9-4651-B57E-9A71CC212848}" type="pres">
      <dgm:prSet presAssocID="{7AC9950B-68F2-4E70-89BA-C6CB193C74B1}" presName="LevelTwoTextNode" presStyleLbl="node3" presStyleIdx="4" presStyleCnt="5" custScaleX="123862">
        <dgm:presLayoutVars>
          <dgm:chPref val="3"/>
        </dgm:presLayoutVars>
      </dgm:prSet>
      <dgm:spPr/>
      <dgm:t>
        <a:bodyPr/>
        <a:lstStyle/>
        <a:p>
          <a:endParaRPr lang="zh-CN" altLang="en-US"/>
        </a:p>
      </dgm:t>
    </dgm:pt>
    <dgm:pt modelId="{BDCA7B25-CB0E-401D-AE80-E286AABA37CB}" type="pres">
      <dgm:prSet presAssocID="{7AC9950B-68F2-4E70-89BA-C6CB193C74B1}" presName="level3hierChild" presStyleCnt="0"/>
      <dgm:spPr/>
    </dgm:pt>
  </dgm:ptLst>
  <dgm:cxnLst>
    <dgm:cxn modelId="{F7C5859F-332F-4166-BAAF-299EC7ADB86E}" type="presOf" srcId="{BEB97169-E4DE-49F6-B7A2-004A65E4FD16}" destId="{89925C7B-D632-4AC1-B59F-7DF222CC5AF7}" srcOrd="0" destOrd="0" presId="urn:microsoft.com/office/officeart/2005/8/layout/hierarchy2"/>
    <dgm:cxn modelId="{B40C5C74-31AA-43D2-BCF1-9F51D803BD2F}" srcId="{12C2E16D-9576-48A8-98D7-53DC0CD90C63}" destId="{F118FCEB-6ACB-4E35-BCC0-38DD0CB01E15}" srcOrd="0" destOrd="0" parTransId="{9D533B6B-1DB6-46C1-BD39-6F7DE0387A39}" sibTransId="{F49851DC-75AA-41DD-985A-3DA16D8AF1E0}"/>
    <dgm:cxn modelId="{C90D884B-EA77-4530-83DF-CE44D1BE6E3A}" type="presOf" srcId="{07D7311C-D2EF-4C67-A76F-4F5F4706737F}" destId="{4C6735D0-96B5-4034-A489-A0A456A8CD2D}" srcOrd="0" destOrd="0" presId="urn:microsoft.com/office/officeart/2005/8/layout/hierarchy2"/>
    <dgm:cxn modelId="{C7773CCE-65C9-4515-B2B8-7AAA5E9C06A1}" type="presOf" srcId="{CCE2D021-2B61-425C-8320-845BE214960C}" destId="{A53991CA-E43D-452B-B7F6-3F207B2A2C18}" srcOrd="1" destOrd="0" presId="urn:microsoft.com/office/officeart/2005/8/layout/hierarchy2"/>
    <dgm:cxn modelId="{30899590-B7DB-4DC5-88D5-E7211095A148}" type="presOf" srcId="{9D533B6B-1DB6-46C1-BD39-6F7DE0387A39}" destId="{A8CD8925-5BBE-4F05-BD07-A6AC15AA10F5}" srcOrd="1" destOrd="0" presId="urn:microsoft.com/office/officeart/2005/8/layout/hierarchy2"/>
    <dgm:cxn modelId="{F218FD47-5888-46F3-ACC2-C7709806B89C}" type="presOf" srcId="{96D177A1-F77C-40A7-9627-DAFBC150465A}" destId="{BE3D5E7A-93DB-49B1-8060-5E5E38F5AF68}" srcOrd="0" destOrd="0" presId="urn:microsoft.com/office/officeart/2005/8/layout/hierarchy2"/>
    <dgm:cxn modelId="{B8D81BCD-4A08-484B-BF86-EA4CE8E2ACF6}" srcId="{09FA99BD-88F6-4875-B17F-9FB6F93ABE73}" destId="{07D7311C-D2EF-4C67-A76F-4F5F4706737F}" srcOrd="0" destOrd="0" parTransId="{95F7DB58-5694-469C-8B12-309495272667}" sibTransId="{3340F431-CD23-4D6A-AC50-3BD163C685D9}"/>
    <dgm:cxn modelId="{1D566C73-9F36-4764-AEE9-67EAB30478A3}" type="presOf" srcId="{64C88836-6285-41FB-BB43-72E66B1767D0}" destId="{1F4B0543-ADD0-49E9-B2C1-9661A00F6913}" srcOrd="0" destOrd="0" presId="urn:microsoft.com/office/officeart/2005/8/layout/hierarchy2"/>
    <dgm:cxn modelId="{05990D4A-35AC-4C3C-9CC5-FFDF1E9FC4E8}" type="presOf" srcId="{F8E713F6-FABC-4C94-B0EF-39DDECDD2892}" destId="{492943F3-0FB5-48C3-816D-D4DBE52E0D7B}" srcOrd="0" destOrd="0" presId="urn:microsoft.com/office/officeart/2005/8/layout/hierarchy2"/>
    <dgm:cxn modelId="{86D31DEE-7894-41B2-AB58-4E1C27ABF05E}" type="presOf" srcId="{BEB97169-E4DE-49F6-B7A2-004A65E4FD16}" destId="{35FACBD9-7C30-4D85-A78E-8A3B1F2AF362}" srcOrd="1" destOrd="0" presId="urn:microsoft.com/office/officeart/2005/8/layout/hierarchy2"/>
    <dgm:cxn modelId="{99A584FF-A8F0-4145-B94A-0F14D6133BC6}" type="presOf" srcId="{CCE2D021-2B61-425C-8320-845BE214960C}" destId="{A25940E3-B943-409C-9571-642C3C63EAD1}" srcOrd="0" destOrd="0" presId="urn:microsoft.com/office/officeart/2005/8/layout/hierarchy2"/>
    <dgm:cxn modelId="{09B48279-908E-4E44-9F13-397BFDFBEFF3}" srcId="{07D7311C-D2EF-4C67-A76F-4F5F4706737F}" destId="{93A320DD-399A-4C18-8402-181C6D5417D6}" srcOrd="1" destOrd="0" parTransId="{CCE2D021-2B61-425C-8320-845BE214960C}" sibTransId="{26603968-9220-4D73-963B-2995751B9E1D}"/>
    <dgm:cxn modelId="{C02C3D72-2722-4579-8B68-34C6964E37BF}" type="presOf" srcId="{93A320DD-399A-4C18-8402-181C6D5417D6}" destId="{E186C81E-6A79-4D38-B216-D485D7D39F6F}" srcOrd="0" destOrd="0" presId="urn:microsoft.com/office/officeart/2005/8/layout/hierarchy2"/>
    <dgm:cxn modelId="{C67497FB-F125-400E-A6D3-FDE07F45E98A}" type="presOf" srcId="{F118FCEB-6ACB-4E35-BCC0-38DD0CB01E15}" destId="{0233920C-E71C-4A30-9B88-6E8FA38BC7AA}" srcOrd="0" destOrd="0" presId="urn:microsoft.com/office/officeart/2005/8/layout/hierarchy2"/>
    <dgm:cxn modelId="{B66CC0BD-6E93-4A16-AC7F-1E4BDE0BA6BA}" srcId="{93A320DD-399A-4C18-8402-181C6D5417D6}" destId="{7AC9950B-68F2-4E70-89BA-C6CB193C74B1}" srcOrd="1" destOrd="0" parTransId="{BF2D1DEC-AE25-47F6-BACF-501697886ECA}" sibTransId="{2EBFAD75-7FED-4690-A595-F96BF03DD361}"/>
    <dgm:cxn modelId="{CCEAF979-F276-437A-AF13-0481BCCE2443}" type="presOf" srcId="{7AC9950B-68F2-4E70-89BA-C6CB193C74B1}" destId="{0077E676-A1A9-4651-B57E-9A71CC212848}" srcOrd="0" destOrd="0" presId="urn:microsoft.com/office/officeart/2005/8/layout/hierarchy2"/>
    <dgm:cxn modelId="{9D403931-AC10-48AB-940E-980E9B4A79EA}" srcId="{F8E713F6-FABC-4C94-B0EF-39DDECDD2892}" destId="{8905B4CD-E05F-482F-8E16-9C9208AFD00D}" srcOrd="0" destOrd="0" parTransId="{68240EAA-51C7-4E02-B2B8-BA00E0CF2C15}" sibTransId="{D297435E-94B9-4B8C-8196-FAC01C11DEF9}"/>
    <dgm:cxn modelId="{AE24B6D7-E149-4BA7-894D-89F316793A45}" type="presOf" srcId="{BF2D1DEC-AE25-47F6-BACF-501697886ECA}" destId="{38EC4332-9EF3-4D49-BA2E-4AE829CCD256}" srcOrd="1" destOrd="0" presId="urn:microsoft.com/office/officeart/2005/8/layout/hierarchy2"/>
    <dgm:cxn modelId="{9DF27C47-A85B-4D25-AF97-AB7B82EC82A5}" type="presOf" srcId="{68240EAA-51C7-4E02-B2B8-BA00E0CF2C15}" destId="{492FA1D3-0637-4CCD-A7E6-A7D66D1C8037}" srcOrd="1" destOrd="0" presId="urn:microsoft.com/office/officeart/2005/8/layout/hierarchy2"/>
    <dgm:cxn modelId="{3C4A4127-8FD4-4D67-A24B-31490666AEAF}" type="presOf" srcId="{8905B4CD-E05F-482F-8E16-9C9208AFD00D}" destId="{4E62A644-53C2-4A93-A273-235FC4BC01D3}" srcOrd="0" destOrd="0" presId="urn:microsoft.com/office/officeart/2005/8/layout/hierarchy2"/>
    <dgm:cxn modelId="{5AE070BF-C259-43EF-A944-0F64A4F87053}" srcId="{F8E713F6-FABC-4C94-B0EF-39DDECDD2892}" destId="{ED61F3E9-4FFE-4A6E-A42A-B08CA6FFC9BD}" srcOrd="2" destOrd="0" parTransId="{96D177A1-F77C-40A7-9627-DAFBC150465A}" sibTransId="{DA414501-2E7C-4E9D-BEB3-11B1F6D10EE5}"/>
    <dgm:cxn modelId="{504CA069-046F-4DD9-9DD3-3AAC775C788C}" type="presOf" srcId="{A501B2A8-3990-4234-ABBC-7DCFCB7CF852}" destId="{62B53A9D-6CDB-4BA3-96E9-03275C1DD203}" srcOrd="1" destOrd="0" presId="urn:microsoft.com/office/officeart/2005/8/layout/hierarchy2"/>
    <dgm:cxn modelId="{E8B5A38A-CE32-4684-9350-D136FD333C7A}" type="presOf" srcId="{9D533B6B-1DB6-46C1-BD39-6F7DE0387A39}" destId="{AF45B585-E28C-4C2F-B82F-4A3283B04963}" srcOrd="0" destOrd="0" presId="urn:microsoft.com/office/officeart/2005/8/layout/hierarchy2"/>
    <dgm:cxn modelId="{3E0BE6A3-29AA-41B1-A7E9-D884EB5188D9}" type="presOf" srcId="{BF2D1DEC-AE25-47F6-BACF-501697886ECA}" destId="{CDBCF52E-9FD4-40BB-923B-794CE0A501EB}" srcOrd="0" destOrd="0" presId="urn:microsoft.com/office/officeart/2005/8/layout/hierarchy2"/>
    <dgm:cxn modelId="{CF996EDA-C6D5-4EAF-AEE3-BF5E4DD057BD}" type="presOf" srcId="{ED61F3E9-4FFE-4A6E-A42A-B08CA6FFC9BD}" destId="{9B659AA8-EAC6-4C3A-8411-384F4F4F0749}" srcOrd="0" destOrd="0" presId="urn:microsoft.com/office/officeart/2005/8/layout/hierarchy2"/>
    <dgm:cxn modelId="{5891AD7A-7261-45D1-AEF8-22AD9105F406}" type="presOf" srcId="{2965ECB7-5AA1-4F52-BE2C-C260B80FDD01}" destId="{95785289-8E3B-4159-81F2-4736D9AB9320}" srcOrd="1" destOrd="0" presId="urn:microsoft.com/office/officeart/2005/8/layout/hierarchy2"/>
    <dgm:cxn modelId="{DD5C5C6E-4AD9-4114-AA12-1169D1CD3E32}" srcId="{F8E713F6-FABC-4C94-B0EF-39DDECDD2892}" destId="{12C2E16D-9576-48A8-98D7-53DC0CD90C63}" srcOrd="1" destOrd="0" parTransId="{A501B2A8-3990-4234-ABBC-7DCFCB7CF852}" sibTransId="{A05835B0-08B7-4631-8F3A-DD84E9B259E0}"/>
    <dgm:cxn modelId="{83DEB137-5D1C-4ED3-854E-9ED718E8FBD4}" type="presOf" srcId="{96D177A1-F77C-40A7-9627-DAFBC150465A}" destId="{E7B0A86E-884E-47AB-A18E-12BFBB6D5172}" srcOrd="1" destOrd="0" presId="urn:microsoft.com/office/officeart/2005/8/layout/hierarchy2"/>
    <dgm:cxn modelId="{B5908F1B-5384-4C94-980A-BD44716F3FF7}" type="presOf" srcId="{12C2E16D-9576-48A8-98D7-53DC0CD90C63}" destId="{0E0546E0-7169-4023-B85C-13422AD3886B}" srcOrd="0" destOrd="0" presId="urn:microsoft.com/office/officeart/2005/8/layout/hierarchy2"/>
    <dgm:cxn modelId="{7BD8C2E3-D0DC-40A1-A239-E82830248707}" type="presOf" srcId="{09FA99BD-88F6-4875-B17F-9FB6F93ABE73}" destId="{75B26084-1107-4B79-85FE-25827D1F2707}" srcOrd="0" destOrd="0" presId="urn:microsoft.com/office/officeart/2005/8/layout/hierarchy2"/>
    <dgm:cxn modelId="{FA85836D-CF62-4589-A916-C941410719A9}" type="presOf" srcId="{2965ECB7-5AA1-4F52-BE2C-C260B80FDD01}" destId="{FED82E3B-3285-4F02-933E-6937D105A2DF}" srcOrd="0" destOrd="0" presId="urn:microsoft.com/office/officeart/2005/8/layout/hierarchy2"/>
    <dgm:cxn modelId="{4230A1ED-D0AE-4125-BBA0-0D80E38352C9}" srcId="{93A320DD-399A-4C18-8402-181C6D5417D6}" destId="{64C88836-6285-41FB-BB43-72E66B1767D0}" srcOrd="0" destOrd="0" parTransId="{2965ECB7-5AA1-4F52-BE2C-C260B80FDD01}" sibTransId="{1BF744B2-626A-42F3-8A41-26D84FC10904}"/>
    <dgm:cxn modelId="{623AE2B5-DFD2-488D-9A79-4B3407B9A84F}" srcId="{07D7311C-D2EF-4C67-A76F-4F5F4706737F}" destId="{F8E713F6-FABC-4C94-B0EF-39DDECDD2892}" srcOrd="0" destOrd="0" parTransId="{BEB97169-E4DE-49F6-B7A2-004A65E4FD16}" sibTransId="{2CA60811-1219-491B-9434-A17B61942C75}"/>
    <dgm:cxn modelId="{5626576A-50B4-4E0E-801F-1FAFCE595896}" type="presOf" srcId="{A501B2A8-3990-4234-ABBC-7DCFCB7CF852}" destId="{81C664C6-5BAB-48C8-813B-6C0CC2142574}" srcOrd="0" destOrd="0" presId="urn:microsoft.com/office/officeart/2005/8/layout/hierarchy2"/>
    <dgm:cxn modelId="{A7A1D45C-FF5D-44CA-8DD2-9D63A0E13073}" type="presOf" srcId="{68240EAA-51C7-4E02-B2B8-BA00E0CF2C15}" destId="{B0E4D9E2-3653-45B4-B701-FAB3DD6C1F60}" srcOrd="0" destOrd="0" presId="urn:microsoft.com/office/officeart/2005/8/layout/hierarchy2"/>
    <dgm:cxn modelId="{A37D655F-DD9C-4A55-9769-EDC380291F10}" type="presParOf" srcId="{75B26084-1107-4B79-85FE-25827D1F2707}" destId="{031FE9C4-7BA2-49F8-AE41-9A4F52417631}" srcOrd="0" destOrd="0" presId="urn:microsoft.com/office/officeart/2005/8/layout/hierarchy2"/>
    <dgm:cxn modelId="{557F0869-56F5-4944-80D7-ED5DF99D42C7}" type="presParOf" srcId="{031FE9C4-7BA2-49F8-AE41-9A4F52417631}" destId="{4C6735D0-96B5-4034-A489-A0A456A8CD2D}" srcOrd="0" destOrd="0" presId="urn:microsoft.com/office/officeart/2005/8/layout/hierarchy2"/>
    <dgm:cxn modelId="{5F51E6C5-DDE6-4056-84D0-22291E630529}" type="presParOf" srcId="{031FE9C4-7BA2-49F8-AE41-9A4F52417631}" destId="{029655AA-093A-469D-AF48-577C517C40E0}" srcOrd="1" destOrd="0" presId="urn:microsoft.com/office/officeart/2005/8/layout/hierarchy2"/>
    <dgm:cxn modelId="{F6470062-60E5-4D52-BA1B-BCA03278BA30}" type="presParOf" srcId="{029655AA-093A-469D-AF48-577C517C40E0}" destId="{89925C7B-D632-4AC1-B59F-7DF222CC5AF7}" srcOrd="0" destOrd="0" presId="urn:microsoft.com/office/officeart/2005/8/layout/hierarchy2"/>
    <dgm:cxn modelId="{73A45877-D74D-4254-B0B4-493834DFAD8C}" type="presParOf" srcId="{89925C7B-D632-4AC1-B59F-7DF222CC5AF7}" destId="{35FACBD9-7C30-4D85-A78E-8A3B1F2AF362}" srcOrd="0" destOrd="0" presId="urn:microsoft.com/office/officeart/2005/8/layout/hierarchy2"/>
    <dgm:cxn modelId="{2E3EEA5F-025F-4B35-A63A-7CBB188BB4F3}" type="presParOf" srcId="{029655AA-093A-469D-AF48-577C517C40E0}" destId="{2C14A819-5049-4CA6-9BD5-1EB526991839}" srcOrd="1" destOrd="0" presId="urn:microsoft.com/office/officeart/2005/8/layout/hierarchy2"/>
    <dgm:cxn modelId="{9C4DDC23-FEAD-4E66-A3C1-9BEA95D5295A}" type="presParOf" srcId="{2C14A819-5049-4CA6-9BD5-1EB526991839}" destId="{492943F3-0FB5-48C3-816D-D4DBE52E0D7B}" srcOrd="0" destOrd="0" presId="urn:microsoft.com/office/officeart/2005/8/layout/hierarchy2"/>
    <dgm:cxn modelId="{6533A4A6-33E3-442F-881A-CDFBA413C4E0}" type="presParOf" srcId="{2C14A819-5049-4CA6-9BD5-1EB526991839}" destId="{4994FD3C-4189-4DCC-AC53-EBC337728089}" srcOrd="1" destOrd="0" presId="urn:microsoft.com/office/officeart/2005/8/layout/hierarchy2"/>
    <dgm:cxn modelId="{5D54D587-7F43-402E-9D3D-0AE346D2B929}" type="presParOf" srcId="{4994FD3C-4189-4DCC-AC53-EBC337728089}" destId="{B0E4D9E2-3653-45B4-B701-FAB3DD6C1F60}" srcOrd="0" destOrd="0" presId="urn:microsoft.com/office/officeart/2005/8/layout/hierarchy2"/>
    <dgm:cxn modelId="{68545244-A1DC-421E-B41A-90DCE236D3AF}" type="presParOf" srcId="{B0E4D9E2-3653-45B4-B701-FAB3DD6C1F60}" destId="{492FA1D3-0637-4CCD-A7E6-A7D66D1C8037}" srcOrd="0" destOrd="0" presId="urn:microsoft.com/office/officeart/2005/8/layout/hierarchy2"/>
    <dgm:cxn modelId="{24106650-7ED4-41CD-85A7-B6EB307C0D94}" type="presParOf" srcId="{4994FD3C-4189-4DCC-AC53-EBC337728089}" destId="{C5CFDEC9-E9B0-4099-B2E7-DEA4A68670EA}" srcOrd="1" destOrd="0" presId="urn:microsoft.com/office/officeart/2005/8/layout/hierarchy2"/>
    <dgm:cxn modelId="{3291D411-BE69-4BBB-A1A3-0F6B8DB0BDC4}" type="presParOf" srcId="{C5CFDEC9-E9B0-4099-B2E7-DEA4A68670EA}" destId="{4E62A644-53C2-4A93-A273-235FC4BC01D3}" srcOrd="0" destOrd="0" presId="urn:microsoft.com/office/officeart/2005/8/layout/hierarchy2"/>
    <dgm:cxn modelId="{E74A47AF-8B3D-483E-B3E9-11ACEC351824}" type="presParOf" srcId="{C5CFDEC9-E9B0-4099-B2E7-DEA4A68670EA}" destId="{8B7151EC-0C0C-4099-8A6A-26008BE352A5}" srcOrd="1" destOrd="0" presId="urn:microsoft.com/office/officeart/2005/8/layout/hierarchy2"/>
    <dgm:cxn modelId="{DCEC1DF2-D72B-463A-A701-0E53BF44E071}" type="presParOf" srcId="{4994FD3C-4189-4DCC-AC53-EBC337728089}" destId="{81C664C6-5BAB-48C8-813B-6C0CC2142574}" srcOrd="2" destOrd="0" presId="urn:microsoft.com/office/officeart/2005/8/layout/hierarchy2"/>
    <dgm:cxn modelId="{0546F75D-2E20-417D-8A4F-130D586450B9}" type="presParOf" srcId="{81C664C6-5BAB-48C8-813B-6C0CC2142574}" destId="{62B53A9D-6CDB-4BA3-96E9-03275C1DD203}" srcOrd="0" destOrd="0" presId="urn:microsoft.com/office/officeart/2005/8/layout/hierarchy2"/>
    <dgm:cxn modelId="{945D324B-2A15-441A-995D-6FEF5BBA064D}" type="presParOf" srcId="{4994FD3C-4189-4DCC-AC53-EBC337728089}" destId="{C113537A-92C7-4C55-8052-C756D2808542}" srcOrd="3" destOrd="0" presId="urn:microsoft.com/office/officeart/2005/8/layout/hierarchy2"/>
    <dgm:cxn modelId="{1DBE1C5B-D823-447B-AA20-0D029A7E0B9D}" type="presParOf" srcId="{C113537A-92C7-4C55-8052-C756D2808542}" destId="{0E0546E0-7169-4023-B85C-13422AD3886B}" srcOrd="0" destOrd="0" presId="urn:microsoft.com/office/officeart/2005/8/layout/hierarchy2"/>
    <dgm:cxn modelId="{8F4B307F-C8CD-4EA6-B1E5-76B09B069E37}" type="presParOf" srcId="{C113537A-92C7-4C55-8052-C756D2808542}" destId="{7DEDC6DC-BB29-42DE-B4A7-3FD4129001DD}" srcOrd="1" destOrd="0" presId="urn:microsoft.com/office/officeart/2005/8/layout/hierarchy2"/>
    <dgm:cxn modelId="{71B35549-9870-4983-A81B-5DBE3B4A407E}" type="presParOf" srcId="{7DEDC6DC-BB29-42DE-B4A7-3FD4129001DD}" destId="{AF45B585-E28C-4C2F-B82F-4A3283B04963}" srcOrd="0" destOrd="0" presId="urn:microsoft.com/office/officeart/2005/8/layout/hierarchy2"/>
    <dgm:cxn modelId="{F878B8BE-C2AB-4798-AAF9-FBAF6CD5F1D1}" type="presParOf" srcId="{AF45B585-E28C-4C2F-B82F-4A3283B04963}" destId="{A8CD8925-5BBE-4F05-BD07-A6AC15AA10F5}" srcOrd="0" destOrd="0" presId="urn:microsoft.com/office/officeart/2005/8/layout/hierarchy2"/>
    <dgm:cxn modelId="{C0128303-2FEE-41FB-8BEB-8AB4BBAF8E48}" type="presParOf" srcId="{7DEDC6DC-BB29-42DE-B4A7-3FD4129001DD}" destId="{F6355AFF-8713-4798-B3DB-9C5A4DC15010}" srcOrd="1" destOrd="0" presId="urn:microsoft.com/office/officeart/2005/8/layout/hierarchy2"/>
    <dgm:cxn modelId="{C6CECD46-843B-4196-83C3-0ECB1A96F835}" type="presParOf" srcId="{F6355AFF-8713-4798-B3DB-9C5A4DC15010}" destId="{0233920C-E71C-4A30-9B88-6E8FA38BC7AA}" srcOrd="0" destOrd="0" presId="urn:microsoft.com/office/officeart/2005/8/layout/hierarchy2"/>
    <dgm:cxn modelId="{D34303C6-94E9-4ABC-8A36-E66784E35F5F}" type="presParOf" srcId="{F6355AFF-8713-4798-B3DB-9C5A4DC15010}" destId="{C235A500-103B-43F1-91D4-81F7E3CE49DA}" srcOrd="1" destOrd="0" presId="urn:microsoft.com/office/officeart/2005/8/layout/hierarchy2"/>
    <dgm:cxn modelId="{DC9AAA0F-4E0F-4EA8-9B42-EA09834F4CAA}" type="presParOf" srcId="{4994FD3C-4189-4DCC-AC53-EBC337728089}" destId="{BE3D5E7A-93DB-49B1-8060-5E5E38F5AF68}" srcOrd="4" destOrd="0" presId="urn:microsoft.com/office/officeart/2005/8/layout/hierarchy2"/>
    <dgm:cxn modelId="{1747633D-7F81-4AE5-8363-F36CFBF5FD05}" type="presParOf" srcId="{BE3D5E7A-93DB-49B1-8060-5E5E38F5AF68}" destId="{E7B0A86E-884E-47AB-A18E-12BFBB6D5172}" srcOrd="0" destOrd="0" presId="urn:microsoft.com/office/officeart/2005/8/layout/hierarchy2"/>
    <dgm:cxn modelId="{BF77AD31-7718-4125-8283-8C1C4E0DE0AC}" type="presParOf" srcId="{4994FD3C-4189-4DCC-AC53-EBC337728089}" destId="{0C2B1CF6-ECF7-460E-9135-A9460D2D0C17}" srcOrd="5" destOrd="0" presId="urn:microsoft.com/office/officeart/2005/8/layout/hierarchy2"/>
    <dgm:cxn modelId="{6A42D4C3-D7DC-45EA-BAB7-EEFAED4956B6}" type="presParOf" srcId="{0C2B1CF6-ECF7-460E-9135-A9460D2D0C17}" destId="{9B659AA8-EAC6-4C3A-8411-384F4F4F0749}" srcOrd="0" destOrd="0" presId="urn:microsoft.com/office/officeart/2005/8/layout/hierarchy2"/>
    <dgm:cxn modelId="{25DF67CB-F330-47AC-B7B1-F1B9E791F52F}" type="presParOf" srcId="{0C2B1CF6-ECF7-460E-9135-A9460D2D0C17}" destId="{EDBECBBC-21F9-4136-B11A-C022E920FBF8}" srcOrd="1" destOrd="0" presId="urn:microsoft.com/office/officeart/2005/8/layout/hierarchy2"/>
    <dgm:cxn modelId="{FB8E38CB-8E5D-4692-9714-8936A78A9B3E}" type="presParOf" srcId="{029655AA-093A-469D-AF48-577C517C40E0}" destId="{A25940E3-B943-409C-9571-642C3C63EAD1}" srcOrd="2" destOrd="0" presId="urn:microsoft.com/office/officeart/2005/8/layout/hierarchy2"/>
    <dgm:cxn modelId="{45DDDAD1-7472-47A0-95CA-1D0510C3CA1A}" type="presParOf" srcId="{A25940E3-B943-409C-9571-642C3C63EAD1}" destId="{A53991CA-E43D-452B-B7F6-3F207B2A2C18}" srcOrd="0" destOrd="0" presId="urn:microsoft.com/office/officeart/2005/8/layout/hierarchy2"/>
    <dgm:cxn modelId="{42C8513C-F179-4EF7-9F62-D55678F83FF4}" type="presParOf" srcId="{029655AA-093A-469D-AF48-577C517C40E0}" destId="{A640144F-C7B8-4448-95E7-F1954F131D0F}" srcOrd="3" destOrd="0" presId="urn:microsoft.com/office/officeart/2005/8/layout/hierarchy2"/>
    <dgm:cxn modelId="{27C096A9-3563-4287-A819-46729742E386}" type="presParOf" srcId="{A640144F-C7B8-4448-95E7-F1954F131D0F}" destId="{E186C81E-6A79-4D38-B216-D485D7D39F6F}" srcOrd="0" destOrd="0" presId="urn:microsoft.com/office/officeart/2005/8/layout/hierarchy2"/>
    <dgm:cxn modelId="{B6F95D21-A747-40DE-A7F7-213E73CB582D}" type="presParOf" srcId="{A640144F-C7B8-4448-95E7-F1954F131D0F}" destId="{0C8E8B46-9172-41B0-813C-BEC08C63FCB0}" srcOrd="1" destOrd="0" presId="urn:microsoft.com/office/officeart/2005/8/layout/hierarchy2"/>
    <dgm:cxn modelId="{52874C20-CF9D-4052-83A4-45DC2AB72686}" type="presParOf" srcId="{0C8E8B46-9172-41B0-813C-BEC08C63FCB0}" destId="{FED82E3B-3285-4F02-933E-6937D105A2DF}" srcOrd="0" destOrd="0" presId="urn:microsoft.com/office/officeart/2005/8/layout/hierarchy2"/>
    <dgm:cxn modelId="{272E6A84-01C2-489A-9E8C-DD05B0E4F184}" type="presParOf" srcId="{FED82E3B-3285-4F02-933E-6937D105A2DF}" destId="{95785289-8E3B-4159-81F2-4736D9AB9320}" srcOrd="0" destOrd="0" presId="urn:microsoft.com/office/officeart/2005/8/layout/hierarchy2"/>
    <dgm:cxn modelId="{744C44DB-1A37-48CE-BE49-731198F7BD8D}" type="presParOf" srcId="{0C8E8B46-9172-41B0-813C-BEC08C63FCB0}" destId="{A7C4F039-B927-4C40-AF0D-01CB75F88B9E}" srcOrd="1" destOrd="0" presId="urn:microsoft.com/office/officeart/2005/8/layout/hierarchy2"/>
    <dgm:cxn modelId="{916E7A5D-1233-41DC-A44E-81DF70FAA479}" type="presParOf" srcId="{A7C4F039-B927-4C40-AF0D-01CB75F88B9E}" destId="{1F4B0543-ADD0-49E9-B2C1-9661A00F6913}" srcOrd="0" destOrd="0" presId="urn:microsoft.com/office/officeart/2005/8/layout/hierarchy2"/>
    <dgm:cxn modelId="{16EA19D2-0C9E-42A3-B873-BE8FDDD696C5}" type="presParOf" srcId="{A7C4F039-B927-4C40-AF0D-01CB75F88B9E}" destId="{B50859E1-F96A-4AF9-A31F-01E32B84AD8C}" srcOrd="1" destOrd="0" presId="urn:microsoft.com/office/officeart/2005/8/layout/hierarchy2"/>
    <dgm:cxn modelId="{A8C42B89-68E4-4CB0-93A6-0E832ED7120A}" type="presParOf" srcId="{0C8E8B46-9172-41B0-813C-BEC08C63FCB0}" destId="{CDBCF52E-9FD4-40BB-923B-794CE0A501EB}" srcOrd="2" destOrd="0" presId="urn:microsoft.com/office/officeart/2005/8/layout/hierarchy2"/>
    <dgm:cxn modelId="{4110C17F-28DB-4D0A-B506-8212E4DDF672}" type="presParOf" srcId="{CDBCF52E-9FD4-40BB-923B-794CE0A501EB}" destId="{38EC4332-9EF3-4D49-BA2E-4AE829CCD256}" srcOrd="0" destOrd="0" presId="urn:microsoft.com/office/officeart/2005/8/layout/hierarchy2"/>
    <dgm:cxn modelId="{FDDF8D37-0B6F-4600-ABAC-C39A8462CBB2}" type="presParOf" srcId="{0C8E8B46-9172-41B0-813C-BEC08C63FCB0}" destId="{EB1153CE-0C57-42FC-A235-1A78929B73B9}" srcOrd="3" destOrd="0" presId="urn:microsoft.com/office/officeart/2005/8/layout/hierarchy2"/>
    <dgm:cxn modelId="{FCC2AA6D-A375-4398-9E4B-353CA127F914}" type="presParOf" srcId="{EB1153CE-0C57-42FC-A235-1A78929B73B9}" destId="{0077E676-A1A9-4651-B57E-9A71CC212848}" srcOrd="0" destOrd="0" presId="urn:microsoft.com/office/officeart/2005/8/layout/hierarchy2"/>
    <dgm:cxn modelId="{A638076B-598C-41F7-B69B-4B658ECB3EFB}" type="presParOf" srcId="{EB1153CE-0C57-42FC-A235-1A78929B73B9}" destId="{BDCA7B25-CB0E-401D-AE80-E286AABA37C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9FC37-0936-4A82-BE13-E1123DCB36B1}">
      <dsp:nvSpPr>
        <dsp:cNvPr id="0" name=""/>
        <dsp:cNvSpPr/>
      </dsp:nvSpPr>
      <dsp:spPr>
        <a:xfrm>
          <a:off x="0" y="0"/>
          <a:ext cx="9492815"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603B404-7DD6-4805-BB92-D7EC4B3D91D0}">
      <dsp:nvSpPr>
        <dsp:cNvPr id="0" name=""/>
        <dsp:cNvSpPr/>
      </dsp:nvSpPr>
      <dsp:spPr>
        <a:xfrm>
          <a:off x="0" y="2472"/>
          <a:ext cx="3042348" cy="506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endParaRPr lang="en-US" altLang="zh-CN" sz="1600" kern="1200" dirty="0" smtClean="0">
            <a:latin typeface="华文仿宋" panose="02010600040101010101" pitchFamily="2" charset="-122"/>
            <a:ea typeface="华文仿宋" panose="02010600040101010101" pitchFamily="2" charset="-122"/>
          </a:endParaRPr>
        </a:p>
        <a:p>
          <a:pPr lvl="0" algn="l" defTabSz="711200">
            <a:lnSpc>
              <a:spcPct val="90000"/>
            </a:lnSpc>
            <a:spcBef>
              <a:spcPct val="0"/>
            </a:spcBef>
            <a:spcAft>
              <a:spcPct val="35000"/>
            </a:spcAft>
          </a:pPr>
          <a:endParaRPr lang="en-US" altLang="zh-CN" sz="1600" kern="1200" dirty="0" smtClean="0">
            <a:latin typeface="华文仿宋" panose="02010600040101010101" pitchFamily="2" charset="-122"/>
            <a:ea typeface="华文仿宋" panose="02010600040101010101" pitchFamily="2" charset="-122"/>
          </a:endParaRPr>
        </a:p>
        <a:p>
          <a:pPr lvl="0" algn="l" defTabSz="711200">
            <a:lnSpc>
              <a:spcPct val="90000"/>
            </a:lnSpc>
            <a:spcBef>
              <a:spcPct val="0"/>
            </a:spcBef>
            <a:spcAft>
              <a:spcPct val="35000"/>
            </a:spcAft>
          </a:pPr>
          <a:endParaRPr lang="en-US" altLang="zh-CN" sz="1600" kern="1200" dirty="0" smtClean="0">
            <a:latin typeface="华文仿宋" panose="02010600040101010101" pitchFamily="2" charset="-122"/>
            <a:ea typeface="华文仿宋" panose="02010600040101010101" pitchFamily="2" charset="-122"/>
          </a:endParaRPr>
        </a:p>
        <a:p>
          <a:pPr lvl="0" algn="l" defTabSz="711200">
            <a:lnSpc>
              <a:spcPct val="90000"/>
            </a:lnSpc>
            <a:spcBef>
              <a:spcPct val="0"/>
            </a:spcBef>
            <a:spcAft>
              <a:spcPct val="35000"/>
            </a:spcAft>
          </a:pPr>
          <a:r>
            <a:rPr lang="zh-CN" altLang="en-US" sz="1600" kern="1200" dirty="0" smtClean="0">
              <a:latin typeface="华文仿宋" panose="02010600040101010101" pitchFamily="2" charset="-122"/>
              <a:ea typeface="华文仿宋" panose="02010600040101010101" pitchFamily="2" charset="-122"/>
            </a:rPr>
            <a:t>合格投资者投资于单只固定收益类资产管理计划的金额不低于</a:t>
          </a:r>
          <a:r>
            <a:rPr lang="en-US" altLang="en-US" sz="1600" kern="1200" dirty="0" smtClean="0">
              <a:latin typeface="华文仿宋" panose="02010600040101010101" pitchFamily="2" charset="-122"/>
              <a:ea typeface="华文仿宋" panose="02010600040101010101" pitchFamily="2" charset="-122"/>
            </a:rPr>
            <a:t>30 </a:t>
          </a:r>
          <a:r>
            <a:rPr lang="zh-CN" altLang="en-US" sz="1600" kern="1200" dirty="0" smtClean="0">
              <a:latin typeface="华文仿宋" panose="02010600040101010101" pitchFamily="2" charset="-122"/>
              <a:ea typeface="华文仿宋" panose="02010600040101010101" pitchFamily="2" charset="-122"/>
            </a:rPr>
            <a:t>万元；</a:t>
          </a:r>
          <a:endParaRPr lang="en-US" altLang="zh-CN" sz="1600" kern="1200" dirty="0" smtClean="0">
            <a:latin typeface="华文仿宋" panose="02010600040101010101" pitchFamily="2" charset="-122"/>
            <a:ea typeface="华文仿宋" panose="02010600040101010101" pitchFamily="2" charset="-122"/>
          </a:endParaRPr>
        </a:p>
        <a:p>
          <a:pPr lvl="0" algn="l" defTabSz="711200">
            <a:lnSpc>
              <a:spcPct val="90000"/>
            </a:lnSpc>
            <a:spcBef>
              <a:spcPct val="0"/>
            </a:spcBef>
            <a:spcAft>
              <a:spcPct val="35000"/>
            </a:spcAft>
          </a:pPr>
          <a:r>
            <a:rPr lang="zh-CN" altLang="en-US" sz="1600" kern="1200" dirty="0" smtClean="0">
              <a:latin typeface="华文仿宋" panose="02010600040101010101" pitchFamily="2" charset="-122"/>
              <a:ea typeface="华文仿宋" panose="02010600040101010101" pitchFamily="2" charset="-122"/>
            </a:rPr>
            <a:t>投资于单只混合类资产管理计划的金额不低于</a:t>
          </a:r>
          <a:r>
            <a:rPr lang="en-US" altLang="en-US" sz="1600" kern="1200" dirty="0" smtClean="0">
              <a:latin typeface="华文仿宋" panose="02010600040101010101" pitchFamily="2" charset="-122"/>
              <a:ea typeface="华文仿宋" panose="02010600040101010101" pitchFamily="2" charset="-122"/>
            </a:rPr>
            <a:t>40</a:t>
          </a:r>
          <a:r>
            <a:rPr lang="zh-CN" altLang="en-US" sz="1600" kern="1200" dirty="0" smtClean="0">
              <a:latin typeface="华文仿宋" panose="02010600040101010101" pitchFamily="2" charset="-122"/>
              <a:ea typeface="华文仿宋" panose="02010600040101010101" pitchFamily="2" charset="-122"/>
            </a:rPr>
            <a:t>万元；</a:t>
          </a:r>
          <a:endParaRPr lang="en-US" altLang="zh-CN" sz="1600" kern="1200" dirty="0" smtClean="0">
            <a:latin typeface="华文仿宋" panose="02010600040101010101" pitchFamily="2" charset="-122"/>
            <a:ea typeface="华文仿宋" panose="02010600040101010101" pitchFamily="2" charset="-122"/>
          </a:endParaRPr>
        </a:p>
        <a:p>
          <a:pPr lvl="0" algn="l" defTabSz="711200">
            <a:lnSpc>
              <a:spcPct val="90000"/>
            </a:lnSpc>
            <a:spcBef>
              <a:spcPct val="0"/>
            </a:spcBef>
            <a:spcAft>
              <a:spcPct val="35000"/>
            </a:spcAft>
          </a:pPr>
          <a:r>
            <a:rPr lang="zh-CN" altLang="en-US" sz="1600" kern="1200" dirty="0" smtClean="0">
              <a:latin typeface="华文仿宋" panose="02010600040101010101" pitchFamily="2" charset="-122"/>
              <a:ea typeface="华文仿宋" panose="02010600040101010101" pitchFamily="2" charset="-122"/>
            </a:rPr>
            <a:t>投资于单只权益类、商品及金融衍生品类资产管理计划的金额不低于</a:t>
          </a:r>
          <a:r>
            <a:rPr lang="en-US" altLang="en-US" sz="1600" kern="1200" dirty="0" smtClean="0">
              <a:latin typeface="华文仿宋" panose="02010600040101010101" pitchFamily="2" charset="-122"/>
              <a:ea typeface="华文仿宋" panose="02010600040101010101" pitchFamily="2" charset="-122"/>
            </a:rPr>
            <a:t>100 </a:t>
          </a:r>
          <a:r>
            <a:rPr lang="zh-CN" altLang="en-US" sz="1600" kern="1200" dirty="0" smtClean="0">
              <a:latin typeface="华文仿宋" panose="02010600040101010101" pitchFamily="2" charset="-122"/>
              <a:ea typeface="华文仿宋" panose="02010600040101010101" pitchFamily="2" charset="-122"/>
            </a:rPr>
            <a:t>万元。</a:t>
          </a:r>
          <a:endParaRPr lang="zh-CN" altLang="en-US" sz="1600" kern="1200" dirty="0">
            <a:latin typeface="华文仿宋" panose="02010600040101010101" pitchFamily="2" charset="-122"/>
            <a:ea typeface="华文仿宋" panose="02010600040101010101" pitchFamily="2" charset="-122"/>
          </a:endParaRPr>
        </a:p>
      </dsp:txBody>
      <dsp:txXfrm>
        <a:off x="0" y="2472"/>
        <a:ext cx="3042348" cy="5065920"/>
      </dsp:txXfrm>
    </dsp:sp>
    <dsp:sp modelId="{2EAF47AF-8403-497E-B43C-414C32CE87DA}">
      <dsp:nvSpPr>
        <dsp:cNvPr id="0" name=""/>
        <dsp:cNvSpPr/>
      </dsp:nvSpPr>
      <dsp:spPr>
        <a:xfrm>
          <a:off x="3163186" y="42319"/>
          <a:ext cx="6323892" cy="79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zh-CN" altLang="en-US" sz="1600" kern="1200" dirty="0" smtClean="0">
              <a:latin typeface="华文仿宋" panose="02010600040101010101" pitchFamily="2" charset="-122"/>
              <a:ea typeface="华文仿宋" panose="02010600040101010101" pitchFamily="2" charset="-122"/>
            </a:rPr>
            <a:t>具有</a:t>
          </a:r>
          <a:r>
            <a:rPr lang="en-US" altLang="en-US" sz="1600" kern="1200" dirty="0" smtClean="0">
              <a:latin typeface="华文仿宋" panose="02010600040101010101" pitchFamily="2" charset="-122"/>
              <a:ea typeface="华文仿宋" panose="02010600040101010101" pitchFamily="2" charset="-122"/>
            </a:rPr>
            <a:t>2 </a:t>
          </a:r>
          <a:r>
            <a:rPr lang="zh-CN" altLang="en-US" sz="1600" kern="1200" dirty="0" smtClean="0">
              <a:latin typeface="华文仿宋" panose="02010600040101010101" pitchFamily="2" charset="-122"/>
              <a:ea typeface="华文仿宋" panose="02010600040101010101" pitchFamily="2" charset="-122"/>
            </a:rPr>
            <a:t>年以上投资经历，且满足下列三项条件之一的自然人：家庭金融净资产不低于</a:t>
          </a:r>
          <a:r>
            <a:rPr lang="en-US" altLang="en-US" sz="1600" kern="1200" dirty="0" smtClean="0">
              <a:latin typeface="华文仿宋" panose="02010600040101010101" pitchFamily="2" charset="-122"/>
              <a:ea typeface="华文仿宋" panose="02010600040101010101" pitchFamily="2" charset="-122"/>
            </a:rPr>
            <a:t>300 </a:t>
          </a:r>
          <a:r>
            <a:rPr lang="zh-CN" altLang="en-US" sz="1600" kern="1200" dirty="0" smtClean="0">
              <a:latin typeface="华文仿宋" panose="02010600040101010101" pitchFamily="2" charset="-122"/>
              <a:ea typeface="华文仿宋" panose="02010600040101010101" pitchFamily="2" charset="-122"/>
            </a:rPr>
            <a:t>万元，家庭金融资产不低于</a:t>
          </a:r>
          <a:r>
            <a:rPr lang="en-US" altLang="en-US" sz="1600" kern="1200" dirty="0" smtClean="0">
              <a:latin typeface="华文仿宋" panose="02010600040101010101" pitchFamily="2" charset="-122"/>
              <a:ea typeface="华文仿宋" panose="02010600040101010101" pitchFamily="2" charset="-122"/>
            </a:rPr>
            <a:t>500 </a:t>
          </a:r>
          <a:r>
            <a:rPr lang="zh-CN" altLang="en-US" sz="1600" kern="1200" dirty="0" smtClean="0">
              <a:latin typeface="华文仿宋" panose="02010600040101010101" pitchFamily="2" charset="-122"/>
              <a:ea typeface="华文仿宋" panose="02010600040101010101" pitchFamily="2" charset="-122"/>
            </a:rPr>
            <a:t>万元，或者近</a:t>
          </a:r>
          <a:r>
            <a:rPr lang="en-US" altLang="en-US" sz="1600" kern="1200" dirty="0" smtClean="0">
              <a:latin typeface="华文仿宋" panose="02010600040101010101" pitchFamily="2" charset="-122"/>
              <a:ea typeface="华文仿宋" panose="02010600040101010101" pitchFamily="2" charset="-122"/>
            </a:rPr>
            <a:t>3 </a:t>
          </a:r>
          <a:r>
            <a:rPr lang="zh-CN" altLang="en-US" sz="1600" kern="1200" dirty="0" smtClean="0">
              <a:latin typeface="华文仿宋" panose="02010600040101010101" pitchFamily="2" charset="-122"/>
              <a:ea typeface="华文仿宋" panose="02010600040101010101" pitchFamily="2" charset="-122"/>
            </a:rPr>
            <a:t>年本人年均收入不低于</a:t>
          </a:r>
          <a:r>
            <a:rPr lang="en-US" altLang="en-US" sz="1600" kern="1200" dirty="0" smtClean="0">
              <a:latin typeface="华文仿宋" panose="02010600040101010101" pitchFamily="2" charset="-122"/>
              <a:ea typeface="华文仿宋" panose="02010600040101010101" pitchFamily="2" charset="-122"/>
            </a:rPr>
            <a:t>40 </a:t>
          </a:r>
          <a:r>
            <a:rPr lang="zh-CN" altLang="en-US" sz="1600" kern="1200" dirty="0" smtClean="0">
              <a:latin typeface="华文仿宋" panose="02010600040101010101" pitchFamily="2" charset="-122"/>
              <a:ea typeface="华文仿宋" panose="02010600040101010101" pitchFamily="2" charset="-122"/>
            </a:rPr>
            <a:t>万元；</a:t>
          </a:r>
          <a:endParaRPr lang="zh-CN" altLang="en-US" sz="1600" kern="1200" dirty="0">
            <a:latin typeface="华文仿宋" panose="02010600040101010101" pitchFamily="2" charset="-122"/>
            <a:ea typeface="华文仿宋" panose="02010600040101010101" pitchFamily="2" charset="-122"/>
          </a:endParaRPr>
        </a:p>
      </dsp:txBody>
      <dsp:txXfrm>
        <a:off x="3163186" y="42319"/>
        <a:ext cx="6323892" cy="796953"/>
      </dsp:txXfrm>
    </dsp:sp>
    <dsp:sp modelId="{4B4CF8E4-B2E6-4D5F-B98F-80EBC13667E8}">
      <dsp:nvSpPr>
        <dsp:cNvPr id="0" name=""/>
        <dsp:cNvSpPr/>
      </dsp:nvSpPr>
      <dsp:spPr>
        <a:xfrm>
          <a:off x="3042348" y="839272"/>
          <a:ext cx="64447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A55E2BB5-01AD-4A73-9B7A-62897C85899D}">
      <dsp:nvSpPr>
        <dsp:cNvPr id="0" name=""/>
        <dsp:cNvSpPr/>
      </dsp:nvSpPr>
      <dsp:spPr>
        <a:xfrm>
          <a:off x="3163186" y="879120"/>
          <a:ext cx="6323892" cy="79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zh-CN" altLang="en-US" sz="1600" kern="1200" dirty="0" smtClean="0">
              <a:latin typeface="华文仿宋" panose="02010600040101010101" pitchFamily="2" charset="-122"/>
              <a:ea typeface="华文仿宋" panose="02010600040101010101" pitchFamily="2" charset="-122"/>
            </a:rPr>
            <a:t>最近</a:t>
          </a:r>
          <a:r>
            <a:rPr lang="en-US" altLang="zh-CN" sz="1600" kern="1200" dirty="0" smtClean="0">
              <a:latin typeface="华文仿宋" panose="02010600040101010101" pitchFamily="2" charset="-122"/>
              <a:ea typeface="华文仿宋" panose="02010600040101010101" pitchFamily="2" charset="-122"/>
            </a:rPr>
            <a:t>1 </a:t>
          </a:r>
          <a:r>
            <a:rPr lang="zh-CN" altLang="en-US" sz="1600" kern="1200" dirty="0" smtClean="0">
              <a:latin typeface="华文仿宋" panose="02010600040101010101" pitchFamily="2" charset="-122"/>
              <a:ea typeface="华文仿宋" panose="02010600040101010101" pitchFamily="2" charset="-122"/>
            </a:rPr>
            <a:t>年末净资产不低于</a:t>
          </a:r>
          <a:r>
            <a:rPr lang="en-US" altLang="zh-CN" sz="1600" kern="1200" dirty="0" smtClean="0">
              <a:latin typeface="华文仿宋" panose="02010600040101010101" pitchFamily="2" charset="-122"/>
              <a:ea typeface="华文仿宋" panose="02010600040101010101" pitchFamily="2" charset="-122"/>
            </a:rPr>
            <a:t>1000 </a:t>
          </a:r>
          <a:r>
            <a:rPr lang="zh-CN" altLang="en-US" sz="1600" kern="1200" dirty="0" smtClean="0">
              <a:latin typeface="华文仿宋" panose="02010600040101010101" pitchFamily="2" charset="-122"/>
              <a:ea typeface="华文仿宋" panose="02010600040101010101" pitchFamily="2" charset="-122"/>
            </a:rPr>
            <a:t>万元的法人单位；</a:t>
          </a:r>
          <a:endParaRPr lang="zh-CN" altLang="en-US" sz="1600" kern="1200" dirty="0"/>
        </a:p>
      </dsp:txBody>
      <dsp:txXfrm>
        <a:off x="3163186" y="879120"/>
        <a:ext cx="6323892" cy="796953"/>
      </dsp:txXfrm>
    </dsp:sp>
    <dsp:sp modelId="{C8772C4C-FF27-41FF-B526-C4EE77909C9E}">
      <dsp:nvSpPr>
        <dsp:cNvPr id="0" name=""/>
        <dsp:cNvSpPr/>
      </dsp:nvSpPr>
      <dsp:spPr>
        <a:xfrm>
          <a:off x="3042348" y="1676073"/>
          <a:ext cx="64447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5EA8DFEF-6FAB-4F6A-9519-B8A6988007B8}">
      <dsp:nvSpPr>
        <dsp:cNvPr id="0" name=""/>
        <dsp:cNvSpPr/>
      </dsp:nvSpPr>
      <dsp:spPr>
        <a:xfrm>
          <a:off x="3163186" y="1715921"/>
          <a:ext cx="6323892" cy="79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zh-CN" altLang="en-US" sz="1600" kern="1200" dirty="0" smtClean="0">
              <a:latin typeface="华文仿宋" panose="02010600040101010101" pitchFamily="2" charset="-122"/>
              <a:ea typeface="华文仿宋" panose="02010600040101010101" pitchFamily="2" charset="-122"/>
            </a:rPr>
            <a:t>依法设立并接受国务院金融监督管理机构监管的机构；</a:t>
          </a:r>
          <a:endParaRPr lang="zh-CN" altLang="en-US" sz="1600" kern="1200" dirty="0"/>
        </a:p>
      </dsp:txBody>
      <dsp:txXfrm>
        <a:off x="3163186" y="1715921"/>
        <a:ext cx="6323892" cy="796953"/>
      </dsp:txXfrm>
    </dsp:sp>
    <dsp:sp modelId="{04D0F7BA-DD35-44D8-B1A8-DD3D5D9FF6BD}">
      <dsp:nvSpPr>
        <dsp:cNvPr id="0" name=""/>
        <dsp:cNvSpPr/>
      </dsp:nvSpPr>
      <dsp:spPr>
        <a:xfrm>
          <a:off x="3042348" y="2512874"/>
          <a:ext cx="64447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FCE8E16E-98A7-43A7-A82C-3F7AE0823066}">
      <dsp:nvSpPr>
        <dsp:cNvPr id="0" name=""/>
        <dsp:cNvSpPr/>
      </dsp:nvSpPr>
      <dsp:spPr>
        <a:xfrm>
          <a:off x="3163186" y="2552722"/>
          <a:ext cx="6323892" cy="79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zh-CN" altLang="en-US" sz="1600" kern="1200" dirty="0" smtClean="0">
              <a:latin typeface="华文仿宋" panose="02010600040101010101" pitchFamily="2" charset="-122"/>
              <a:ea typeface="华文仿宋" panose="02010600040101010101" pitchFamily="2" charset="-122"/>
            </a:rPr>
            <a:t>接受国务院金融监督管理机构监管的机构发行的资产管理产品</a:t>
          </a:r>
          <a:endParaRPr lang="zh-CN" altLang="en-US" sz="1600" kern="1200" dirty="0"/>
        </a:p>
      </dsp:txBody>
      <dsp:txXfrm>
        <a:off x="3163186" y="2552722"/>
        <a:ext cx="6323892" cy="796953"/>
      </dsp:txXfrm>
    </dsp:sp>
    <dsp:sp modelId="{9A522EA8-4F44-426B-B009-B3EB68A6A64F}">
      <dsp:nvSpPr>
        <dsp:cNvPr id="0" name=""/>
        <dsp:cNvSpPr/>
      </dsp:nvSpPr>
      <dsp:spPr>
        <a:xfrm>
          <a:off x="3042348" y="3349675"/>
          <a:ext cx="64447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BFA03DF-A802-4742-9C9B-C7B9FA86B8B0}">
      <dsp:nvSpPr>
        <dsp:cNvPr id="0" name=""/>
        <dsp:cNvSpPr/>
      </dsp:nvSpPr>
      <dsp:spPr>
        <a:xfrm>
          <a:off x="3163186" y="3389522"/>
          <a:ext cx="6323892" cy="79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zh-CN" altLang="en-US" sz="1600" kern="1200" dirty="0" smtClean="0">
              <a:latin typeface="华文仿宋" panose="02010600040101010101" pitchFamily="2" charset="-122"/>
              <a:ea typeface="华文仿宋" panose="02010600040101010101" pitchFamily="2" charset="-122"/>
            </a:rPr>
            <a:t>基本养老金、社会保障基金、企业年金等养老基金，慈善基金等社会公益基金，合格境外机构投资者（</a:t>
          </a:r>
          <a:r>
            <a:rPr lang="en-US" altLang="zh-CN" sz="1600" kern="1200" dirty="0" smtClean="0">
              <a:latin typeface="华文仿宋" panose="02010600040101010101" pitchFamily="2" charset="-122"/>
              <a:ea typeface="华文仿宋" panose="02010600040101010101" pitchFamily="2" charset="-122"/>
            </a:rPr>
            <a:t>QFII</a:t>
          </a:r>
          <a:r>
            <a:rPr lang="zh-CN" altLang="en-US" sz="1600" kern="1200" dirty="0" smtClean="0">
              <a:latin typeface="华文仿宋" panose="02010600040101010101" pitchFamily="2" charset="-122"/>
              <a:ea typeface="华文仿宋" panose="02010600040101010101" pitchFamily="2" charset="-122"/>
            </a:rPr>
            <a:t>）、人民币合格境外机构投资者（</a:t>
          </a:r>
          <a:r>
            <a:rPr lang="en-US" altLang="zh-CN" sz="1600" kern="1200" dirty="0" smtClean="0">
              <a:latin typeface="华文仿宋" panose="02010600040101010101" pitchFamily="2" charset="-122"/>
              <a:ea typeface="华文仿宋" panose="02010600040101010101" pitchFamily="2" charset="-122"/>
            </a:rPr>
            <a:t>RQFII</a:t>
          </a:r>
          <a:r>
            <a:rPr lang="zh-CN" altLang="en-US" sz="1600" kern="1200" dirty="0" smtClean="0">
              <a:latin typeface="华文仿宋" panose="02010600040101010101" pitchFamily="2" charset="-122"/>
              <a:ea typeface="华文仿宋" panose="02010600040101010101" pitchFamily="2" charset="-122"/>
            </a:rPr>
            <a:t>）；</a:t>
          </a:r>
          <a:endParaRPr lang="zh-CN" altLang="en-US" sz="1600" kern="1200" dirty="0"/>
        </a:p>
      </dsp:txBody>
      <dsp:txXfrm>
        <a:off x="3163186" y="3389522"/>
        <a:ext cx="6323892" cy="796953"/>
      </dsp:txXfrm>
    </dsp:sp>
    <dsp:sp modelId="{4DB53A45-D3FF-4965-8E5D-DE2635428673}">
      <dsp:nvSpPr>
        <dsp:cNvPr id="0" name=""/>
        <dsp:cNvSpPr/>
      </dsp:nvSpPr>
      <dsp:spPr>
        <a:xfrm>
          <a:off x="3042348" y="4186475"/>
          <a:ext cx="64447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AB5BD67-B83F-42DB-A1DB-7F8C206C2DFD}">
      <dsp:nvSpPr>
        <dsp:cNvPr id="0" name=""/>
        <dsp:cNvSpPr/>
      </dsp:nvSpPr>
      <dsp:spPr>
        <a:xfrm>
          <a:off x="3163186" y="4226323"/>
          <a:ext cx="6323892" cy="79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zh-CN" altLang="en-US" sz="1600" kern="1200" smtClean="0">
              <a:latin typeface="华文仿宋" panose="02010600040101010101" pitchFamily="2" charset="-122"/>
              <a:ea typeface="华文仿宋" panose="02010600040101010101" pitchFamily="2" charset="-122"/>
            </a:rPr>
            <a:t>中国证监会视为合格投资者的其他情形。</a:t>
          </a:r>
          <a:endParaRPr lang="zh-CN" altLang="en-US" sz="1600" kern="1200" dirty="0"/>
        </a:p>
      </dsp:txBody>
      <dsp:txXfrm>
        <a:off x="3163186" y="4226323"/>
        <a:ext cx="6323892" cy="796953"/>
      </dsp:txXfrm>
    </dsp:sp>
    <dsp:sp modelId="{774E0680-EAAA-4C53-BF93-A769AB2608DF}">
      <dsp:nvSpPr>
        <dsp:cNvPr id="0" name=""/>
        <dsp:cNvSpPr/>
      </dsp:nvSpPr>
      <dsp:spPr>
        <a:xfrm>
          <a:off x="3042348" y="5023276"/>
          <a:ext cx="644473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5A191-BBF8-4F79-8D66-8A3BD3789634}">
      <dsp:nvSpPr>
        <dsp:cNvPr id="0" name=""/>
        <dsp:cNvSpPr/>
      </dsp:nvSpPr>
      <dsp:spPr>
        <a:xfrm>
          <a:off x="0" y="1458"/>
          <a:ext cx="7756634" cy="7113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华文仿宋" panose="02010600040101010101" pitchFamily="2" charset="-122"/>
              <a:ea typeface="华文仿宋" panose="02010600040101010101" pitchFamily="2" charset="-122"/>
            </a:rPr>
            <a:t>初始募集金额</a:t>
          </a:r>
          <a:endParaRPr lang="zh-CN" altLang="en-US" sz="2400" kern="1200" dirty="0">
            <a:latin typeface="华文仿宋" panose="02010600040101010101" pitchFamily="2" charset="-122"/>
            <a:ea typeface="华文仿宋" panose="02010600040101010101" pitchFamily="2" charset="-122"/>
          </a:endParaRPr>
        </a:p>
      </dsp:txBody>
      <dsp:txXfrm>
        <a:off x="34726" y="36184"/>
        <a:ext cx="7687182" cy="641908"/>
      </dsp:txXfrm>
    </dsp:sp>
    <dsp:sp modelId="{E333A860-6A5A-4D99-BAB1-BFAF34E212C4}">
      <dsp:nvSpPr>
        <dsp:cNvPr id="0" name=""/>
        <dsp:cNvSpPr/>
      </dsp:nvSpPr>
      <dsp:spPr>
        <a:xfrm>
          <a:off x="0" y="712819"/>
          <a:ext cx="7756634"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27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CN" altLang="en-US" sz="2000" kern="1200" dirty="0" smtClean="0">
              <a:latin typeface="华文仿宋" panose="02010600040101010101" pitchFamily="2" charset="-122"/>
              <a:ea typeface="华文仿宋" panose="02010600040101010101" pitchFamily="2" charset="-122"/>
            </a:rPr>
            <a:t>资产管理计划的初始募集规模不得低于</a:t>
          </a:r>
          <a:r>
            <a:rPr lang="en-US" altLang="en-US" sz="2000" kern="1200" dirty="0" smtClean="0">
              <a:latin typeface="华文仿宋" panose="02010600040101010101" pitchFamily="2" charset="-122"/>
              <a:ea typeface="华文仿宋" panose="02010600040101010101" pitchFamily="2" charset="-122"/>
            </a:rPr>
            <a:t>1000 </a:t>
          </a:r>
          <a:r>
            <a:rPr lang="zh-CN" altLang="en-US" sz="2000" kern="1200" dirty="0" smtClean="0">
              <a:latin typeface="华文仿宋" panose="02010600040101010101" pitchFamily="2" charset="-122"/>
              <a:ea typeface="华文仿宋" panose="02010600040101010101" pitchFamily="2" charset="-122"/>
            </a:rPr>
            <a:t>万元。</a:t>
          </a:r>
          <a:endParaRPr lang="zh-CN" altLang="en-US" sz="2000" kern="1200" dirty="0">
            <a:latin typeface="华文仿宋" panose="02010600040101010101" pitchFamily="2" charset="-122"/>
            <a:ea typeface="华文仿宋" panose="02010600040101010101" pitchFamily="2" charset="-122"/>
          </a:endParaRPr>
        </a:p>
      </dsp:txBody>
      <dsp:txXfrm>
        <a:off x="0" y="712819"/>
        <a:ext cx="7756634" cy="629280"/>
      </dsp:txXfrm>
    </dsp:sp>
    <dsp:sp modelId="{3B218784-D23D-4C21-AFF0-68DA0B272454}">
      <dsp:nvSpPr>
        <dsp:cNvPr id="0" name=""/>
        <dsp:cNvSpPr/>
      </dsp:nvSpPr>
      <dsp:spPr>
        <a:xfrm>
          <a:off x="0" y="1342099"/>
          <a:ext cx="7756634" cy="7113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CN" altLang="en-US" sz="2400" kern="1200" dirty="0" smtClean="0">
              <a:latin typeface="华文仿宋" panose="02010600040101010101" pitchFamily="2" charset="-122"/>
              <a:ea typeface="华文仿宋" panose="02010600040101010101" pitchFamily="2" charset="-122"/>
            </a:rPr>
            <a:t>产品募集期限</a:t>
          </a:r>
          <a:endParaRPr lang="zh-CN" altLang="en-US" sz="2400" kern="1200" dirty="0">
            <a:latin typeface="华文仿宋" panose="02010600040101010101" pitchFamily="2" charset="-122"/>
            <a:ea typeface="华文仿宋" panose="02010600040101010101" pitchFamily="2" charset="-122"/>
          </a:endParaRPr>
        </a:p>
      </dsp:txBody>
      <dsp:txXfrm>
        <a:off x="34726" y="1376825"/>
        <a:ext cx="7687182" cy="641908"/>
      </dsp:txXfrm>
    </dsp:sp>
    <dsp:sp modelId="{D0385630-3DED-4CC6-AA8B-96404BA60068}">
      <dsp:nvSpPr>
        <dsp:cNvPr id="0" name=""/>
        <dsp:cNvSpPr/>
      </dsp:nvSpPr>
      <dsp:spPr>
        <a:xfrm>
          <a:off x="0" y="2053459"/>
          <a:ext cx="7756634" cy="2123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27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zh-CN" altLang="en-US" sz="2000" kern="1200" dirty="0" smtClean="0">
              <a:latin typeface="华文仿宋" panose="02010600040101010101" pitchFamily="2" charset="-122"/>
              <a:ea typeface="华文仿宋" panose="02010600040101010101" pitchFamily="2" charset="-122"/>
            </a:rPr>
            <a:t>集合资产管理计划的初始募集期自资产管理计划份额发售之日起不得超过</a:t>
          </a:r>
          <a:r>
            <a:rPr lang="en-US" altLang="en-US" sz="2000" kern="1200" dirty="0" smtClean="0">
              <a:latin typeface="华文仿宋" panose="02010600040101010101" pitchFamily="2" charset="-122"/>
              <a:ea typeface="华文仿宋" panose="02010600040101010101" pitchFamily="2" charset="-122"/>
            </a:rPr>
            <a:t>60 </a:t>
          </a:r>
          <a:r>
            <a:rPr lang="zh-CN" altLang="en-US" sz="2000" kern="1200" dirty="0" smtClean="0">
              <a:latin typeface="华文仿宋" panose="02010600040101010101" pitchFamily="2" charset="-122"/>
              <a:ea typeface="华文仿宋" panose="02010600040101010101" pitchFamily="2" charset="-122"/>
            </a:rPr>
            <a:t>天。</a:t>
          </a:r>
          <a:endParaRPr lang="zh-CN" altLang="en-US" sz="2000" kern="1200" dirty="0">
            <a:latin typeface="华文仿宋" panose="02010600040101010101" pitchFamily="2" charset="-122"/>
            <a:ea typeface="华文仿宋" panose="02010600040101010101" pitchFamily="2" charset="-122"/>
          </a:endParaRPr>
        </a:p>
        <a:p>
          <a:pPr marL="228600" lvl="1" indent="-228600" algn="l" defTabSz="889000">
            <a:lnSpc>
              <a:spcPct val="90000"/>
            </a:lnSpc>
            <a:spcBef>
              <a:spcPct val="0"/>
            </a:spcBef>
            <a:spcAft>
              <a:spcPct val="20000"/>
            </a:spcAft>
            <a:buChar char="••"/>
          </a:pPr>
          <a:r>
            <a:rPr lang="zh-CN" altLang="en-US" sz="2000" kern="1200" dirty="0" smtClean="0">
              <a:latin typeface="华文仿宋" panose="02010600040101010101" pitchFamily="2" charset="-122"/>
              <a:ea typeface="华文仿宋" panose="02010600040101010101" pitchFamily="2" charset="-122"/>
            </a:rPr>
            <a:t>封闭式单一资产管理计划的投资者可以分期缴付委托资金，但应当在资产管理合同中事先明确约定分期缴付资金的数额、期限，且首期缴付资金不得少于</a:t>
          </a:r>
          <a:r>
            <a:rPr lang="en-US" altLang="en-US" sz="2000" kern="1200" dirty="0" smtClean="0">
              <a:latin typeface="华文仿宋" panose="02010600040101010101" pitchFamily="2" charset="-122"/>
              <a:ea typeface="华文仿宋" panose="02010600040101010101" pitchFamily="2" charset="-122"/>
            </a:rPr>
            <a:t>1000 </a:t>
          </a:r>
          <a:r>
            <a:rPr lang="zh-CN" altLang="en-US" sz="2000" kern="1200" dirty="0" smtClean="0">
              <a:latin typeface="华文仿宋" panose="02010600040101010101" pitchFamily="2" charset="-122"/>
              <a:ea typeface="华文仿宋" panose="02010600040101010101" pitchFamily="2" charset="-122"/>
            </a:rPr>
            <a:t>万元，全部资金缴付期限自资产管理计划成立之日起不得超过</a:t>
          </a:r>
          <a:r>
            <a:rPr lang="en-US" altLang="en-US" sz="2000" kern="1200" dirty="0" smtClean="0">
              <a:latin typeface="华文仿宋" panose="02010600040101010101" pitchFamily="2" charset="-122"/>
              <a:ea typeface="华文仿宋" panose="02010600040101010101" pitchFamily="2" charset="-122"/>
            </a:rPr>
            <a:t>3 </a:t>
          </a:r>
          <a:r>
            <a:rPr lang="zh-CN" altLang="en-US" sz="2000" kern="1200" dirty="0" smtClean="0">
              <a:latin typeface="华文仿宋" panose="02010600040101010101" pitchFamily="2" charset="-122"/>
              <a:ea typeface="华文仿宋" panose="02010600040101010101" pitchFamily="2" charset="-122"/>
            </a:rPr>
            <a:t>年。</a:t>
          </a:r>
          <a:endParaRPr lang="zh-CN" altLang="en-US" sz="2000" kern="1200" dirty="0">
            <a:latin typeface="华文仿宋" panose="02010600040101010101" pitchFamily="2" charset="-122"/>
            <a:ea typeface="华文仿宋" panose="02010600040101010101" pitchFamily="2" charset="-122"/>
          </a:endParaRPr>
        </a:p>
      </dsp:txBody>
      <dsp:txXfrm>
        <a:off x="0" y="2053459"/>
        <a:ext cx="7756634" cy="2123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A99DB-B8A4-41D9-A1AB-7444EA2480B8}">
      <dsp:nvSpPr>
        <dsp:cNvPr id="0" name=""/>
        <dsp:cNvSpPr/>
      </dsp:nvSpPr>
      <dsp:spPr>
        <a:xfrm>
          <a:off x="1916619" y="2891"/>
          <a:ext cx="987791" cy="4938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CN" altLang="en-US" sz="1600" b="0" kern="1200" dirty="0" smtClean="0">
              <a:latin typeface="宋体" panose="02010600030101010101" pitchFamily="2" charset="-122"/>
              <a:ea typeface="宋体" panose="02010600030101010101" pitchFamily="2" charset="-122"/>
            </a:rPr>
            <a:t>股票多头</a:t>
          </a:r>
          <a:endParaRPr lang="zh-CN" altLang="en-US" sz="1600" b="0" kern="1200" dirty="0">
            <a:latin typeface="宋体" panose="02010600030101010101" pitchFamily="2" charset="-122"/>
            <a:ea typeface="宋体" panose="02010600030101010101" pitchFamily="2" charset="-122"/>
          </a:endParaRPr>
        </a:p>
      </dsp:txBody>
      <dsp:txXfrm>
        <a:off x="1931085" y="17357"/>
        <a:ext cx="958859" cy="464963"/>
      </dsp:txXfrm>
    </dsp:sp>
    <dsp:sp modelId="{7CBF08CE-E1F1-4823-8F20-BE5242F80678}">
      <dsp:nvSpPr>
        <dsp:cNvPr id="0" name=""/>
        <dsp:cNvSpPr/>
      </dsp:nvSpPr>
      <dsp:spPr>
        <a:xfrm>
          <a:off x="2015399" y="496787"/>
          <a:ext cx="98779" cy="370421"/>
        </a:xfrm>
        <a:custGeom>
          <a:avLst/>
          <a:gdLst/>
          <a:ahLst/>
          <a:cxnLst/>
          <a:rect l="0" t="0" r="0" b="0"/>
          <a:pathLst>
            <a:path>
              <a:moveTo>
                <a:pt x="0" y="0"/>
              </a:moveTo>
              <a:lnTo>
                <a:pt x="0" y="370421"/>
              </a:lnTo>
              <a:lnTo>
                <a:pt x="98779" y="3704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4E5D3E-6FC9-4AE0-8799-E79CBD4AEFA6}">
      <dsp:nvSpPr>
        <dsp:cNvPr id="0" name=""/>
        <dsp:cNvSpPr/>
      </dsp:nvSpPr>
      <dsp:spPr>
        <a:xfrm>
          <a:off x="2114178" y="620261"/>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价值</a:t>
          </a:r>
          <a:endParaRPr lang="zh-CN" altLang="en-US" sz="1050" b="0" kern="1200" dirty="0">
            <a:latin typeface="宋体" panose="02010600030101010101" pitchFamily="2" charset="-122"/>
            <a:ea typeface="宋体" panose="02010600030101010101" pitchFamily="2" charset="-122"/>
          </a:endParaRPr>
        </a:p>
      </dsp:txBody>
      <dsp:txXfrm>
        <a:off x="2128644" y="634727"/>
        <a:ext cx="761301" cy="464963"/>
      </dsp:txXfrm>
    </dsp:sp>
    <dsp:sp modelId="{0A1D52B0-4A20-4FA9-9DE7-FE265193FE8D}">
      <dsp:nvSpPr>
        <dsp:cNvPr id="0" name=""/>
        <dsp:cNvSpPr/>
      </dsp:nvSpPr>
      <dsp:spPr>
        <a:xfrm>
          <a:off x="2015399" y="496787"/>
          <a:ext cx="98779" cy="987791"/>
        </a:xfrm>
        <a:custGeom>
          <a:avLst/>
          <a:gdLst/>
          <a:ahLst/>
          <a:cxnLst/>
          <a:rect l="0" t="0" r="0" b="0"/>
          <a:pathLst>
            <a:path>
              <a:moveTo>
                <a:pt x="0" y="0"/>
              </a:moveTo>
              <a:lnTo>
                <a:pt x="0" y="987791"/>
              </a:lnTo>
              <a:lnTo>
                <a:pt x="98779" y="9877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67C415-1D1A-4B1B-9469-D3F897DF93D2}">
      <dsp:nvSpPr>
        <dsp:cNvPr id="0" name=""/>
        <dsp:cNvSpPr/>
      </dsp:nvSpPr>
      <dsp:spPr>
        <a:xfrm>
          <a:off x="2114178" y="1237630"/>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成长</a:t>
          </a:r>
          <a:endParaRPr lang="zh-CN" altLang="en-US" sz="1050" b="0" kern="1200" dirty="0">
            <a:latin typeface="宋体" panose="02010600030101010101" pitchFamily="2" charset="-122"/>
            <a:ea typeface="宋体" panose="02010600030101010101" pitchFamily="2" charset="-122"/>
          </a:endParaRPr>
        </a:p>
      </dsp:txBody>
      <dsp:txXfrm>
        <a:off x="2128644" y="1252096"/>
        <a:ext cx="761301" cy="464963"/>
      </dsp:txXfrm>
    </dsp:sp>
    <dsp:sp modelId="{91DA8880-4F2F-45D4-B241-D94CFD96DEAA}">
      <dsp:nvSpPr>
        <dsp:cNvPr id="0" name=""/>
        <dsp:cNvSpPr/>
      </dsp:nvSpPr>
      <dsp:spPr>
        <a:xfrm>
          <a:off x="2015399" y="496787"/>
          <a:ext cx="98779" cy="1605161"/>
        </a:xfrm>
        <a:custGeom>
          <a:avLst/>
          <a:gdLst/>
          <a:ahLst/>
          <a:cxnLst/>
          <a:rect l="0" t="0" r="0" b="0"/>
          <a:pathLst>
            <a:path>
              <a:moveTo>
                <a:pt x="0" y="0"/>
              </a:moveTo>
              <a:lnTo>
                <a:pt x="0" y="1605161"/>
              </a:lnTo>
              <a:lnTo>
                <a:pt x="98779" y="16051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C9066A-B6EC-4D5F-8FA9-E2F78F9FF049}">
      <dsp:nvSpPr>
        <dsp:cNvPr id="0" name=""/>
        <dsp:cNvSpPr/>
      </dsp:nvSpPr>
      <dsp:spPr>
        <a:xfrm>
          <a:off x="2114178" y="1855000"/>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均衡</a:t>
          </a:r>
          <a:endParaRPr lang="zh-CN" altLang="en-US" sz="1050" b="0" kern="1200" dirty="0">
            <a:latin typeface="宋体" panose="02010600030101010101" pitchFamily="2" charset="-122"/>
            <a:ea typeface="宋体" panose="02010600030101010101" pitchFamily="2" charset="-122"/>
          </a:endParaRPr>
        </a:p>
      </dsp:txBody>
      <dsp:txXfrm>
        <a:off x="2128644" y="1869466"/>
        <a:ext cx="761301" cy="464963"/>
      </dsp:txXfrm>
    </dsp:sp>
    <dsp:sp modelId="{3FA13DB1-D3CF-40D0-9543-3720FFD331DF}">
      <dsp:nvSpPr>
        <dsp:cNvPr id="0" name=""/>
        <dsp:cNvSpPr/>
      </dsp:nvSpPr>
      <dsp:spPr>
        <a:xfrm>
          <a:off x="2015399" y="496787"/>
          <a:ext cx="98779" cy="2222531"/>
        </a:xfrm>
        <a:custGeom>
          <a:avLst/>
          <a:gdLst/>
          <a:ahLst/>
          <a:cxnLst/>
          <a:rect l="0" t="0" r="0" b="0"/>
          <a:pathLst>
            <a:path>
              <a:moveTo>
                <a:pt x="0" y="0"/>
              </a:moveTo>
              <a:lnTo>
                <a:pt x="0" y="2222531"/>
              </a:lnTo>
              <a:lnTo>
                <a:pt x="98779" y="2222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FEF955-5198-4E09-9956-418C8033BBD2}">
      <dsp:nvSpPr>
        <dsp:cNvPr id="0" name=""/>
        <dsp:cNvSpPr/>
      </dsp:nvSpPr>
      <dsp:spPr>
        <a:xfrm>
          <a:off x="2114178" y="2472370"/>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择时</a:t>
          </a:r>
          <a:endParaRPr lang="zh-CN" altLang="en-US" sz="1050" b="0" kern="1200" dirty="0">
            <a:latin typeface="宋体" panose="02010600030101010101" pitchFamily="2" charset="-122"/>
            <a:ea typeface="宋体" panose="02010600030101010101" pitchFamily="2" charset="-122"/>
          </a:endParaRPr>
        </a:p>
      </dsp:txBody>
      <dsp:txXfrm>
        <a:off x="2128644" y="2486836"/>
        <a:ext cx="761301" cy="464963"/>
      </dsp:txXfrm>
    </dsp:sp>
    <dsp:sp modelId="{0568A583-5A49-461A-B61C-C4B348EE0D83}">
      <dsp:nvSpPr>
        <dsp:cNvPr id="0" name=""/>
        <dsp:cNvSpPr/>
      </dsp:nvSpPr>
      <dsp:spPr>
        <a:xfrm>
          <a:off x="2015399" y="496787"/>
          <a:ext cx="98779" cy="2839901"/>
        </a:xfrm>
        <a:custGeom>
          <a:avLst/>
          <a:gdLst/>
          <a:ahLst/>
          <a:cxnLst/>
          <a:rect l="0" t="0" r="0" b="0"/>
          <a:pathLst>
            <a:path>
              <a:moveTo>
                <a:pt x="0" y="0"/>
              </a:moveTo>
              <a:lnTo>
                <a:pt x="0" y="2839901"/>
              </a:lnTo>
              <a:lnTo>
                <a:pt x="98779" y="28399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FD6B9F-7728-42C2-8237-9E1CABB9E8AF}">
      <dsp:nvSpPr>
        <dsp:cNvPr id="0" name=""/>
        <dsp:cNvSpPr/>
      </dsp:nvSpPr>
      <dsp:spPr>
        <a:xfrm>
          <a:off x="2114178" y="3089740"/>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指数增强</a:t>
          </a:r>
          <a:endParaRPr lang="zh-CN" altLang="en-US" sz="1050" b="0" kern="1200" dirty="0">
            <a:latin typeface="宋体" panose="02010600030101010101" pitchFamily="2" charset="-122"/>
            <a:ea typeface="宋体" panose="02010600030101010101" pitchFamily="2" charset="-122"/>
          </a:endParaRPr>
        </a:p>
      </dsp:txBody>
      <dsp:txXfrm>
        <a:off x="2128644" y="3104206"/>
        <a:ext cx="761301" cy="464963"/>
      </dsp:txXfrm>
    </dsp:sp>
    <dsp:sp modelId="{F7474436-0582-4D08-B279-88B4F2A59921}">
      <dsp:nvSpPr>
        <dsp:cNvPr id="0" name=""/>
        <dsp:cNvSpPr/>
      </dsp:nvSpPr>
      <dsp:spPr>
        <a:xfrm>
          <a:off x="2015399" y="496787"/>
          <a:ext cx="98779" cy="3457270"/>
        </a:xfrm>
        <a:custGeom>
          <a:avLst/>
          <a:gdLst/>
          <a:ahLst/>
          <a:cxnLst/>
          <a:rect l="0" t="0" r="0" b="0"/>
          <a:pathLst>
            <a:path>
              <a:moveTo>
                <a:pt x="0" y="0"/>
              </a:moveTo>
              <a:lnTo>
                <a:pt x="0" y="3457270"/>
              </a:lnTo>
              <a:lnTo>
                <a:pt x="98779" y="34572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D27D93-9FD1-4F10-95BF-8353D2B90E6C}">
      <dsp:nvSpPr>
        <dsp:cNvPr id="0" name=""/>
        <dsp:cNvSpPr/>
      </dsp:nvSpPr>
      <dsp:spPr>
        <a:xfrm>
          <a:off x="2114178" y="3707110"/>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量化选股</a:t>
          </a:r>
          <a:endParaRPr lang="zh-CN" altLang="en-US" sz="1050" b="0" kern="1200" dirty="0">
            <a:latin typeface="宋体" panose="02010600030101010101" pitchFamily="2" charset="-122"/>
            <a:ea typeface="宋体" panose="02010600030101010101" pitchFamily="2" charset="-122"/>
          </a:endParaRPr>
        </a:p>
      </dsp:txBody>
      <dsp:txXfrm>
        <a:off x="2128644" y="3721576"/>
        <a:ext cx="761301" cy="464963"/>
      </dsp:txXfrm>
    </dsp:sp>
    <dsp:sp modelId="{1A304E96-E25F-4D6A-98F7-29DE850C65AA}">
      <dsp:nvSpPr>
        <dsp:cNvPr id="0" name=""/>
        <dsp:cNvSpPr/>
      </dsp:nvSpPr>
      <dsp:spPr>
        <a:xfrm>
          <a:off x="2015399" y="496787"/>
          <a:ext cx="98779" cy="4074640"/>
        </a:xfrm>
        <a:custGeom>
          <a:avLst/>
          <a:gdLst/>
          <a:ahLst/>
          <a:cxnLst/>
          <a:rect l="0" t="0" r="0" b="0"/>
          <a:pathLst>
            <a:path>
              <a:moveTo>
                <a:pt x="0" y="0"/>
              </a:moveTo>
              <a:lnTo>
                <a:pt x="0" y="4074640"/>
              </a:lnTo>
              <a:lnTo>
                <a:pt x="98779" y="40746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35FF22-C26C-42D9-B40D-FFBD28BC382F}">
      <dsp:nvSpPr>
        <dsp:cNvPr id="0" name=""/>
        <dsp:cNvSpPr/>
      </dsp:nvSpPr>
      <dsp:spPr>
        <a:xfrm>
          <a:off x="2114178" y="4324479"/>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港股</a:t>
          </a:r>
          <a:r>
            <a:rPr lang="en-US" altLang="zh-CN" sz="1050" b="0" kern="1200" dirty="0" smtClean="0">
              <a:latin typeface="宋体" panose="02010600030101010101" pitchFamily="2" charset="-122"/>
              <a:ea typeface="宋体" panose="02010600030101010101" pitchFamily="2" charset="-122"/>
            </a:rPr>
            <a:t>/</a:t>
          </a:r>
          <a:r>
            <a:rPr lang="zh-CN" altLang="en-US" sz="1050" b="0" kern="1200" dirty="0" smtClean="0">
              <a:latin typeface="宋体" panose="02010600030101010101" pitchFamily="2" charset="-122"/>
              <a:ea typeface="宋体" panose="02010600030101010101" pitchFamily="2" charset="-122"/>
            </a:rPr>
            <a:t>美股</a:t>
          </a:r>
          <a:endParaRPr lang="zh-CN" altLang="en-US" sz="1050" b="0" kern="1200" dirty="0">
            <a:latin typeface="宋体" panose="02010600030101010101" pitchFamily="2" charset="-122"/>
            <a:ea typeface="宋体" panose="02010600030101010101" pitchFamily="2" charset="-122"/>
          </a:endParaRPr>
        </a:p>
      </dsp:txBody>
      <dsp:txXfrm>
        <a:off x="2128644" y="4338945"/>
        <a:ext cx="761301" cy="464963"/>
      </dsp:txXfrm>
    </dsp:sp>
    <dsp:sp modelId="{67217130-6802-4EE0-8D54-EC729EA49FF9}">
      <dsp:nvSpPr>
        <dsp:cNvPr id="0" name=""/>
        <dsp:cNvSpPr/>
      </dsp:nvSpPr>
      <dsp:spPr>
        <a:xfrm>
          <a:off x="3151359" y="2891"/>
          <a:ext cx="987791" cy="4938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CN" altLang="en-US" sz="1600" b="0" kern="1200" dirty="0" smtClean="0">
              <a:latin typeface="宋体" panose="02010600030101010101" pitchFamily="2" charset="-122"/>
              <a:ea typeface="宋体" panose="02010600030101010101" pitchFamily="2" charset="-122"/>
            </a:rPr>
            <a:t>股票多空</a:t>
          </a:r>
          <a:endParaRPr lang="zh-CN" altLang="en-US" sz="1600" b="0" kern="1200" dirty="0">
            <a:latin typeface="宋体" panose="02010600030101010101" pitchFamily="2" charset="-122"/>
            <a:ea typeface="宋体" panose="02010600030101010101" pitchFamily="2" charset="-122"/>
          </a:endParaRPr>
        </a:p>
      </dsp:txBody>
      <dsp:txXfrm>
        <a:off x="3165825" y="17357"/>
        <a:ext cx="958859" cy="464963"/>
      </dsp:txXfrm>
    </dsp:sp>
    <dsp:sp modelId="{95CAB693-1D5C-4F6D-BEAA-96C2EDC0D20C}">
      <dsp:nvSpPr>
        <dsp:cNvPr id="0" name=""/>
        <dsp:cNvSpPr/>
      </dsp:nvSpPr>
      <dsp:spPr>
        <a:xfrm>
          <a:off x="3250138" y="496787"/>
          <a:ext cx="98779" cy="370421"/>
        </a:xfrm>
        <a:custGeom>
          <a:avLst/>
          <a:gdLst/>
          <a:ahLst/>
          <a:cxnLst/>
          <a:rect l="0" t="0" r="0" b="0"/>
          <a:pathLst>
            <a:path>
              <a:moveTo>
                <a:pt x="0" y="0"/>
              </a:moveTo>
              <a:lnTo>
                <a:pt x="0" y="370421"/>
              </a:lnTo>
              <a:lnTo>
                <a:pt x="98779" y="3704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5D9347-F863-44EE-8D89-5E4E4B30B04E}">
      <dsp:nvSpPr>
        <dsp:cNvPr id="0" name=""/>
        <dsp:cNvSpPr/>
      </dsp:nvSpPr>
      <dsp:spPr>
        <a:xfrm>
          <a:off x="3348917" y="620261"/>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择时对冲</a:t>
          </a:r>
          <a:endParaRPr lang="zh-CN" altLang="en-US" sz="1050" b="0" kern="1200" dirty="0">
            <a:latin typeface="宋体" panose="02010600030101010101" pitchFamily="2" charset="-122"/>
            <a:ea typeface="宋体" panose="02010600030101010101" pitchFamily="2" charset="-122"/>
          </a:endParaRPr>
        </a:p>
      </dsp:txBody>
      <dsp:txXfrm>
        <a:off x="3363383" y="634727"/>
        <a:ext cx="761301" cy="464963"/>
      </dsp:txXfrm>
    </dsp:sp>
    <dsp:sp modelId="{5513776C-399A-4C19-9304-E27C3C9DB293}">
      <dsp:nvSpPr>
        <dsp:cNvPr id="0" name=""/>
        <dsp:cNvSpPr/>
      </dsp:nvSpPr>
      <dsp:spPr>
        <a:xfrm>
          <a:off x="3250138" y="496787"/>
          <a:ext cx="98779" cy="987791"/>
        </a:xfrm>
        <a:custGeom>
          <a:avLst/>
          <a:gdLst/>
          <a:ahLst/>
          <a:cxnLst/>
          <a:rect l="0" t="0" r="0" b="0"/>
          <a:pathLst>
            <a:path>
              <a:moveTo>
                <a:pt x="0" y="0"/>
              </a:moveTo>
              <a:lnTo>
                <a:pt x="0" y="987791"/>
              </a:lnTo>
              <a:lnTo>
                <a:pt x="98779" y="9877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1825A9-04CD-45F3-8B45-9F86BFFD4339}">
      <dsp:nvSpPr>
        <dsp:cNvPr id="0" name=""/>
        <dsp:cNvSpPr/>
      </dsp:nvSpPr>
      <dsp:spPr>
        <a:xfrm>
          <a:off x="3348917" y="1237630"/>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全时对冲</a:t>
          </a:r>
          <a:endParaRPr lang="zh-CN" altLang="en-US" sz="1050" b="0" kern="1200" dirty="0">
            <a:latin typeface="宋体" panose="02010600030101010101" pitchFamily="2" charset="-122"/>
            <a:ea typeface="宋体" panose="02010600030101010101" pitchFamily="2" charset="-122"/>
          </a:endParaRPr>
        </a:p>
      </dsp:txBody>
      <dsp:txXfrm>
        <a:off x="3363383" y="1252096"/>
        <a:ext cx="761301" cy="464963"/>
      </dsp:txXfrm>
    </dsp:sp>
    <dsp:sp modelId="{D66B66B8-B3C3-414D-AD8F-C2396958608C}">
      <dsp:nvSpPr>
        <dsp:cNvPr id="0" name=""/>
        <dsp:cNvSpPr/>
      </dsp:nvSpPr>
      <dsp:spPr>
        <a:xfrm>
          <a:off x="3250138" y="496787"/>
          <a:ext cx="98779" cy="1605161"/>
        </a:xfrm>
        <a:custGeom>
          <a:avLst/>
          <a:gdLst/>
          <a:ahLst/>
          <a:cxnLst/>
          <a:rect l="0" t="0" r="0" b="0"/>
          <a:pathLst>
            <a:path>
              <a:moveTo>
                <a:pt x="0" y="0"/>
              </a:moveTo>
              <a:lnTo>
                <a:pt x="0" y="1605161"/>
              </a:lnTo>
              <a:lnTo>
                <a:pt x="98779" y="16051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D3C848-3003-42BE-9365-7E7B2F668A28}">
      <dsp:nvSpPr>
        <dsp:cNvPr id="0" name=""/>
        <dsp:cNvSpPr/>
      </dsp:nvSpPr>
      <dsp:spPr>
        <a:xfrm>
          <a:off x="3348917" y="1855000"/>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融券对冲</a:t>
          </a:r>
          <a:endParaRPr lang="zh-CN" altLang="en-US" sz="1050" b="0" kern="1200" dirty="0">
            <a:latin typeface="宋体" panose="02010600030101010101" pitchFamily="2" charset="-122"/>
            <a:ea typeface="宋体" panose="02010600030101010101" pitchFamily="2" charset="-122"/>
          </a:endParaRPr>
        </a:p>
      </dsp:txBody>
      <dsp:txXfrm>
        <a:off x="3363383" y="1869466"/>
        <a:ext cx="761301" cy="464963"/>
      </dsp:txXfrm>
    </dsp:sp>
    <dsp:sp modelId="{382FE55C-6942-4D69-B78A-5DD3781F2280}">
      <dsp:nvSpPr>
        <dsp:cNvPr id="0" name=""/>
        <dsp:cNvSpPr/>
      </dsp:nvSpPr>
      <dsp:spPr>
        <a:xfrm>
          <a:off x="3250138" y="496787"/>
          <a:ext cx="98779" cy="2222531"/>
        </a:xfrm>
        <a:custGeom>
          <a:avLst/>
          <a:gdLst/>
          <a:ahLst/>
          <a:cxnLst/>
          <a:rect l="0" t="0" r="0" b="0"/>
          <a:pathLst>
            <a:path>
              <a:moveTo>
                <a:pt x="0" y="0"/>
              </a:moveTo>
              <a:lnTo>
                <a:pt x="0" y="2222531"/>
              </a:lnTo>
              <a:lnTo>
                <a:pt x="98779" y="2222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BC6C10-0F9A-45A8-860F-A0D987BF98FB}">
      <dsp:nvSpPr>
        <dsp:cNvPr id="0" name=""/>
        <dsp:cNvSpPr/>
      </dsp:nvSpPr>
      <dsp:spPr>
        <a:xfrm>
          <a:off x="3348917" y="2472370"/>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量化对冲</a:t>
          </a:r>
          <a:endParaRPr lang="zh-CN" altLang="en-US" sz="1050" b="0" kern="1200" dirty="0">
            <a:latin typeface="宋体" panose="02010600030101010101" pitchFamily="2" charset="-122"/>
            <a:ea typeface="宋体" panose="02010600030101010101" pitchFamily="2" charset="-122"/>
          </a:endParaRPr>
        </a:p>
      </dsp:txBody>
      <dsp:txXfrm>
        <a:off x="3363383" y="2486836"/>
        <a:ext cx="761301" cy="464963"/>
      </dsp:txXfrm>
    </dsp:sp>
    <dsp:sp modelId="{FA21C7A6-94CD-432F-A4AA-0C1D3F83447D}">
      <dsp:nvSpPr>
        <dsp:cNvPr id="0" name=""/>
        <dsp:cNvSpPr/>
      </dsp:nvSpPr>
      <dsp:spPr>
        <a:xfrm>
          <a:off x="4386099" y="2891"/>
          <a:ext cx="987791" cy="4938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CN" altLang="en-US" sz="1600" b="0" kern="1200" dirty="0" smtClean="0">
              <a:latin typeface="宋体" panose="02010600030101010101" pitchFamily="2" charset="-122"/>
              <a:ea typeface="宋体" panose="02010600030101010101" pitchFamily="2" charset="-122"/>
            </a:rPr>
            <a:t>事件驱动</a:t>
          </a:r>
          <a:endParaRPr lang="zh-CN" altLang="en-US" sz="1600" b="0" kern="1200" dirty="0">
            <a:latin typeface="宋体" panose="02010600030101010101" pitchFamily="2" charset="-122"/>
            <a:ea typeface="宋体" panose="02010600030101010101" pitchFamily="2" charset="-122"/>
          </a:endParaRPr>
        </a:p>
      </dsp:txBody>
      <dsp:txXfrm>
        <a:off x="4400565" y="17357"/>
        <a:ext cx="958859" cy="464963"/>
      </dsp:txXfrm>
    </dsp:sp>
    <dsp:sp modelId="{613A9194-AF67-4AAE-B791-F25A4A981602}">
      <dsp:nvSpPr>
        <dsp:cNvPr id="0" name=""/>
        <dsp:cNvSpPr/>
      </dsp:nvSpPr>
      <dsp:spPr>
        <a:xfrm>
          <a:off x="4484878" y="496787"/>
          <a:ext cx="98779" cy="370421"/>
        </a:xfrm>
        <a:custGeom>
          <a:avLst/>
          <a:gdLst/>
          <a:ahLst/>
          <a:cxnLst/>
          <a:rect l="0" t="0" r="0" b="0"/>
          <a:pathLst>
            <a:path>
              <a:moveTo>
                <a:pt x="0" y="0"/>
              </a:moveTo>
              <a:lnTo>
                <a:pt x="0" y="370421"/>
              </a:lnTo>
              <a:lnTo>
                <a:pt x="98779" y="3704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36CFA1-7B5B-4CE5-A30E-B6B4E9EAA9BF}">
      <dsp:nvSpPr>
        <dsp:cNvPr id="0" name=""/>
        <dsp:cNvSpPr/>
      </dsp:nvSpPr>
      <dsp:spPr>
        <a:xfrm>
          <a:off x="4583657" y="620261"/>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定向增发</a:t>
          </a:r>
          <a:endParaRPr lang="zh-CN" altLang="en-US" sz="1050" b="0" kern="1200" dirty="0">
            <a:latin typeface="宋体" panose="02010600030101010101" pitchFamily="2" charset="-122"/>
            <a:ea typeface="宋体" panose="02010600030101010101" pitchFamily="2" charset="-122"/>
          </a:endParaRPr>
        </a:p>
      </dsp:txBody>
      <dsp:txXfrm>
        <a:off x="4598123" y="634727"/>
        <a:ext cx="761301" cy="464963"/>
      </dsp:txXfrm>
    </dsp:sp>
    <dsp:sp modelId="{3823C14F-5DDB-4C2A-8803-38842764ED7A}">
      <dsp:nvSpPr>
        <dsp:cNvPr id="0" name=""/>
        <dsp:cNvSpPr/>
      </dsp:nvSpPr>
      <dsp:spPr>
        <a:xfrm>
          <a:off x="4484878" y="496787"/>
          <a:ext cx="98779" cy="987791"/>
        </a:xfrm>
        <a:custGeom>
          <a:avLst/>
          <a:gdLst/>
          <a:ahLst/>
          <a:cxnLst/>
          <a:rect l="0" t="0" r="0" b="0"/>
          <a:pathLst>
            <a:path>
              <a:moveTo>
                <a:pt x="0" y="0"/>
              </a:moveTo>
              <a:lnTo>
                <a:pt x="0" y="987791"/>
              </a:lnTo>
              <a:lnTo>
                <a:pt x="98779" y="9877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58021A-D708-4BA6-8D07-9742D7056B4E}">
      <dsp:nvSpPr>
        <dsp:cNvPr id="0" name=""/>
        <dsp:cNvSpPr/>
      </dsp:nvSpPr>
      <dsp:spPr>
        <a:xfrm>
          <a:off x="4583657" y="1237630"/>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并购重组</a:t>
          </a:r>
          <a:endParaRPr lang="zh-CN" altLang="en-US" sz="1050" b="0" kern="1200" dirty="0">
            <a:latin typeface="宋体" panose="02010600030101010101" pitchFamily="2" charset="-122"/>
            <a:ea typeface="宋体" panose="02010600030101010101" pitchFamily="2" charset="-122"/>
          </a:endParaRPr>
        </a:p>
      </dsp:txBody>
      <dsp:txXfrm>
        <a:off x="4598123" y="1252096"/>
        <a:ext cx="761301" cy="464963"/>
      </dsp:txXfrm>
    </dsp:sp>
    <dsp:sp modelId="{BCB3D9C8-850B-4C4E-AB21-05647C4BCA27}">
      <dsp:nvSpPr>
        <dsp:cNvPr id="0" name=""/>
        <dsp:cNvSpPr/>
      </dsp:nvSpPr>
      <dsp:spPr>
        <a:xfrm>
          <a:off x="4484878" y="496787"/>
          <a:ext cx="98779" cy="1605161"/>
        </a:xfrm>
        <a:custGeom>
          <a:avLst/>
          <a:gdLst/>
          <a:ahLst/>
          <a:cxnLst/>
          <a:rect l="0" t="0" r="0" b="0"/>
          <a:pathLst>
            <a:path>
              <a:moveTo>
                <a:pt x="0" y="0"/>
              </a:moveTo>
              <a:lnTo>
                <a:pt x="0" y="1605161"/>
              </a:lnTo>
              <a:lnTo>
                <a:pt x="98779" y="16051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0EE8A3-2FB1-44C4-B675-609474448F6A}">
      <dsp:nvSpPr>
        <dsp:cNvPr id="0" name=""/>
        <dsp:cNvSpPr/>
      </dsp:nvSpPr>
      <dsp:spPr>
        <a:xfrm>
          <a:off x="4583657" y="1855000"/>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新股申购</a:t>
          </a:r>
          <a:endParaRPr lang="zh-CN" altLang="en-US" sz="1050" b="0" kern="1200" dirty="0">
            <a:latin typeface="宋体" panose="02010600030101010101" pitchFamily="2" charset="-122"/>
            <a:ea typeface="宋体" panose="02010600030101010101" pitchFamily="2" charset="-122"/>
          </a:endParaRPr>
        </a:p>
      </dsp:txBody>
      <dsp:txXfrm>
        <a:off x="4598123" y="1869466"/>
        <a:ext cx="761301" cy="464963"/>
      </dsp:txXfrm>
    </dsp:sp>
    <dsp:sp modelId="{14F72B52-CD91-4DB9-A2DD-FCFD5A1EFC7D}">
      <dsp:nvSpPr>
        <dsp:cNvPr id="0" name=""/>
        <dsp:cNvSpPr/>
      </dsp:nvSpPr>
      <dsp:spPr>
        <a:xfrm>
          <a:off x="4484878" y="496787"/>
          <a:ext cx="98779" cy="2222531"/>
        </a:xfrm>
        <a:custGeom>
          <a:avLst/>
          <a:gdLst/>
          <a:ahLst/>
          <a:cxnLst/>
          <a:rect l="0" t="0" r="0" b="0"/>
          <a:pathLst>
            <a:path>
              <a:moveTo>
                <a:pt x="0" y="0"/>
              </a:moveTo>
              <a:lnTo>
                <a:pt x="0" y="2222531"/>
              </a:lnTo>
              <a:lnTo>
                <a:pt x="98779" y="2222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B65067-2424-46F1-AF64-F3510AB735CB}">
      <dsp:nvSpPr>
        <dsp:cNvPr id="0" name=""/>
        <dsp:cNvSpPr/>
      </dsp:nvSpPr>
      <dsp:spPr>
        <a:xfrm>
          <a:off x="4583657" y="2472370"/>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热点题材</a:t>
          </a:r>
          <a:endParaRPr lang="zh-CN" altLang="en-US" sz="1050" b="0" kern="1200" dirty="0">
            <a:latin typeface="宋体" panose="02010600030101010101" pitchFamily="2" charset="-122"/>
            <a:ea typeface="宋体" panose="02010600030101010101" pitchFamily="2" charset="-122"/>
          </a:endParaRPr>
        </a:p>
      </dsp:txBody>
      <dsp:txXfrm>
        <a:off x="4598123" y="2486836"/>
        <a:ext cx="761301" cy="464963"/>
      </dsp:txXfrm>
    </dsp:sp>
    <dsp:sp modelId="{0A1AC803-B8D4-4646-B04C-918DEEE5BB06}">
      <dsp:nvSpPr>
        <dsp:cNvPr id="0" name=""/>
        <dsp:cNvSpPr/>
      </dsp:nvSpPr>
      <dsp:spPr>
        <a:xfrm>
          <a:off x="5620838" y="2891"/>
          <a:ext cx="987791" cy="4938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CN" altLang="en-US" sz="1600" b="0" kern="1200" dirty="0" smtClean="0">
              <a:latin typeface="宋体" panose="02010600030101010101" pitchFamily="2" charset="-122"/>
              <a:ea typeface="宋体" panose="02010600030101010101" pitchFamily="2" charset="-122"/>
            </a:rPr>
            <a:t>债券策略</a:t>
          </a:r>
          <a:endParaRPr lang="zh-CN" altLang="en-US" sz="1600" b="0" kern="1200" dirty="0">
            <a:latin typeface="宋体" panose="02010600030101010101" pitchFamily="2" charset="-122"/>
            <a:ea typeface="宋体" panose="02010600030101010101" pitchFamily="2" charset="-122"/>
          </a:endParaRPr>
        </a:p>
      </dsp:txBody>
      <dsp:txXfrm>
        <a:off x="5635304" y="17357"/>
        <a:ext cx="958859" cy="464963"/>
      </dsp:txXfrm>
    </dsp:sp>
    <dsp:sp modelId="{0E9B166E-D9F2-46CB-A1F3-B2FD632C207E}">
      <dsp:nvSpPr>
        <dsp:cNvPr id="0" name=""/>
        <dsp:cNvSpPr/>
      </dsp:nvSpPr>
      <dsp:spPr>
        <a:xfrm>
          <a:off x="5719618" y="496787"/>
          <a:ext cx="98779" cy="370421"/>
        </a:xfrm>
        <a:custGeom>
          <a:avLst/>
          <a:gdLst/>
          <a:ahLst/>
          <a:cxnLst/>
          <a:rect l="0" t="0" r="0" b="0"/>
          <a:pathLst>
            <a:path>
              <a:moveTo>
                <a:pt x="0" y="0"/>
              </a:moveTo>
              <a:lnTo>
                <a:pt x="0" y="370421"/>
              </a:lnTo>
              <a:lnTo>
                <a:pt x="98779" y="3704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EECCE8-4A31-424C-B63F-672DDD004497}">
      <dsp:nvSpPr>
        <dsp:cNvPr id="0" name=""/>
        <dsp:cNvSpPr/>
      </dsp:nvSpPr>
      <dsp:spPr>
        <a:xfrm>
          <a:off x="5818397" y="620261"/>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持有到期</a:t>
          </a:r>
          <a:endParaRPr lang="zh-CN" altLang="en-US" sz="1050" b="0" kern="1200" dirty="0">
            <a:latin typeface="宋体" panose="02010600030101010101" pitchFamily="2" charset="-122"/>
            <a:ea typeface="宋体" panose="02010600030101010101" pitchFamily="2" charset="-122"/>
          </a:endParaRPr>
        </a:p>
      </dsp:txBody>
      <dsp:txXfrm>
        <a:off x="5832863" y="634727"/>
        <a:ext cx="761301" cy="464963"/>
      </dsp:txXfrm>
    </dsp:sp>
    <dsp:sp modelId="{997B567F-9D34-4509-82E4-DE0F5E036F46}">
      <dsp:nvSpPr>
        <dsp:cNvPr id="0" name=""/>
        <dsp:cNvSpPr/>
      </dsp:nvSpPr>
      <dsp:spPr>
        <a:xfrm>
          <a:off x="5719618" y="496787"/>
          <a:ext cx="98779" cy="987791"/>
        </a:xfrm>
        <a:custGeom>
          <a:avLst/>
          <a:gdLst/>
          <a:ahLst/>
          <a:cxnLst/>
          <a:rect l="0" t="0" r="0" b="0"/>
          <a:pathLst>
            <a:path>
              <a:moveTo>
                <a:pt x="0" y="0"/>
              </a:moveTo>
              <a:lnTo>
                <a:pt x="0" y="987791"/>
              </a:lnTo>
              <a:lnTo>
                <a:pt x="98779" y="9877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B48F7E-ABD5-4027-88FD-FAD04ADE1C3B}">
      <dsp:nvSpPr>
        <dsp:cNvPr id="0" name=""/>
        <dsp:cNvSpPr/>
      </dsp:nvSpPr>
      <dsp:spPr>
        <a:xfrm>
          <a:off x="5818397" y="1237630"/>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收益率曲线</a:t>
          </a:r>
          <a:endParaRPr lang="zh-CN" altLang="en-US" sz="1050" b="0" kern="1200" dirty="0">
            <a:latin typeface="宋体" panose="02010600030101010101" pitchFamily="2" charset="-122"/>
            <a:ea typeface="宋体" panose="02010600030101010101" pitchFamily="2" charset="-122"/>
          </a:endParaRPr>
        </a:p>
      </dsp:txBody>
      <dsp:txXfrm>
        <a:off x="5832863" y="1252096"/>
        <a:ext cx="761301" cy="464963"/>
      </dsp:txXfrm>
    </dsp:sp>
    <dsp:sp modelId="{10A0E617-864B-463C-9437-3C462D9E7B9A}">
      <dsp:nvSpPr>
        <dsp:cNvPr id="0" name=""/>
        <dsp:cNvSpPr/>
      </dsp:nvSpPr>
      <dsp:spPr>
        <a:xfrm>
          <a:off x="6855578" y="2891"/>
          <a:ext cx="987791" cy="4938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CN" altLang="en-US" sz="1600" b="0" kern="1200" dirty="0" smtClean="0">
              <a:latin typeface="宋体" panose="02010600030101010101" pitchFamily="2" charset="-122"/>
              <a:ea typeface="宋体" panose="02010600030101010101" pitchFamily="2" charset="-122"/>
            </a:rPr>
            <a:t>套利策略</a:t>
          </a:r>
          <a:endParaRPr lang="zh-CN" altLang="en-US" sz="1600" b="0" kern="1200" dirty="0">
            <a:latin typeface="宋体" panose="02010600030101010101" pitchFamily="2" charset="-122"/>
            <a:ea typeface="宋体" panose="02010600030101010101" pitchFamily="2" charset="-122"/>
          </a:endParaRPr>
        </a:p>
      </dsp:txBody>
      <dsp:txXfrm>
        <a:off x="6870044" y="17357"/>
        <a:ext cx="958859" cy="464963"/>
      </dsp:txXfrm>
    </dsp:sp>
    <dsp:sp modelId="{095C80AA-B782-4713-A63A-60BB35048299}">
      <dsp:nvSpPr>
        <dsp:cNvPr id="0" name=""/>
        <dsp:cNvSpPr/>
      </dsp:nvSpPr>
      <dsp:spPr>
        <a:xfrm>
          <a:off x="6954357" y="496787"/>
          <a:ext cx="98779" cy="370421"/>
        </a:xfrm>
        <a:custGeom>
          <a:avLst/>
          <a:gdLst/>
          <a:ahLst/>
          <a:cxnLst/>
          <a:rect l="0" t="0" r="0" b="0"/>
          <a:pathLst>
            <a:path>
              <a:moveTo>
                <a:pt x="0" y="0"/>
              </a:moveTo>
              <a:lnTo>
                <a:pt x="0" y="370421"/>
              </a:lnTo>
              <a:lnTo>
                <a:pt x="98779" y="3704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2A85C5-908E-41DB-954F-9757FAEBABF8}">
      <dsp:nvSpPr>
        <dsp:cNvPr id="0" name=""/>
        <dsp:cNvSpPr/>
      </dsp:nvSpPr>
      <dsp:spPr>
        <a:xfrm>
          <a:off x="7053136" y="620261"/>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可转债套利</a:t>
          </a:r>
          <a:endParaRPr lang="zh-CN" altLang="en-US" sz="1050" b="0" kern="1200" dirty="0">
            <a:latin typeface="宋体" panose="02010600030101010101" pitchFamily="2" charset="-122"/>
            <a:ea typeface="宋体" panose="02010600030101010101" pitchFamily="2" charset="-122"/>
          </a:endParaRPr>
        </a:p>
      </dsp:txBody>
      <dsp:txXfrm>
        <a:off x="7067602" y="634727"/>
        <a:ext cx="761301" cy="464963"/>
      </dsp:txXfrm>
    </dsp:sp>
    <dsp:sp modelId="{5D5C1319-2CB9-451B-943E-982013D8B46E}">
      <dsp:nvSpPr>
        <dsp:cNvPr id="0" name=""/>
        <dsp:cNvSpPr/>
      </dsp:nvSpPr>
      <dsp:spPr>
        <a:xfrm>
          <a:off x="6954357" y="496787"/>
          <a:ext cx="98779" cy="987791"/>
        </a:xfrm>
        <a:custGeom>
          <a:avLst/>
          <a:gdLst/>
          <a:ahLst/>
          <a:cxnLst/>
          <a:rect l="0" t="0" r="0" b="0"/>
          <a:pathLst>
            <a:path>
              <a:moveTo>
                <a:pt x="0" y="0"/>
              </a:moveTo>
              <a:lnTo>
                <a:pt x="0" y="987791"/>
              </a:lnTo>
              <a:lnTo>
                <a:pt x="98779" y="9877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60D9C9-E55E-4D26-BBDE-A9E80DC3C792}">
      <dsp:nvSpPr>
        <dsp:cNvPr id="0" name=""/>
        <dsp:cNvSpPr/>
      </dsp:nvSpPr>
      <dsp:spPr>
        <a:xfrm>
          <a:off x="7053136" y="1237630"/>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基金套利</a:t>
          </a:r>
          <a:endParaRPr lang="zh-CN" altLang="en-US" sz="1050" b="0" kern="1200" dirty="0">
            <a:latin typeface="宋体" panose="02010600030101010101" pitchFamily="2" charset="-122"/>
            <a:ea typeface="宋体" panose="02010600030101010101" pitchFamily="2" charset="-122"/>
          </a:endParaRPr>
        </a:p>
      </dsp:txBody>
      <dsp:txXfrm>
        <a:off x="7067602" y="1252096"/>
        <a:ext cx="761301" cy="464963"/>
      </dsp:txXfrm>
    </dsp:sp>
    <dsp:sp modelId="{ECF33080-BEE7-4E59-A798-F5A48F9F7CE1}">
      <dsp:nvSpPr>
        <dsp:cNvPr id="0" name=""/>
        <dsp:cNvSpPr/>
      </dsp:nvSpPr>
      <dsp:spPr>
        <a:xfrm>
          <a:off x="6954357" y="496787"/>
          <a:ext cx="98779" cy="1605161"/>
        </a:xfrm>
        <a:custGeom>
          <a:avLst/>
          <a:gdLst/>
          <a:ahLst/>
          <a:cxnLst/>
          <a:rect l="0" t="0" r="0" b="0"/>
          <a:pathLst>
            <a:path>
              <a:moveTo>
                <a:pt x="0" y="0"/>
              </a:moveTo>
              <a:lnTo>
                <a:pt x="0" y="1605161"/>
              </a:lnTo>
              <a:lnTo>
                <a:pt x="98779" y="16051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A721D1-420C-4461-8D53-9729D5254DA3}">
      <dsp:nvSpPr>
        <dsp:cNvPr id="0" name=""/>
        <dsp:cNvSpPr/>
      </dsp:nvSpPr>
      <dsp:spPr>
        <a:xfrm>
          <a:off x="7053136" y="1855000"/>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en-US" altLang="zh-CN" sz="1050" b="0" kern="1200" dirty="0" smtClean="0">
              <a:latin typeface="宋体" panose="02010600030101010101" pitchFamily="2" charset="-122"/>
              <a:ea typeface="宋体" panose="02010600030101010101" pitchFamily="2" charset="-122"/>
            </a:rPr>
            <a:t>ETF</a:t>
          </a:r>
          <a:r>
            <a:rPr lang="zh-CN" altLang="en-US" sz="1050" b="0" kern="1200" dirty="0" smtClean="0">
              <a:latin typeface="宋体" panose="02010600030101010101" pitchFamily="2" charset="-122"/>
              <a:ea typeface="宋体" panose="02010600030101010101" pitchFamily="2" charset="-122"/>
            </a:rPr>
            <a:t>套利</a:t>
          </a:r>
          <a:endParaRPr lang="zh-CN" altLang="en-US" sz="1050" b="0" kern="1200" dirty="0">
            <a:latin typeface="宋体" panose="02010600030101010101" pitchFamily="2" charset="-122"/>
            <a:ea typeface="宋体" panose="02010600030101010101" pitchFamily="2" charset="-122"/>
          </a:endParaRPr>
        </a:p>
      </dsp:txBody>
      <dsp:txXfrm>
        <a:off x="7067602" y="1869466"/>
        <a:ext cx="761301" cy="464963"/>
      </dsp:txXfrm>
    </dsp:sp>
    <dsp:sp modelId="{63AE58F1-451B-4C3F-8CC2-9D771A9C0374}">
      <dsp:nvSpPr>
        <dsp:cNvPr id="0" name=""/>
        <dsp:cNvSpPr/>
      </dsp:nvSpPr>
      <dsp:spPr>
        <a:xfrm>
          <a:off x="6954357" y="496787"/>
          <a:ext cx="98779" cy="2222531"/>
        </a:xfrm>
        <a:custGeom>
          <a:avLst/>
          <a:gdLst/>
          <a:ahLst/>
          <a:cxnLst/>
          <a:rect l="0" t="0" r="0" b="0"/>
          <a:pathLst>
            <a:path>
              <a:moveTo>
                <a:pt x="0" y="0"/>
              </a:moveTo>
              <a:lnTo>
                <a:pt x="0" y="2222531"/>
              </a:lnTo>
              <a:lnTo>
                <a:pt x="98779" y="2222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3D5DAA-B2B7-4992-87F4-EC3EFA566224}">
      <dsp:nvSpPr>
        <dsp:cNvPr id="0" name=""/>
        <dsp:cNvSpPr/>
      </dsp:nvSpPr>
      <dsp:spPr>
        <a:xfrm>
          <a:off x="7053136" y="2472370"/>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期权</a:t>
          </a:r>
          <a:endParaRPr lang="zh-CN" altLang="en-US" sz="1050" b="0" kern="1200" dirty="0">
            <a:latin typeface="宋体" panose="02010600030101010101" pitchFamily="2" charset="-122"/>
            <a:ea typeface="宋体" panose="02010600030101010101" pitchFamily="2" charset="-122"/>
          </a:endParaRPr>
        </a:p>
      </dsp:txBody>
      <dsp:txXfrm>
        <a:off x="7067602" y="2486836"/>
        <a:ext cx="761301" cy="464963"/>
      </dsp:txXfrm>
    </dsp:sp>
    <dsp:sp modelId="{B0335471-52EA-4F05-8BD2-BC5CC6C619AF}">
      <dsp:nvSpPr>
        <dsp:cNvPr id="0" name=""/>
        <dsp:cNvSpPr/>
      </dsp:nvSpPr>
      <dsp:spPr>
        <a:xfrm>
          <a:off x="6954357" y="496787"/>
          <a:ext cx="98779" cy="2839901"/>
        </a:xfrm>
        <a:custGeom>
          <a:avLst/>
          <a:gdLst/>
          <a:ahLst/>
          <a:cxnLst/>
          <a:rect l="0" t="0" r="0" b="0"/>
          <a:pathLst>
            <a:path>
              <a:moveTo>
                <a:pt x="0" y="0"/>
              </a:moveTo>
              <a:lnTo>
                <a:pt x="0" y="2839901"/>
              </a:lnTo>
              <a:lnTo>
                <a:pt x="98779" y="28399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613944-F588-42D4-BC5B-7B1D7D59488B}">
      <dsp:nvSpPr>
        <dsp:cNvPr id="0" name=""/>
        <dsp:cNvSpPr/>
      </dsp:nvSpPr>
      <dsp:spPr>
        <a:xfrm>
          <a:off x="7053136" y="3089740"/>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折价套利</a:t>
          </a:r>
          <a:endParaRPr lang="zh-CN" altLang="en-US" sz="1050" b="0" kern="1200" dirty="0">
            <a:latin typeface="宋体" panose="02010600030101010101" pitchFamily="2" charset="-122"/>
            <a:ea typeface="宋体" panose="02010600030101010101" pitchFamily="2" charset="-122"/>
          </a:endParaRPr>
        </a:p>
      </dsp:txBody>
      <dsp:txXfrm>
        <a:off x="7067602" y="3104206"/>
        <a:ext cx="761301" cy="464963"/>
      </dsp:txXfrm>
    </dsp:sp>
    <dsp:sp modelId="{72312921-9664-43F5-9C5A-7C5A2D25E54A}">
      <dsp:nvSpPr>
        <dsp:cNvPr id="0" name=""/>
        <dsp:cNvSpPr/>
      </dsp:nvSpPr>
      <dsp:spPr>
        <a:xfrm>
          <a:off x="6954357" y="496787"/>
          <a:ext cx="98779" cy="3457270"/>
        </a:xfrm>
        <a:custGeom>
          <a:avLst/>
          <a:gdLst/>
          <a:ahLst/>
          <a:cxnLst/>
          <a:rect l="0" t="0" r="0" b="0"/>
          <a:pathLst>
            <a:path>
              <a:moveTo>
                <a:pt x="0" y="0"/>
              </a:moveTo>
              <a:lnTo>
                <a:pt x="0" y="3457270"/>
              </a:lnTo>
              <a:lnTo>
                <a:pt x="98779" y="34572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8233ED-083D-4F3F-B57A-9B43552E336E}">
      <dsp:nvSpPr>
        <dsp:cNvPr id="0" name=""/>
        <dsp:cNvSpPr/>
      </dsp:nvSpPr>
      <dsp:spPr>
        <a:xfrm>
          <a:off x="7053136" y="3707110"/>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期现套利</a:t>
          </a:r>
          <a:endParaRPr lang="zh-CN" altLang="en-US" sz="1050" b="0" kern="1200" dirty="0">
            <a:latin typeface="宋体" panose="02010600030101010101" pitchFamily="2" charset="-122"/>
            <a:ea typeface="宋体" panose="02010600030101010101" pitchFamily="2" charset="-122"/>
          </a:endParaRPr>
        </a:p>
      </dsp:txBody>
      <dsp:txXfrm>
        <a:off x="7067602" y="3721576"/>
        <a:ext cx="761301" cy="464963"/>
      </dsp:txXfrm>
    </dsp:sp>
    <dsp:sp modelId="{BEBB6638-6722-49E0-AC19-E401C844B461}">
      <dsp:nvSpPr>
        <dsp:cNvPr id="0" name=""/>
        <dsp:cNvSpPr/>
      </dsp:nvSpPr>
      <dsp:spPr>
        <a:xfrm>
          <a:off x="8090318" y="2891"/>
          <a:ext cx="987791" cy="4938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CN" altLang="en-US" sz="1600" b="0" kern="1200" dirty="0" smtClean="0">
              <a:latin typeface="宋体" panose="02010600030101010101" pitchFamily="2" charset="-122"/>
              <a:ea typeface="宋体" panose="02010600030101010101" pitchFamily="2" charset="-122"/>
            </a:rPr>
            <a:t>管理期货</a:t>
          </a:r>
          <a:endParaRPr lang="zh-CN" altLang="en-US" sz="1600" b="0" kern="1200" dirty="0">
            <a:latin typeface="宋体" panose="02010600030101010101" pitchFamily="2" charset="-122"/>
            <a:ea typeface="宋体" panose="02010600030101010101" pitchFamily="2" charset="-122"/>
          </a:endParaRPr>
        </a:p>
      </dsp:txBody>
      <dsp:txXfrm>
        <a:off x="8104784" y="17357"/>
        <a:ext cx="958859" cy="464963"/>
      </dsp:txXfrm>
    </dsp:sp>
    <dsp:sp modelId="{2EB17D2A-726A-4C4B-9628-4C09E415AB7C}">
      <dsp:nvSpPr>
        <dsp:cNvPr id="0" name=""/>
        <dsp:cNvSpPr/>
      </dsp:nvSpPr>
      <dsp:spPr>
        <a:xfrm>
          <a:off x="8189097" y="496787"/>
          <a:ext cx="98779" cy="370421"/>
        </a:xfrm>
        <a:custGeom>
          <a:avLst/>
          <a:gdLst/>
          <a:ahLst/>
          <a:cxnLst/>
          <a:rect l="0" t="0" r="0" b="0"/>
          <a:pathLst>
            <a:path>
              <a:moveTo>
                <a:pt x="0" y="0"/>
              </a:moveTo>
              <a:lnTo>
                <a:pt x="0" y="370421"/>
              </a:lnTo>
              <a:lnTo>
                <a:pt x="98779" y="3704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AA38EF-E3FA-4BB5-8544-B4B0C682BC77}">
      <dsp:nvSpPr>
        <dsp:cNvPr id="0" name=""/>
        <dsp:cNvSpPr/>
      </dsp:nvSpPr>
      <dsp:spPr>
        <a:xfrm>
          <a:off x="8287876" y="620261"/>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主观趋势</a:t>
          </a:r>
          <a:endParaRPr lang="zh-CN" altLang="en-US" sz="1050" b="0" kern="1200" dirty="0">
            <a:latin typeface="宋体" panose="02010600030101010101" pitchFamily="2" charset="-122"/>
            <a:ea typeface="宋体" panose="02010600030101010101" pitchFamily="2" charset="-122"/>
          </a:endParaRPr>
        </a:p>
      </dsp:txBody>
      <dsp:txXfrm>
        <a:off x="8302342" y="634727"/>
        <a:ext cx="761301" cy="464963"/>
      </dsp:txXfrm>
    </dsp:sp>
    <dsp:sp modelId="{D179796C-B96C-4FF6-8606-0F81F4E9A4D1}">
      <dsp:nvSpPr>
        <dsp:cNvPr id="0" name=""/>
        <dsp:cNvSpPr/>
      </dsp:nvSpPr>
      <dsp:spPr>
        <a:xfrm>
          <a:off x="8189097" y="496787"/>
          <a:ext cx="98779" cy="987791"/>
        </a:xfrm>
        <a:custGeom>
          <a:avLst/>
          <a:gdLst/>
          <a:ahLst/>
          <a:cxnLst/>
          <a:rect l="0" t="0" r="0" b="0"/>
          <a:pathLst>
            <a:path>
              <a:moveTo>
                <a:pt x="0" y="0"/>
              </a:moveTo>
              <a:lnTo>
                <a:pt x="0" y="987791"/>
              </a:lnTo>
              <a:lnTo>
                <a:pt x="98779" y="9877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9731FB-150A-4D45-BBDE-D5795CB905EC}">
      <dsp:nvSpPr>
        <dsp:cNvPr id="0" name=""/>
        <dsp:cNvSpPr/>
      </dsp:nvSpPr>
      <dsp:spPr>
        <a:xfrm>
          <a:off x="8287876" y="1237630"/>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日内</a:t>
          </a:r>
          <a:r>
            <a:rPr lang="en-US" altLang="zh-CN" sz="1050" b="0" kern="1200" dirty="0" smtClean="0">
              <a:latin typeface="宋体" panose="02010600030101010101" pitchFamily="2" charset="-122"/>
              <a:ea typeface="宋体" panose="02010600030101010101" pitchFamily="2" charset="-122"/>
            </a:rPr>
            <a:t>/</a:t>
          </a:r>
          <a:r>
            <a:rPr lang="zh-CN" altLang="en-US" sz="1050" b="0" kern="1200" dirty="0" smtClean="0">
              <a:latin typeface="宋体" panose="02010600030101010101" pitchFamily="2" charset="-122"/>
              <a:ea typeface="宋体" panose="02010600030101010101" pitchFamily="2" charset="-122"/>
            </a:rPr>
            <a:t>短期</a:t>
          </a:r>
          <a:r>
            <a:rPr lang="en-US" altLang="zh-CN" sz="1050" b="0" kern="1200" dirty="0" smtClean="0">
              <a:latin typeface="宋体" panose="02010600030101010101" pitchFamily="2" charset="-122"/>
              <a:ea typeface="宋体" panose="02010600030101010101" pitchFamily="2" charset="-122"/>
            </a:rPr>
            <a:t>CTA</a:t>
          </a:r>
          <a:endParaRPr lang="zh-CN" altLang="en-US" sz="1050" b="0" kern="1200" dirty="0">
            <a:latin typeface="宋体" panose="02010600030101010101" pitchFamily="2" charset="-122"/>
            <a:ea typeface="宋体" panose="02010600030101010101" pitchFamily="2" charset="-122"/>
          </a:endParaRPr>
        </a:p>
      </dsp:txBody>
      <dsp:txXfrm>
        <a:off x="8302342" y="1252096"/>
        <a:ext cx="761301" cy="464963"/>
      </dsp:txXfrm>
    </dsp:sp>
    <dsp:sp modelId="{58FB659E-8D00-4085-B098-54CBFD03D36A}">
      <dsp:nvSpPr>
        <dsp:cNvPr id="0" name=""/>
        <dsp:cNvSpPr/>
      </dsp:nvSpPr>
      <dsp:spPr>
        <a:xfrm>
          <a:off x="8189097" y="496787"/>
          <a:ext cx="98779" cy="1605161"/>
        </a:xfrm>
        <a:custGeom>
          <a:avLst/>
          <a:gdLst/>
          <a:ahLst/>
          <a:cxnLst/>
          <a:rect l="0" t="0" r="0" b="0"/>
          <a:pathLst>
            <a:path>
              <a:moveTo>
                <a:pt x="0" y="0"/>
              </a:moveTo>
              <a:lnTo>
                <a:pt x="0" y="1605161"/>
              </a:lnTo>
              <a:lnTo>
                <a:pt x="98779" y="16051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519A77-331C-445C-AF5C-83E9A716EC77}">
      <dsp:nvSpPr>
        <dsp:cNvPr id="0" name=""/>
        <dsp:cNvSpPr/>
      </dsp:nvSpPr>
      <dsp:spPr>
        <a:xfrm>
          <a:off x="8287876" y="1855000"/>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中长期</a:t>
          </a:r>
          <a:r>
            <a:rPr lang="en-US" altLang="zh-CN" sz="1050" b="0" kern="1200" dirty="0" smtClean="0">
              <a:latin typeface="宋体" panose="02010600030101010101" pitchFamily="2" charset="-122"/>
              <a:ea typeface="宋体" panose="02010600030101010101" pitchFamily="2" charset="-122"/>
            </a:rPr>
            <a:t>CTA</a:t>
          </a:r>
          <a:endParaRPr lang="zh-CN" altLang="en-US" sz="1050" b="0" kern="1200" dirty="0">
            <a:latin typeface="宋体" panose="02010600030101010101" pitchFamily="2" charset="-122"/>
            <a:ea typeface="宋体" panose="02010600030101010101" pitchFamily="2" charset="-122"/>
          </a:endParaRPr>
        </a:p>
      </dsp:txBody>
      <dsp:txXfrm>
        <a:off x="8302342" y="1869466"/>
        <a:ext cx="761301" cy="464963"/>
      </dsp:txXfrm>
    </dsp:sp>
    <dsp:sp modelId="{8CE9124B-B39A-43F6-B1EC-826573C9EED8}">
      <dsp:nvSpPr>
        <dsp:cNvPr id="0" name=""/>
        <dsp:cNvSpPr/>
      </dsp:nvSpPr>
      <dsp:spPr>
        <a:xfrm>
          <a:off x="8189097" y="496787"/>
          <a:ext cx="98779" cy="2222531"/>
        </a:xfrm>
        <a:custGeom>
          <a:avLst/>
          <a:gdLst/>
          <a:ahLst/>
          <a:cxnLst/>
          <a:rect l="0" t="0" r="0" b="0"/>
          <a:pathLst>
            <a:path>
              <a:moveTo>
                <a:pt x="0" y="0"/>
              </a:moveTo>
              <a:lnTo>
                <a:pt x="0" y="2222531"/>
              </a:lnTo>
              <a:lnTo>
                <a:pt x="98779" y="2222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81FA79-2BDD-4964-A634-32F0CCC4B370}">
      <dsp:nvSpPr>
        <dsp:cNvPr id="0" name=""/>
        <dsp:cNvSpPr/>
      </dsp:nvSpPr>
      <dsp:spPr>
        <a:xfrm>
          <a:off x="8287876" y="2472370"/>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对冲套利</a:t>
          </a:r>
          <a:endParaRPr lang="zh-CN" altLang="en-US" sz="1050" b="0" kern="1200" dirty="0">
            <a:latin typeface="宋体" panose="02010600030101010101" pitchFamily="2" charset="-122"/>
            <a:ea typeface="宋体" panose="02010600030101010101" pitchFamily="2" charset="-122"/>
          </a:endParaRPr>
        </a:p>
      </dsp:txBody>
      <dsp:txXfrm>
        <a:off x="8302342" y="2486836"/>
        <a:ext cx="761301" cy="464963"/>
      </dsp:txXfrm>
    </dsp:sp>
    <dsp:sp modelId="{579AA0EB-A6E8-4056-A2DC-7D64D80D734B}">
      <dsp:nvSpPr>
        <dsp:cNvPr id="0" name=""/>
        <dsp:cNvSpPr/>
      </dsp:nvSpPr>
      <dsp:spPr>
        <a:xfrm>
          <a:off x="8189097" y="496787"/>
          <a:ext cx="98779" cy="2839901"/>
        </a:xfrm>
        <a:custGeom>
          <a:avLst/>
          <a:gdLst/>
          <a:ahLst/>
          <a:cxnLst/>
          <a:rect l="0" t="0" r="0" b="0"/>
          <a:pathLst>
            <a:path>
              <a:moveTo>
                <a:pt x="0" y="0"/>
              </a:moveTo>
              <a:lnTo>
                <a:pt x="0" y="2839901"/>
              </a:lnTo>
              <a:lnTo>
                <a:pt x="98779" y="283990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16A1A9-D7BF-4450-B986-22F488DAD8AA}">
      <dsp:nvSpPr>
        <dsp:cNvPr id="0" name=""/>
        <dsp:cNvSpPr/>
      </dsp:nvSpPr>
      <dsp:spPr>
        <a:xfrm>
          <a:off x="8287876" y="3089740"/>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跨期套利</a:t>
          </a:r>
          <a:endParaRPr lang="zh-CN" altLang="en-US" sz="1050" b="0" kern="1200" dirty="0">
            <a:latin typeface="宋体" panose="02010600030101010101" pitchFamily="2" charset="-122"/>
            <a:ea typeface="宋体" panose="02010600030101010101" pitchFamily="2" charset="-122"/>
          </a:endParaRPr>
        </a:p>
      </dsp:txBody>
      <dsp:txXfrm>
        <a:off x="8302342" y="3104206"/>
        <a:ext cx="761301" cy="464963"/>
      </dsp:txXfrm>
    </dsp:sp>
    <dsp:sp modelId="{779E8AFA-490C-450C-B007-5AB222979087}">
      <dsp:nvSpPr>
        <dsp:cNvPr id="0" name=""/>
        <dsp:cNvSpPr/>
      </dsp:nvSpPr>
      <dsp:spPr>
        <a:xfrm>
          <a:off x="8189097" y="496787"/>
          <a:ext cx="98779" cy="3457270"/>
        </a:xfrm>
        <a:custGeom>
          <a:avLst/>
          <a:gdLst/>
          <a:ahLst/>
          <a:cxnLst/>
          <a:rect l="0" t="0" r="0" b="0"/>
          <a:pathLst>
            <a:path>
              <a:moveTo>
                <a:pt x="0" y="0"/>
              </a:moveTo>
              <a:lnTo>
                <a:pt x="0" y="3457270"/>
              </a:lnTo>
              <a:lnTo>
                <a:pt x="98779" y="34572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BC5EF1-9204-452A-96F1-6A86720704F2}">
      <dsp:nvSpPr>
        <dsp:cNvPr id="0" name=""/>
        <dsp:cNvSpPr/>
      </dsp:nvSpPr>
      <dsp:spPr>
        <a:xfrm>
          <a:off x="8287876" y="3707110"/>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期货高频</a:t>
          </a:r>
          <a:endParaRPr lang="zh-CN" altLang="en-US" sz="1050" b="0" kern="1200" dirty="0">
            <a:latin typeface="宋体" panose="02010600030101010101" pitchFamily="2" charset="-122"/>
            <a:ea typeface="宋体" panose="02010600030101010101" pitchFamily="2" charset="-122"/>
          </a:endParaRPr>
        </a:p>
      </dsp:txBody>
      <dsp:txXfrm>
        <a:off x="8302342" y="3721576"/>
        <a:ext cx="761301" cy="464963"/>
      </dsp:txXfrm>
    </dsp:sp>
    <dsp:sp modelId="{830E04EC-EF67-43A8-AA99-EA6A0C8A3D29}">
      <dsp:nvSpPr>
        <dsp:cNvPr id="0" name=""/>
        <dsp:cNvSpPr/>
      </dsp:nvSpPr>
      <dsp:spPr>
        <a:xfrm>
          <a:off x="9325057" y="2891"/>
          <a:ext cx="987791" cy="4938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CN" altLang="en-US" sz="1600" b="0" kern="1200" dirty="0" smtClean="0">
              <a:latin typeface="宋体" panose="02010600030101010101" pitchFamily="2" charset="-122"/>
              <a:ea typeface="宋体" panose="02010600030101010101" pitchFamily="2" charset="-122"/>
            </a:rPr>
            <a:t>多策略</a:t>
          </a:r>
          <a:endParaRPr lang="zh-CN" altLang="en-US" sz="1600" b="0" kern="1200" dirty="0">
            <a:latin typeface="宋体" panose="02010600030101010101" pitchFamily="2" charset="-122"/>
            <a:ea typeface="宋体" panose="02010600030101010101" pitchFamily="2" charset="-122"/>
          </a:endParaRPr>
        </a:p>
      </dsp:txBody>
      <dsp:txXfrm>
        <a:off x="9339523" y="17357"/>
        <a:ext cx="958859" cy="464963"/>
      </dsp:txXfrm>
    </dsp:sp>
    <dsp:sp modelId="{12A7587C-84B1-4688-BC24-0CD26F07309C}">
      <dsp:nvSpPr>
        <dsp:cNvPr id="0" name=""/>
        <dsp:cNvSpPr/>
      </dsp:nvSpPr>
      <dsp:spPr>
        <a:xfrm>
          <a:off x="9423836" y="496787"/>
          <a:ext cx="98779" cy="370421"/>
        </a:xfrm>
        <a:custGeom>
          <a:avLst/>
          <a:gdLst/>
          <a:ahLst/>
          <a:cxnLst/>
          <a:rect l="0" t="0" r="0" b="0"/>
          <a:pathLst>
            <a:path>
              <a:moveTo>
                <a:pt x="0" y="0"/>
              </a:moveTo>
              <a:lnTo>
                <a:pt x="0" y="370421"/>
              </a:lnTo>
              <a:lnTo>
                <a:pt x="98779" y="3704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EA6557-658D-40E4-927D-B18997EAB379}">
      <dsp:nvSpPr>
        <dsp:cNvPr id="0" name=""/>
        <dsp:cNvSpPr/>
      </dsp:nvSpPr>
      <dsp:spPr>
        <a:xfrm>
          <a:off x="9522616" y="620261"/>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全球宏观</a:t>
          </a:r>
          <a:endParaRPr lang="zh-CN" altLang="en-US" sz="1050" b="0" kern="1200" dirty="0">
            <a:latin typeface="宋体" panose="02010600030101010101" pitchFamily="2" charset="-122"/>
            <a:ea typeface="宋体" panose="02010600030101010101" pitchFamily="2" charset="-122"/>
          </a:endParaRPr>
        </a:p>
      </dsp:txBody>
      <dsp:txXfrm>
        <a:off x="9537082" y="634727"/>
        <a:ext cx="761301" cy="464963"/>
      </dsp:txXfrm>
    </dsp:sp>
    <dsp:sp modelId="{170F797A-7721-4859-A737-143268C7F674}">
      <dsp:nvSpPr>
        <dsp:cNvPr id="0" name=""/>
        <dsp:cNvSpPr/>
      </dsp:nvSpPr>
      <dsp:spPr>
        <a:xfrm>
          <a:off x="9423836" y="496787"/>
          <a:ext cx="98779" cy="987791"/>
        </a:xfrm>
        <a:custGeom>
          <a:avLst/>
          <a:gdLst/>
          <a:ahLst/>
          <a:cxnLst/>
          <a:rect l="0" t="0" r="0" b="0"/>
          <a:pathLst>
            <a:path>
              <a:moveTo>
                <a:pt x="0" y="0"/>
              </a:moveTo>
              <a:lnTo>
                <a:pt x="0" y="987791"/>
              </a:lnTo>
              <a:lnTo>
                <a:pt x="98779" y="9877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EA18D0-3A9A-49E9-9685-725B42D1C35C}">
      <dsp:nvSpPr>
        <dsp:cNvPr id="0" name=""/>
        <dsp:cNvSpPr/>
      </dsp:nvSpPr>
      <dsp:spPr>
        <a:xfrm>
          <a:off x="9522616" y="1237630"/>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产业链宏观</a:t>
          </a:r>
          <a:endParaRPr lang="zh-CN" altLang="en-US" sz="1050" b="0" kern="1200" dirty="0">
            <a:latin typeface="宋体" panose="02010600030101010101" pitchFamily="2" charset="-122"/>
            <a:ea typeface="宋体" panose="02010600030101010101" pitchFamily="2" charset="-122"/>
          </a:endParaRPr>
        </a:p>
      </dsp:txBody>
      <dsp:txXfrm>
        <a:off x="9537082" y="1252096"/>
        <a:ext cx="761301" cy="464963"/>
      </dsp:txXfrm>
    </dsp:sp>
    <dsp:sp modelId="{E7D3D2FA-ADFF-4F6A-A43A-655443C8025D}">
      <dsp:nvSpPr>
        <dsp:cNvPr id="0" name=""/>
        <dsp:cNvSpPr/>
      </dsp:nvSpPr>
      <dsp:spPr>
        <a:xfrm>
          <a:off x="9423836" y="496787"/>
          <a:ext cx="98779" cy="1605161"/>
        </a:xfrm>
        <a:custGeom>
          <a:avLst/>
          <a:gdLst/>
          <a:ahLst/>
          <a:cxnLst/>
          <a:rect l="0" t="0" r="0" b="0"/>
          <a:pathLst>
            <a:path>
              <a:moveTo>
                <a:pt x="0" y="0"/>
              </a:moveTo>
              <a:lnTo>
                <a:pt x="0" y="1605161"/>
              </a:lnTo>
              <a:lnTo>
                <a:pt x="98779" y="16051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2DF492-C273-4C1C-8BCD-C21C76CDB5DD}">
      <dsp:nvSpPr>
        <dsp:cNvPr id="0" name=""/>
        <dsp:cNvSpPr/>
      </dsp:nvSpPr>
      <dsp:spPr>
        <a:xfrm>
          <a:off x="9522616" y="1855000"/>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偏股宏观</a:t>
          </a:r>
          <a:endParaRPr lang="zh-CN" altLang="en-US" sz="1050" b="0" kern="1200" dirty="0">
            <a:latin typeface="宋体" panose="02010600030101010101" pitchFamily="2" charset="-122"/>
            <a:ea typeface="宋体" panose="02010600030101010101" pitchFamily="2" charset="-122"/>
          </a:endParaRPr>
        </a:p>
      </dsp:txBody>
      <dsp:txXfrm>
        <a:off x="9537082" y="1869466"/>
        <a:ext cx="761301" cy="464963"/>
      </dsp:txXfrm>
    </dsp:sp>
    <dsp:sp modelId="{01CC9B32-C122-489D-A4DE-1168D3250753}">
      <dsp:nvSpPr>
        <dsp:cNvPr id="0" name=""/>
        <dsp:cNvSpPr/>
      </dsp:nvSpPr>
      <dsp:spPr>
        <a:xfrm>
          <a:off x="9423836" y="496787"/>
          <a:ext cx="98779" cy="2222531"/>
        </a:xfrm>
        <a:custGeom>
          <a:avLst/>
          <a:gdLst/>
          <a:ahLst/>
          <a:cxnLst/>
          <a:rect l="0" t="0" r="0" b="0"/>
          <a:pathLst>
            <a:path>
              <a:moveTo>
                <a:pt x="0" y="0"/>
              </a:moveTo>
              <a:lnTo>
                <a:pt x="0" y="2222531"/>
              </a:lnTo>
              <a:lnTo>
                <a:pt x="98779" y="22225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DE5815-CD64-4F84-A57C-E22418CB0A88}">
      <dsp:nvSpPr>
        <dsp:cNvPr id="0" name=""/>
        <dsp:cNvSpPr/>
      </dsp:nvSpPr>
      <dsp:spPr>
        <a:xfrm>
          <a:off x="9522616" y="2472370"/>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zh-CN" altLang="en-US" sz="1050" b="0" kern="1200" dirty="0" smtClean="0">
              <a:latin typeface="宋体" panose="02010600030101010101" pitchFamily="2" charset="-122"/>
              <a:ea typeface="宋体" panose="02010600030101010101" pitchFamily="2" charset="-122"/>
            </a:rPr>
            <a:t>多策略</a:t>
          </a:r>
          <a:r>
            <a:rPr lang="en-US" altLang="zh-CN" sz="1050" b="0" kern="1200" dirty="0" smtClean="0">
              <a:latin typeface="宋体" panose="02010600030101010101" pitchFamily="2" charset="-122"/>
              <a:ea typeface="宋体" panose="02010600030101010101" pitchFamily="2" charset="-122"/>
            </a:rPr>
            <a:t>/</a:t>
          </a:r>
          <a:r>
            <a:rPr lang="zh-CN" altLang="en-US" sz="1050" b="0" kern="1200" dirty="0" smtClean="0">
              <a:latin typeface="宋体" panose="02010600030101010101" pitchFamily="2" charset="-122"/>
              <a:ea typeface="宋体" panose="02010600030101010101" pitchFamily="2" charset="-122"/>
            </a:rPr>
            <a:t>混合策略</a:t>
          </a:r>
          <a:endParaRPr lang="zh-CN" altLang="en-US" sz="1050" b="0" kern="1200" dirty="0">
            <a:latin typeface="宋体" panose="02010600030101010101" pitchFamily="2" charset="-122"/>
            <a:ea typeface="宋体" panose="02010600030101010101" pitchFamily="2" charset="-122"/>
          </a:endParaRPr>
        </a:p>
      </dsp:txBody>
      <dsp:txXfrm>
        <a:off x="9537082" y="2486836"/>
        <a:ext cx="761301" cy="464963"/>
      </dsp:txXfrm>
    </dsp:sp>
    <dsp:sp modelId="{DA891B80-D1E1-479B-87E6-DA0571561325}">
      <dsp:nvSpPr>
        <dsp:cNvPr id="0" name=""/>
        <dsp:cNvSpPr/>
      </dsp:nvSpPr>
      <dsp:spPr>
        <a:xfrm>
          <a:off x="10559797" y="2891"/>
          <a:ext cx="987791" cy="4938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CN" altLang="en-US" sz="1600" b="0" kern="1200" dirty="0" smtClean="0">
              <a:latin typeface="宋体" panose="02010600030101010101" pitchFamily="2" charset="-122"/>
              <a:ea typeface="宋体" panose="02010600030101010101" pitchFamily="2" charset="-122"/>
            </a:rPr>
            <a:t>组合投资</a:t>
          </a:r>
          <a:endParaRPr lang="zh-CN" altLang="en-US" sz="1600" b="0" kern="1200" dirty="0">
            <a:latin typeface="宋体" panose="02010600030101010101" pitchFamily="2" charset="-122"/>
            <a:ea typeface="宋体" panose="02010600030101010101" pitchFamily="2" charset="-122"/>
          </a:endParaRPr>
        </a:p>
      </dsp:txBody>
      <dsp:txXfrm>
        <a:off x="10574263" y="17357"/>
        <a:ext cx="958859" cy="464963"/>
      </dsp:txXfrm>
    </dsp:sp>
    <dsp:sp modelId="{89A0CA49-259A-4D99-811C-A0BF009E135C}">
      <dsp:nvSpPr>
        <dsp:cNvPr id="0" name=""/>
        <dsp:cNvSpPr/>
      </dsp:nvSpPr>
      <dsp:spPr>
        <a:xfrm>
          <a:off x="10658576" y="496787"/>
          <a:ext cx="98779" cy="370421"/>
        </a:xfrm>
        <a:custGeom>
          <a:avLst/>
          <a:gdLst/>
          <a:ahLst/>
          <a:cxnLst/>
          <a:rect l="0" t="0" r="0" b="0"/>
          <a:pathLst>
            <a:path>
              <a:moveTo>
                <a:pt x="0" y="0"/>
              </a:moveTo>
              <a:lnTo>
                <a:pt x="0" y="370421"/>
              </a:lnTo>
              <a:lnTo>
                <a:pt x="98779" y="3704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B6D982-1FAD-4575-8E64-CA8F76374E27}">
      <dsp:nvSpPr>
        <dsp:cNvPr id="0" name=""/>
        <dsp:cNvSpPr/>
      </dsp:nvSpPr>
      <dsp:spPr>
        <a:xfrm>
          <a:off x="10757355" y="620261"/>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en-US" altLang="zh-CN" sz="1050" b="0" kern="1200" dirty="0" smtClean="0">
              <a:latin typeface="宋体" panose="02010600030101010101" pitchFamily="2" charset="-122"/>
              <a:ea typeface="宋体" panose="02010600030101010101" pitchFamily="2" charset="-122"/>
            </a:rPr>
            <a:t>FOF</a:t>
          </a:r>
          <a:endParaRPr lang="zh-CN" altLang="en-US" sz="1050" b="0" kern="1200" dirty="0">
            <a:latin typeface="宋体" panose="02010600030101010101" pitchFamily="2" charset="-122"/>
            <a:ea typeface="宋体" panose="02010600030101010101" pitchFamily="2" charset="-122"/>
          </a:endParaRPr>
        </a:p>
      </dsp:txBody>
      <dsp:txXfrm>
        <a:off x="10771821" y="634727"/>
        <a:ext cx="761301" cy="464963"/>
      </dsp:txXfrm>
    </dsp:sp>
    <dsp:sp modelId="{D2D1116C-DD7E-4E80-9D50-A20170E42C34}">
      <dsp:nvSpPr>
        <dsp:cNvPr id="0" name=""/>
        <dsp:cNvSpPr/>
      </dsp:nvSpPr>
      <dsp:spPr>
        <a:xfrm>
          <a:off x="10658576" y="496787"/>
          <a:ext cx="98779" cy="987791"/>
        </a:xfrm>
        <a:custGeom>
          <a:avLst/>
          <a:gdLst/>
          <a:ahLst/>
          <a:cxnLst/>
          <a:rect l="0" t="0" r="0" b="0"/>
          <a:pathLst>
            <a:path>
              <a:moveTo>
                <a:pt x="0" y="0"/>
              </a:moveTo>
              <a:lnTo>
                <a:pt x="0" y="987791"/>
              </a:lnTo>
              <a:lnTo>
                <a:pt x="98779" y="9877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DD59AF-3D01-44CA-B2ED-4D77811CADBD}">
      <dsp:nvSpPr>
        <dsp:cNvPr id="0" name=""/>
        <dsp:cNvSpPr/>
      </dsp:nvSpPr>
      <dsp:spPr>
        <a:xfrm>
          <a:off x="10757355" y="1237630"/>
          <a:ext cx="790233" cy="493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66725">
            <a:lnSpc>
              <a:spcPct val="90000"/>
            </a:lnSpc>
            <a:spcBef>
              <a:spcPct val="0"/>
            </a:spcBef>
            <a:spcAft>
              <a:spcPct val="35000"/>
            </a:spcAft>
          </a:pPr>
          <a:r>
            <a:rPr lang="en-US" altLang="zh-CN" sz="1050" b="0" kern="1200" dirty="0" smtClean="0">
              <a:latin typeface="宋体" panose="02010600030101010101" pitchFamily="2" charset="-122"/>
              <a:ea typeface="宋体" panose="02010600030101010101" pitchFamily="2" charset="-122"/>
            </a:rPr>
            <a:t>MOM</a:t>
          </a:r>
          <a:endParaRPr lang="zh-CN" altLang="en-US" sz="1050" b="0" kern="1200" dirty="0">
            <a:latin typeface="宋体" panose="02010600030101010101" pitchFamily="2" charset="-122"/>
            <a:ea typeface="宋体" panose="02010600030101010101" pitchFamily="2" charset="-122"/>
          </a:endParaRPr>
        </a:p>
      </dsp:txBody>
      <dsp:txXfrm>
        <a:off x="10771821" y="1252096"/>
        <a:ext cx="761301" cy="4649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AB872-C92E-41CD-807A-243717EAD47B}">
      <dsp:nvSpPr>
        <dsp:cNvPr id="0" name=""/>
        <dsp:cNvSpPr/>
      </dsp:nvSpPr>
      <dsp:spPr>
        <a:xfrm>
          <a:off x="4357756" y="892658"/>
          <a:ext cx="2159488" cy="374787"/>
        </a:xfrm>
        <a:custGeom>
          <a:avLst/>
          <a:gdLst/>
          <a:ahLst/>
          <a:cxnLst/>
          <a:rect l="0" t="0" r="0" b="0"/>
          <a:pathLst>
            <a:path>
              <a:moveTo>
                <a:pt x="0" y="0"/>
              </a:moveTo>
              <a:lnTo>
                <a:pt x="0" y="187393"/>
              </a:lnTo>
              <a:lnTo>
                <a:pt x="2159488" y="187393"/>
              </a:lnTo>
              <a:lnTo>
                <a:pt x="2159488" y="3747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856DA5-E6F0-43DC-BA58-26CA1F2559C1}">
      <dsp:nvSpPr>
        <dsp:cNvPr id="0" name=""/>
        <dsp:cNvSpPr/>
      </dsp:nvSpPr>
      <dsp:spPr>
        <a:xfrm>
          <a:off x="4312035" y="892658"/>
          <a:ext cx="91440" cy="374787"/>
        </a:xfrm>
        <a:custGeom>
          <a:avLst/>
          <a:gdLst/>
          <a:ahLst/>
          <a:cxnLst/>
          <a:rect l="0" t="0" r="0" b="0"/>
          <a:pathLst>
            <a:path>
              <a:moveTo>
                <a:pt x="45720" y="0"/>
              </a:moveTo>
              <a:lnTo>
                <a:pt x="45720" y="3747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4B30C5-3B3E-463E-98B4-6757B301317D}">
      <dsp:nvSpPr>
        <dsp:cNvPr id="0" name=""/>
        <dsp:cNvSpPr/>
      </dsp:nvSpPr>
      <dsp:spPr>
        <a:xfrm>
          <a:off x="2198267" y="892658"/>
          <a:ext cx="2159488" cy="374787"/>
        </a:xfrm>
        <a:custGeom>
          <a:avLst/>
          <a:gdLst/>
          <a:ahLst/>
          <a:cxnLst/>
          <a:rect l="0" t="0" r="0" b="0"/>
          <a:pathLst>
            <a:path>
              <a:moveTo>
                <a:pt x="2159488" y="0"/>
              </a:moveTo>
              <a:lnTo>
                <a:pt x="2159488" y="187393"/>
              </a:lnTo>
              <a:lnTo>
                <a:pt x="0" y="187393"/>
              </a:lnTo>
              <a:lnTo>
                <a:pt x="0" y="37478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87ACD0-1525-48F1-9532-99DA903726B9}">
      <dsp:nvSpPr>
        <dsp:cNvPr id="0" name=""/>
        <dsp:cNvSpPr/>
      </dsp:nvSpPr>
      <dsp:spPr>
        <a:xfrm>
          <a:off x="3363088" y="307"/>
          <a:ext cx="1989334" cy="8923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期货资管业务展望</a:t>
          </a:r>
          <a:endParaRPr lang="zh-CN" altLang="en-US" sz="1800" kern="1200" dirty="0"/>
        </a:p>
      </dsp:txBody>
      <dsp:txXfrm>
        <a:off x="3363088" y="307"/>
        <a:ext cx="1989334" cy="892350"/>
      </dsp:txXfrm>
    </dsp:sp>
    <dsp:sp modelId="{27558047-D17F-4C2A-A5C5-BE52FAB2B171}">
      <dsp:nvSpPr>
        <dsp:cNvPr id="0" name=""/>
        <dsp:cNvSpPr/>
      </dsp:nvSpPr>
      <dsp:spPr>
        <a:xfrm>
          <a:off x="1305917" y="1267445"/>
          <a:ext cx="1784701" cy="8923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主动管理</a:t>
          </a:r>
          <a:endParaRPr lang="zh-CN" altLang="en-US" sz="1800" kern="1200" dirty="0"/>
        </a:p>
      </dsp:txBody>
      <dsp:txXfrm>
        <a:off x="1305917" y="1267445"/>
        <a:ext cx="1784701" cy="892350"/>
      </dsp:txXfrm>
    </dsp:sp>
    <dsp:sp modelId="{2F3306BE-A463-48BD-AA20-5030B790907B}">
      <dsp:nvSpPr>
        <dsp:cNvPr id="0" name=""/>
        <dsp:cNvSpPr/>
      </dsp:nvSpPr>
      <dsp:spPr>
        <a:xfrm>
          <a:off x="3465405" y="1267445"/>
          <a:ext cx="1784701" cy="8923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altLang="zh-CN" sz="1800" kern="1200" dirty="0" smtClean="0"/>
            <a:t>FOF</a:t>
          </a:r>
          <a:r>
            <a:rPr lang="zh-CN" altLang="en-US" sz="1800" kern="1200" dirty="0" smtClean="0"/>
            <a:t>投资</a:t>
          </a:r>
          <a:endParaRPr lang="zh-CN" altLang="en-US" sz="1800" kern="1200" dirty="0"/>
        </a:p>
      </dsp:txBody>
      <dsp:txXfrm>
        <a:off x="3465405" y="1267445"/>
        <a:ext cx="1784701" cy="892350"/>
      </dsp:txXfrm>
    </dsp:sp>
    <dsp:sp modelId="{050463EA-CCF6-4F87-8E6C-E09A93394CF3}">
      <dsp:nvSpPr>
        <dsp:cNvPr id="0" name=""/>
        <dsp:cNvSpPr/>
      </dsp:nvSpPr>
      <dsp:spPr>
        <a:xfrm>
          <a:off x="5624893" y="1267445"/>
          <a:ext cx="1784701" cy="8923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kern="1200" dirty="0" smtClean="0"/>
            <a:t>财富管理</a:t>
          </a:r>
          <a:endParaRPr lang="zh-CN" altLang="en-US" sz="1800" kern="1200" dirty="0"/>
        </a:p>
      </dsp:txBody>
      <dsp:txXfrm>
        <a:off x="5624893" y="1267445"/>
        <a:ext cx="1784701" cy="8923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735D0-96B5-4034-A489-A0A456A8CD2D}">
      <dsp:nvSpPr>
        <dsp:cNvPr id="0" name=""/>
        <dsp:cNvSpPr/>
      </dsp:nvSpPr>
      <dsp:spPr>
        <a:xfrm>
          <a:off x="118075" y="2499954"/>
          <a:ext cx="1381230" cy="6906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盛达资管业务设想（</a:t>
          </a:r>
          <a:r>
            <a:rPr lang="en-US" altLang="zh-CN" sz="1400" kern="1200" dirty="0" smtClean="0"/>
            <a:t>1</a:t>
          </a:r>
          <a:r>
            <a:rPr lang="zh-CN" altLang="en-US" sz="1400" kern="1200" dirty="0" smtClean="0"/>
            <a:t>）</a:t>
          </a:r>
          <a:endParaRPr lang="zh-CN" altLang="en-US" sz="1400" kern="1200" dirty="0"/>
        </a:p>
      </dsp:txBody>
      <dsp:txXfrm>
        <a:off x="138302" y="2520181"/>
        <a:ext cx="1340776" cy="650161"/>
      </dsp:txXfrm>
    </dsp:sp>
    <dsp:sp modelId="{5609FD85-BB72-4EEA-AA3B-0CD98E0BA8DE}">
      <dsp:nvSpPr>
        <dsp:cNvPr id="0" name=""/>
        <dsp:cNvSpPr/>
      </dsp:nvSpPr>
      <dsp:spPr>
        <a:xfrm rot="17637055">
          <a:off x="1095065" y="2211779"/>
          <a:ext cx="1360972" cy="23180"/>
        </a:xfrm>
        <a:custGeom>
          <a:avLst/>
          <a:gdLst/>
          <a:ahLst/>
          <a:cxnLst/>
          <a:rect l="0" t="0" r="0" b="0"/>
          <a:pathLst>
            <a:path>
              <a:moveTo>
                <a:pt x="0" y="11590"/>
              </a:moveTo>
              <a:lnTo>
                <a:pt x="1360972" y="115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CN" altLang="en-US" sz="700" kern="1200"/>
        </a:p>
      </dsp:txBody>
      <dsp:txXfrm>
        <a:off x="1741527" y="2189345"/>
        <a:ext cx="68048" cy="68048"/>
      </dsp:txXfrm>
    </dsp:sp>
    <dsp:sp modelId="{AB347AE7-E183-454C-B6F3-7A180FE9EE0B}">
      <dsp:nvSpPr>
        <dsp:cNvPr id="0" name=""/>
        <dsp:cNvSpPr/>
      </dsp:nvSpPr>
      <dsp:spPr>
        <a:xfrm>
          <a:off x="2051797" y="1256170"/>
          <a:ext cx="1381230" cy="6906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主动管理</a:t>
          </a:r>
          <a:endParaRPr lang="zh-CN" altLang="en-US" sz="1400" kern="1200" dirty="0"/>
        </a:p>
      </dsp:txBody>
      <dsp:txXfrm>
        <a:off x="2072024" y="1276397"/>
        <a:ext cx="1340776" cy="650161"/>
      </dsp:txXfrm>
    </dsp:sp>
    <dsp:sp modelId="{9054E403-5014-4D95-93DB-EE78612F36B0}">
      <dsp:nvSpPr>
        <dsp:cNvPr id="0" name=""/>
        <dsp:cNvSpPr/>
      </dsp:nvSpPr>
      <dsp:spPr>
        <a:xfrm rot="18171131">
          <a:off x="3200040" y="1162093"/>
          <a:ext cx="1018468" cy="23180"/>
        </a:xfrm>
        <a:custGeom>
          <a:avLst/>
          <a:gdLst/>
          <a:ahLst/>
          <a:cxnLst/>
          <a:rect l="0" t="0" r="0" b="0"/>
          <a:pathLst>
            <a:path>
              <a:moveTo>
                <a:pt x="0" y="11590"/>
              </a:moveTo>
              <a:lnTo>
                <a:pt x="1018468" y="115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CN" altLang="en-US" sz="700" kern="1200"/>
        </a:p>
      </dsp:txBody>
      <dsp:txXfrm>
        <a:off x="3683812" y="1148222"/>
        <a:ext cx="50923" cy="50923"/>
      </dsp:txXfrm>
    </dsp:sp>
    <dsp:sp modelId="{12663CB2-DFA9-434E-A00E-1DDA0D63160B}">
      <dsp:nvSpPr>
        <dsp:cNvPr id="0" name=""/>
        <dsp:cNvSpPr/>
      </dsp:nvSpPr>
      <dsp:spPr>
        <a:xfrm>
          <a:off x="3985520" y="400582"/>
          <a:ext cx="1381230" cy="6906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内部投顾</a:t>
          </a:r>
          <a:endParaRPr lang="zh-CN" altLang="en-US" sz="1400" kern="1200" dirty="0"/>
        </a:p>
      </dsp:txBody>
      <dsp:txXfrm>
        <a:off x="4005747" y="420809"/>
        <a:ext cx="1340776" cy="650161"/>
      </dsp:txXfrm>
    </dsp:sp>
    <dsp:sp modelId="{791D649C-617F-4201-ADC6-DE8DAD9DF048}">
      <dsp:nvSpPr>
        <dsp:cNvPr id="0" name=""/>
        <dsp:cNvSpPr/>
      </dsp:nvSpPr>
      <dsp:spPr>
        <a:xfrm rot="19457599">
          <a:off x="5302798" y="535747"/>
          <a:ext cx="680396" cy="23180"/>
        </a:xfrm>
        <a:custGeom>
          <a:avLst/>
          <a:gdLst/>
          <a:ahLst/>
          <a:cxnLst/>
          <a:rect l="0" t="0" r="0" b="0"/>
          <a:pathLst>
            <a:path>
              <a:moveTo>
                <a:pt x="0" y="11590"/>
              </a:moveTo>
              <a:lnTo>
                <a:pt x="680396" y="115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CN" altLang="en-US" sz="700" kern="1200"/>
        </a:p>
      </dsp:txBody>
      <dsp:txXfrm>
        <a:off x="5625987" y="530328"/>
        <a:ext cx="34019" cy="34019"/>
      </dsp:txXfrm>
    </dsp:sp>
    <dsp:sp modelId="{69492728-2781-491B-B30C-A2BFE05F4BFF}">
      <dsp:nvSpPr>
        <dsp:cNvPr id="0" name=""/>
        <dsp:cNvSpPr/>
      </dsp:nvSpPr>
      <dsp:spPr>
        <a:xfrm>
          <a:off x="5919243" y="3478"/>
          <a:ext cx="1381230" cy="6906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研究所出线</a:t>
          </a:r>
          <a:endParaRPr lang="en-US" altLang="zh-CN" sz="1400" kern="1200" dirty="0" smtClean="0"/>
        </a:p>
      </dsp:txBody>
      <dsp:txXfrm>
        <a:off x="5939470" y="23705"/>
        <a:ext cx="1340776" cy="650161"/>
      </dsp:txXfrm>
    </dsp:sp>
    <dsp:sp modelId="{2F3513BC-5C0F-477A-84CD-1972D5458B2B}">
      <dsp:nvSpPr>
        <dsp:cNvPr id="0" name=""/>
        <dsp:cNvSpPr/>
      </dsp:nvSpPr>
      <dsp:spPr>
        <a:xfrm rot="2142401">
          <a:off x="5302798" y="932851"/>
          <a:ext cx="680396" cy="23180"/>
        </a:xfrm>
        <a:custGeom>
          <a:avLst/>
          <a:gdLst/>
          <a:ahLst/>
          <a:cxnLst/>
          <a:rect l="0" t="0" r="0" b="0"/>
          <a:pathLst>
            <a:path>
              <a:moveTo>
                <a:pt x="0" y="11590"/>
              </a:moveTo>
              <a:lnTo>
                <a:pt x="680396" y="115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CN" altLang="en-US" sz="700" kern="1200"/>
        </a:p>
      </dsp:txBody>
      <dsp:txXfrm>
        <a:off x="5625987" y="927431"/>
        <a:ext cx="34019" cy="34019"/>
      </dsp:txXfrm>
    </dsp:sp>
    <dsp:sp modelId="{2894BC4F-0464-4FFE-A045-726CB628BE47}">
      <dsp:nvSpPr>
        <dsp:cNvPr id="0" name=""/>
        <dsp:cNvSpPr/>
      </dsp:nvSpPr>
      <dsp:spPr>
        <a:xfrm>
          <a:off x="5919243" y="797686"/>
          <a:ext cx="1381230" cy="6906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集团体系</a:t>
          </a:r>
          <a:endParaRPr lang="en-US" altLang="zh-CN" sz="1400" kern="1200" dirty="0" smtClean="0"/>
        </a:p>
        <a:p>
          <a:pPr lvl="0" algn="ctr" defTabSz="622300">
            <a:lnSpc>
              <a:spcPct val="90000"/>
            </a:lnSpc>
            <a:spcBef>
              <a:spcPct val="0"/>
            </a:spcBef>
            <a:spcAft>
              <a:spcPct val="35000"/>
            </a:spcAft>
          </a:pPr>
          <a:r>
            <a:rPr lang="zh-CN" altLang="en-US" sz="1400" kern="1200" dirty="0" smtClean="0"/>
            <a:t>资源挖掘</a:t>
          </a:r>
          <a:endParaRPr lang="zh-CN" altLang="en-US" sz="1400" kern="1200" dirty="0"/>
        </a:p>
      </dsp:txBody>
      <dsp:txXfrm>
        <a:off x="5939470" y="817913"/>
        <a:ext cx="1340776" cy="650161"/>
      </dsp:txXfrm>
    </dsp:sp>
    <dsp:sp modelId="{742DDF9D-C4B1-4481-A1FA-06D7716A6392}">
      <dsp:nvSpPr>
        <dsp:cNvPr id="0" name=""/>
        <dsp:cNvSpPr/>
      </dsp:nvSpPr>
      <dsp:spPr>
        <a:xfrm rot="3428869">
          <a:off x="3200040" y="2017681"/>
          <a:ext cx="1018468" cy="23180"/>
        </a:xfrm>
        <a:custGeom>
          <a:avLst/>
          <a:gdLst/>
          <a:ahLst/>
          <a:cxnLst/>
          <a:rect l="0" t="0" r="0" b="0"/>
          <a:pathLst>
            <a:path>
              <a:moveTo>
                <a:pt x="0" y="11590"/>
              </a:moveTo>
              <a:lnTo>
                <a:pt x="1018468" y="115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CN" altLang="en-US" sz="700" kern="1200"/>
        </a:p>
      </dsp:txBody>
      <dsp:txXfrm>
        <a:off x="3683812" y="2003809"/>
        <a:ext cx="50923" cy="50923"/>
      </dsp:txXfrm>
    </dsp:sp>
    <dsp:sp modelId="{E14F8B28-0633-43DD-A36D-5DD733F4388B}">
      <dsp:nvSpPr>
        <dsp:cNvPr id="0" name=""/>
        <dsp:cNvSpPr/>
      </dsp:nvSpPr>
      <dsp:spPr>
        <a:xfrm>
          <a:off x="3985520" y="2111757"/>
          <a:ext cx="1381230" cy="6906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altLang="zh-CN" sz="1400" kern="1200" dirty="0" smtClean="0"/>
            <a:t>FOF/MOM</a:t>
          </a:r>
          <a:endParaRPr lang="zh-CN" altLang="en-US" sz="1400" kern="1200" dirty="0"/>
        </a:p>
      </dsp:txBody>
      <dsp:txXfrm>
        <a:off x="4005747" y="2131984"/>
        <a:ext cx="1340776" cy="650161"/>
      </dsp:txXfrm>
    </dsp:sp>
    <dsp:sp modelId="{B28B52AF-75FB-475B-8C06-0FB3EF51604C}">
      <dsp:nvSpPr>
        <dsp:cNvPr id="0" name=""/>
        <dsp:cNvSpPr/>
      </dsp:nvSpPr>
      <dsp:spPr>
        <a:xfrm rot="19457599">
          <a:off x="5302798" y="2246923"/>
          <a:ext cx="680396" cy="23180"/>
        </a:xfrm>
        <a:custGeom>
          <a:avLst/>
          <a:gdLst/>
          <a:ahLst/>
          <a:cxnLst/>
          <a:rect l="0" t="0" r="0" b="0"/>
          <a:pathLst>
            <a:path>
              <a:moveTo>
                <a:pt x="0" y="11590"/>
              </a:moveTo>
              <a:lnTo>
                <a:pt x="680396" y="115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CN" altLang="en-US" sz="700" kern="1200"/>
        </a:p>
      </dsp:txBody>
      <dsp:txXfrm>
        <a:off x="5625987" y="2241503"/>
        <a:ext cx="34019" cy="34019"/>
      </dsp:txXfrm>
    </dsp:sp>
    <dsp:sp modelId="{042BFC7A-58F4-426F-ADEC-4C9CE6D2DCED}">
      <dsp:nvSpPr>
        <dsp:cNvPr id="0" name=""/>
        <dsp:cNvSpPr/>
      </dsp:nvSpPr>
      <dsp:spPr>
        <a:xfrm>
          <a:off x="5919243" y="1591893"/>
          <a:ext cx="1566840" cy="9361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投资</a:t>
          </a:r>
          <a:r>
            <a:rPr lang="en-US" altLang="zh-CN" sz="1400" kern="1200" dirty="0" smtClean="0"/>
            <a:t>1-5</a:t>
          </a:r>
          <a:r>
            <a:rPr lang="zh-CN" altLang="en-US" sz="1400" kern="1200" dirty="0" smtClean="0"/>
            <a:t>亿管理期货私募基金（因此需要大量的投顾资源积累进行筛选）</a:t>
          </a:r>
          <a:endParaRPr lang="zh-CN" altLang="en-US" sz="1400" kern="1200" dirty="0"/>
        </a:p>
      </dsp:txBody>
      <dsp:txXfrm>
        <a:off x="5946661" y="1619311"/>
        <a:ext cx="1512004" cy="881299"/>
      </dsp:txXfrm>
    </dsp:sp>
    <dsp:sp modelId="{9CD32E80-2A99-4A61-909C-916229C7BB9A}">
      <dsp:nvSpPr>
        <dsp:cNvPr id="0" name=""/>
        <dsp:cNvSpPr/>
      </dsp:nvSpPr>
      <dsp:spPr>
        <a:xfrm>
          <a:off x="7486083" y="2048371"/>
          <a:ext cx="552492" cy="23180"/>
        </a:xfrm>
        <a:custGeom>
          <a:avLst/>
          <a:gdLst/>
          <a:ahLst/>
          <a:cxnLst/>
          <a:rect l="0" t="0" r="0" b="0"/>
          <a:pathLst>
            <a:path>
              <a:moveTo>
                <a:pt x="0" y="11590"/>
              </a:moveTo>
              <a:lnTo>
                <a:pt x="552492" y="115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CN" altLang="en-US" sz="700" kern="1200"/>
        </a:p>
      </dsp:txBody>
      <dsp:txXfrm>
        <a:off x="7748517" y="2046149"/>
        <a:ext cx="27624" cy="27624"/>
      </dsp:txXfrm>
    </dsp:sp>
    <dsp:sp modelId="{BF657C15-E3CE-40B2-A585-9AE2DEF44953}">
      <dsp:nvSpPr>
        <dsp:cNvPr id="0" name=""/>
        <dsp:cNvSpPr/>
      </dsp:nvSpPr>
      <dsp:spPr>
        <a:xfrm>
          <a:off x="8038575" y="1714653"/>
          <a:ext cx="1644921" cy="6906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收获私募成长红利</a:t>
          </a:r>
          <a:endParaRPr lang="zh-CN" altLang="en-US" sz="1400" kern="1200" dirty="0"/>
        </a:p>
      </dsp:txBody>
      <dsp:txXfrm>
        <a:off x="8058802" y="1734880"/>
        <a:ext cx="1604467" cy="650161"/>
      </dsp:txXfrm>
    </dsp:sp>
    <dsp:sp modelId="{742A3461-0505-4954-94C1-3A57813A3AFB}">
      <dsp:nvSpPr>
        <dsp:cNvPr id="0" name=""/>
        <dsp:cNvSpPr/>
      </dsp:nvSpPr>
      <dsp:spPr>
        <a:xfrm rot="2595433">
          <a:off x="5263686" y="2705407"/>
          <a:ext cx="758621" cy="23180"/>
        </a:xfrm>
        <a:custGeom>
          <a:avLst/>
          <a:gdLst/>
          <a:ahLst/>
          <a:cxnLst/>
          <a:rect l="0" t="0" r="0" b="0"/>
          <a:pathLst>
            <a:path>
              <a:moveTo>
                <a:pt x="0" y="11590"/>
              </a:moveTo>
              <a:lnTo>
                <a:pt x="758621" y="115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624031" y="2698031"/>
        <a:ext cx="37931" cy="37931"/>
      </dsp:txXfrm>
    </dsp:sp>
    <dsp:sp modelId="{F65ECA8D-25A9-4097-9B61-6A9D28626404}">
      <dsp:nvSpPr>
        <dsp:cNvPr id="0" name=""/>
        <dsp:cNvSpPr/>
      </dsp:nvSpPr>
      <dsp:spPr>
        <a:xfrm>
          <a:off x="5919243" y="2631621"/>
          <a:ext cx="1556398" cy="6906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投资</a:t>
          </a:r>
          <a:r>
            <a:rPr lang="en-US" altLang="zh-CN" sz="1400" kern="1200" dirty="0" smtClean="0"/>
            <a:t>5</a:t>
          </a:r>
          <a:r>
            <a:rPr lang="zh-CN" altLang="en-US" sz="1400" kern="1200" dirty="0" smtClean="0"/>
            <a:t>亿以上量化对冲私募</a:t>
          </a:r>
          <a:endParaRPr lang="zh-CN" altLang="en-US" sz="1400" kern="1200" dirty="0"/>
        </a:p>
      </dsp:txBody>
      <dsp:txXfrm>
        <a:off x="5939470" y="2651848"/>
        <a:ext cx="1515944" cy="650161"/>
      </dsp:txXfrm>
    </dsp:sp>
    <dsp:sp modelId="{79A93F67-9AC0-4FB6-A34C-D8329DE25C12}">
      <dsp:nvSpPr>
        <dsp:cNvPr id="0" name=""/>
        <dsp:cNvSpPr/>
      </dsp:nvSpPr>
      <dsp:spPr>
        <a:xfrm>
          <a:off x="7475641" y="2965339"/>
          <a:ext cx="552492" cy="23180"/>
        </a:xfrm>
        <a:custGeom>
          <a:avLst/>
          <a:gdLst/>
          <a:ahLst/>
          <a:cxnLst/>
          <a:rect l="0" t="0" r="0" b="0"/>
          <a:pathLst>
            <a:path>
              <a:moveTo>
                <a:pt x="0" y="11590"/>
              </a:moveTo>
              <a:lnTo>
                <a:pt x="552492" y="115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7738075" y="2963117"/>
        <a:ext cx="27624" cy="27624"/>
      </dsp:txXfrm>
    </dsp:sp>
    <dsp:sp modelId="{04AE2C42-3BFC-4BF7-BF79-D66EE2F460A6}">
      <dsp:nvSpPr>
        <dsp:cNvPr id="0" name=""/>
        <dsp:cNvSpPr/>
      </dsp:nvSpPr>
      <dsp:spPr>
        <a:xfrm>
          <a:off x="8028133" y="2631621"/>
          <a:ext cx="1763458" cy="6906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获得长期稳健的投资回报和部分权益</a:t>
          </a:r>
          <a:endParaRPr lang="zh-CN" altLang="en-US" sz="1400" kern="1200" dirty="0"/>
        </a:p>
      </dsp:txBody>
      <dsp:txXfrm>
        <a:off x="8048360" y="2651848"/>
        <a:ext cx="1723004" cy="650161"/>
      </dsp:txXfrm>
    </dsp:sp>
    <dsp:sp modelId="{FD01D72C-D85D-421A-8404-AD938DAE4CF5}">
      <dsp:nvSpPr>
        <dsp:cNvPr id="0" name=""/>
        <dsp:cNvSpPr/>
      </dsp:nvSpPr>
      <dsp:spPr>
        <a:xfrm rot="3962945">
          <a:off x="1095065" y="3455563"/>
          <a:ext cx="1360972" cy="23180"/>
        </a:xfrm>
        <a:custGeom>
          <a:avLst/>
          <a:gdLst/>
          <a:ahLst/>
          <a:cxnLst/>
          <a:rect l="0" t="0" r="0" b="0"/>
          <a:pathLst>
            <a:path>
              <a:moveTo>
                <a:pt x="0" y="11590"/>
              </a:moveTo>
              <a:lnTo>
                <a:pt x="1360972" y="115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CN" altLang="en-US" sz="700" kern="1200"/>
        </a:p>
      </dsp:txBody>
      <dsp:txXfrm>
        <a:off x="1741527" y="3433129"/>
        <a:ext cx="68048" cy="68048"/>
      </dsp:txXfrm>
    </dsp:sp>
    <dsp:sp modelId="{E1577B75-1813-4043-A3D9-D928A8D21084}">
      <dsp:nvSpPr>
        <dsp:cNvPr id="0" name=""/>
        <dsp:cNvSpPr/>
      </dsp:nvSpPr>
      <dsp:spPr>
        <a:xfrm>
          <a:off x="2051797" y="3743738"/>
          <a:ext cx="1381230" cy="6906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财富管理</a:t>
          </a:r>
          <a:endParaRPr lang="zh-CN" altLang="en-US" sz="1400" kern="1200" dirty="0"/>
        </a:p>
      </dsp:txBody>
      <dsp:txXfrm>
        <a:off x="2072024" y="3763965"/>
        <a:ext cx="1340776" cy="650161"/>
      </dsp:txXfrm>
    </dsp:sp>
    <dsp:sp modelId="{A3A8CC00-C95B-45A8-9F1F-301830639D63}">
      <dsp:nvSpPr>
        <dsp:cNvPr id="0" name=""/>
        <dsp:cNvSpPr/>
      </dsp:nvSpPr>
      <dsp:spPr>
        <a:xfrm rot="18204236">
          <a:off x="3207499" y="3658569"/>
          <a:ext cx="1003549" cy="23180"/>
        </a:xfrm>
        <a:custGeom>
          <a:avLst/>
          <a:gdLst/>
          <a:ahLst/>
          <a:cxnLst/>
          <a:rect l="0" t="0" r="0" b="0"/>
          <a:pathLst>
            <a:path>
              <a:moveTo>
                <a:pt x="0" y="11590"/>
              </a:moveTo>
              <a:lnTo>
                <a:pt x="1003549" y="115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CN" altLang="en-US" sz="700" kern="1200"/>
        </a:p>
      </dsp:txBody>
      <dsp:txXfrm>
        <a:off x="3684185" y="3645070"/>
        <a:ext cx="50177" cy="50177"/>
      </dsp:txXfrm>
    </dsp:sp>
    <dsp:sp modelId="{37F54048-B87D-4CCB-8207-56B20896E72A}">
      <dsp:nvSpPr>
        <dsp:cNvPr id="0" name=""/>
        <dsp:cNvSpPr/>
      </dsp:nvSpPr>
      <dsp:spPr>
        <a:xfrm>
          <a:off x="3985520" y="2905965"/>
          <a:ext cx="1381230" cy="6906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销售公司发行的产品（包销）</a:t>
          </a:r>
          <a:endParaRPr lang="zh-CN" altLang="en-US" sz="1400" kern="1200" dirty="0"/>
        </a:p>
      </dsp:txBody>
      <dsp:txXfrm>
        <a:off x="4005747" y="2926192"/>
        <a:ext cx="1340776" cy="650161"/>
      </dsp:txXfrm>
    </dsp:sp>
    <dsp:sp modelId="{692FEF9D-7ADD-4F3E-8062-8F3754F86FB8}">
      <dsp:nvSpPr>
        <dsp:cNvPr id="0" name=""/>
        <dsp:cNvSpPr/>
      </dsp:nvSpPr>
      <dsp:spPr>
        <a:xfrm rot="21329483">
          <a:off x="3432170" y="4055672"/>
          <a:ext cx="554207" cy="23180"/>
        </a:xfrm>
        <a:custGeom>
          <a:avLst/>
          <a:gdLst/>
          <a:ahLst/>
          <a:cxnLst/>
          <a:rect l="0" t="0" r="0" b="0"/>
          <a:pathLst>
            <a:path>
              <a:moveTo>
                <a:pt x="0" y="11590"/>
              </a:moveTo>
              <a:lnTo>
                <a:pt x="554207" y="115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CN" altLang="en-US" sz="700" kern="1200"/>
        </a:p>
      </dsp:txBody>
      <dsp:txXfrm>
        <a:off x="3695419" y="4053408"/>
        <a:ext cx="27710" cy="27710"/>
      </dsp:txXfrm>
    </dsp:sp>
    <dsp:sp modelId="{E1BA568A-9C3C-4BB2-AF60-1F2D06464DE7}">
      <dsp:nvSpPr>
        <dsp:cNvPr id="0" name=""/>
        <dsp:cNvSpPr/>
      </dsp:nvSpPr>
      <dsp:spPr>
        <a:xfrm>
          <a:off x="3985520" y="3700172"/>
          <a:ext cx="1381230" cy="6906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推荐客户购买私募基金（承销）</a:t>
          </a:r>
          <a:endParaRPr lang="zh-CN" altLang="en-US" sz="1400" kern="1200" dirty="0"/>
        </a:p>
      </dsp:txBody>
      <dsp:txXfrm>
        <a:off x="4005747" y="3720399"/>
        <a:ext cx="1340776" cy="650161"/>
      </dsp:txXfrm>
    </dsp:sp>
    <dsp:sp modelId="{A05B7C86-31C4-49C5-AA92-041CD5AB9BAA}">
      <dsp:nvSpPr>
        <dsp:cNvPr id="0" name=""/>
        <dsp:cNvSpPr/>
      </dsp:nvSpPr>
      <dsp:spPr>
        <a:xfrm>
          <a:off x="5366750" y="4033890"/>
          <a:ext cx="552492" cy="23180"/>
        </a:xfrm>
        <a:custGeom>
          <a:avLst/>
          <a:gdLst/>
          <a:ahLst/>
          <a:cxnLst/>
          <a:rect l="0" t="0" r="0" b="0"/>
          <a:pathLst>
            <a:path>
              <a:moveTo>
                <a:pt x="0" y="11590"/>
              </a:moveTo>
              <a:lnTo>
                <a:pt x="552492" y="115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629184" y="4031668"/>
        <a:ext cx="27624" cy="27624"/>
      </dsp:txXfrm>
    </dsp:sp>
    <dsp:sp modelId="{65A98F08-CBFD-48D0-A185-8ED3F14A996C}">
      <dsp:nvSpPr>
        <dsp:cNvPr id="0" name=""/>
        <dsp:cNvSpPr/>
      </dsp:nvSpPr>
      <dsp:spPr>
        <a:xfrm>
          <a:off x="5919243" y="3700172"/>
          <a:ext cx="2181915" cy="6906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举例：营业部自行给某优秀私募寻找资金成立产品，最终权益落地</a:t>
          </a:r>
          <a:endParaRPr lang="zh-CN" altLang="en-US" sz="1400" kern="1200" dirty="0"/>
        </a:p>
      </dsp:txBody>
      <dsp:txXfrm>
        <a:off x="5939470" y="3720399"/>
        <a:ext cx="2141461" cy="650161"/>
      </dsp:txXfrm>
    </dsp:sp>
    <dsp:sp modelId="{4CC8D004-1D42-4836-AEC2-74E60EF2CD90}">
      <dsp:nvSpPr>
        <dsp:cNvPr id="0" name=""/>
        <dsp:cNvSpPr/>
      </dsp:nvSpPr>
      <dsp:spPr>
        <a:xfrm rot="3395764">
          <a:off x="3207499" y="4496342"/>
          <a:ext cx="1003549" cy="23180"/>
        </a:xfrm>
        <a:custGeom>
          <a:avLst/>
          <a:gdLst/>
          <a:ahLst/>
          <a:cxnLst/>
          <a:rect l="0" t="0" r="0" b="0"/>
          <a:pathLst>
            <a:path>
              <a:moveTo>
                <a:pt x="0" y="11590"/>
              </a:moveTo>
              <a:lnTo>
                <a:pt x="1003549" y="115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zh-CN" altLang="en-US" sz="700" kern="1200"/>
        </a:p>
      </dsp:txBody>
      <dsp:txXfrm>
        <a:off x="3684185" y="4482843"/>
        <a:ext cx="50177" cy="50177"/>
      </dsp:txXfrm>
    </dsp:sp>
    <dsp:sp modelId="{DA4EE613-74BB-4B9E-AFC7-66B387A7519D}">
      <dsp:nvSpPr>
        <dsp:cNvPr id="0" name=""/>
        <dsp:cNvSpPr/>
      </dsp:nvSpPr>
      <dsp:spPr>
        <a:xfrm>
          <a:off x="3985520" y="4581511"/>
          <a:ext cx="1381230" cy="6906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针对机构客户做资产配置（定制）</a:t>
          </a:r>
          <a:endParaRPr lang="zh-CN" altLang="en-US" sz="1400" kern="1200" dirty="0"/>
        </a:p>
      </dsp:txBody>
      <dsp:txXfrm>
        <a:off x="4005747" y="4601738"/>
        <a:ext cx="1340776" cy="650161"/>
      </dsp:txXfrm>
    </dsp:sp>
    <dsp:sp modelId="{7AC8C1A6-F7C1-4AA0-821C-AD10B7ECE07C}">
      <dsp:nvSpPr>
        <dsp:cNvPr id="0" name=""/>
        <dsp:cNvSpPr/>
      </dsp:nvSpPr>
      <dsp:spPr>
        <a:xfrm>
          <a:off x="5366750" y="4915229"/>
          <a:ext cx="552492" cy="23180"/>
        </a:xfrm>
        <a:custGeom>
          <a:avLst/>
          <a:gdLst/>
          <a:ahLst/>
          <a:cxnLst/>
          <a:rect l="0" t="0" r="0" b="0"/>
          <a:pathLst>
            <a:path>
              <a:moveTo>
                <a:pt x="0" y="11590"/>
              </a:moveTo>
              <a:lnTo>
                <a:pt x="552492" y="115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5629184" y="4913007"/>
        <a:ext cx="27624" cy="27624"/>
      </dsp:txXfrm>
    </dsp:sp>
    <dsp:sp modelId="{351F389B-8921-4B1B-A9DB-0C6BBCC20AA7}">
      <dsp:nvSpPr>
        <dsp:cNvPr id="0" name=""/>
        <dsp:cNvSpPr/>
      </dsp:nvSpPr>
      <dsp:spPr>
        <a:xfrm>
          <a:off x="5919243" y="4494380"/>
          <a:ext cx="3127312" cy="8648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举例：某机构与我司各自出</a:t>
          </a:r>
          <a:r>
            <a:rPr lang="en-US" altLang="zh-CN" sz="1400" kern="1200" dirty="0" smtClean="0"/>
            <a:t>2000</a:t>
          </a:r>
          <a:r>
            <a:rPr lang="zh-CN" altLang="en-US" sz="1400" kern="1200" dirty="0" smtClean="0"/>
            <a:t>万，我司作为管理人，机构作为投顾，发行</a:t>
          </a:r>
          <a:r>
            <a:rPr lang="en-US" altLang="zh-CN" sz="1400" kern="1200" dirty="0" smtClean="0"/>
            <a:t>FOF</a:t>
          </a:r>
          <a:r>
            <a:rPr lang="zh-CN" altLang="en-US" sz="1400" kern="1200" dirty="0" smtClean="0"/>
            <a:t>，大部分投向期货回流我司，获得管理规模和权益的快速增长</a:t>
          </a:r>
          <a:endParaRPr lang="zh-CN" altLang="en-US" sz="1400" kern="1200" dirty="0"/>
        </a:p>
      </dsp:txBody>
      <dsp:txXfrm>
        <a:off x="5944574" y="4519711"/>
        <a:ext cx="3076650" cy="8142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735D0-96B5-4034-A489-A0A456A8CD2D}">
      <dsp:nvSpPr>
        <dsp:cNvPr id="0" name=""/>
        <dsp:cNvSpPr/>
      </dsp:nvSpPr>
      <dsp:spPr>
        <a:xfrm>
          <a:off x="5226" y="2317299"/>
          <a:ext cx="1621766" cy="8108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盛达资管业务设想（</a:t>
          </a:r>
          <a:r>
            <a:rPr lang="en-US" altLang="zh-CN" sz="1400" kern="1200" dirty="0" smtClean="0"/>
            <a:t>2</a:t>
          </a:r>
          <a:r>
            <a:rPr lang="zh-CN" altLang="en-US" sz="1400" kern="1200" dirty="0" smtClean="0"/>
            <a:t>）</a:t>
          </a:r>
          <a:endParaRPr lang="zh-CN" altLang="en-US" sz="1400" kern="1200" dirty="0"/>
        </a:p>
      </dsp:txBody>
      <dsp:txXfrm>
        <a:off x="28976" y="2341049"/>
        <a:ext cx="1574266" cy="763383"/>
      </dsp:txXfrm>
    </dsp:sp>
    <dsp:sp modelId="{89925C7B-D632-4AC1-B59F-7DF222CC5AF7}">
      <dsp:nvSpPr>
        <dsp:cNvPr id="0" name=""/>
        <dsp:cNvSpPr/>
      </dsp:nvSpPr>
      <dsp:spPr>
        <a:xfrm rot="17944409">
          <a:off x="1283857" y="2124694"/>
          <a:ext cx="1334976" cy="29326"/>
        </a:xfrm>
        <a:custGeom>
          <a:avLst/>
          <a:gdLst/>
          <a:ahLst/>
          <a:cxnLst/>
          <a:rect l="0" t="0" r="0" b="0"/>
          <a:pathLst>
            <a:path>
              <a:moveTo>
                <a:pt x="0" y="14663"/>
              </a:moveTo>
              <a:lnTo>
                <a:pt x="1334976" y="146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917971" y="2105983"/>
        <a:ext cx="66748" cy="66748"/>
      </dsp:txXfrm>
    </dsp:sp>
    <dsp:sp modelId="{492943F3-0FB5-48C3-816D-D4DBE52E0D7B}">
      <dsp:nvSpPr>
        <dsp:cNvPr id="0" name=""/>
        <dsp:cNvSpPr/>
      </dsp:nvSpPr>
      <dsp:spPr>
        <a:xfrm>
          <a:off x="2275698" y="1150533"/>
          <a:ext cx="1621766" cy="8108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机构业务（</a:t>
          </a:r>
          <a:r>
            <a:rPr lang="en-US" altLang="zh-CN" sz="1400" kern="1200" dirty="0" smtClean="0"/>
            <a:t>PB</a:t>
          </a:r>
          <a:r>
            <a:rPr lang="zh-CN" altLang="en-US" sz="1400" kern="1200" dirty="0" smtClean="0"/>
            <a:t>业务）</a:t>
          </a:r>
          <a:endParaRPr lang="zh-CN" altLang="en-US" sz="1400" kern="1200" dirty="0"/>
        </a:p>
      </dsp:txBody>
      <dsp:txXfrm>
        <a:off x="2299448" y="1174283"/>
        <a:ext cx="1574266" cy="763383"/>
      </dsp:txXfrm>
    </dsp:sp>
    <dsp:sp modelId="{B0E4D9E2-3653-45B4-B701-FAB3DD6C1F60}">
      <dsp:nvSpPr>
        <dsp:cNvPr id="0" name=""/>
        <dsp:cNvSpPr/>
      </dsp:nvSpPr>
      <dsp:spPr>
        <a:xfrm rot="18285601">
          <a:off x="3652917" y="1073933"/>
          <a:ext cx="1137801" cy="29326"/>
        </a:xfrm>
        <a:custGeom>
          <a:avLst/>
          <a:gdLst/>
          <a:ahLst/>
          <a:cxnLst/>
          <a:rect l="0" t="0" r="0" b="0"/>
          <a:pathLst>
            <a:path>
              <a:moveTo>
                <a:pt x="0" y="14663"/>
              </a:moveTo>
              <a:lnTo>
                <a:pt x="1137801" y="146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193373" y="1060151"/>
        <a:ext cx="56890" cy="56890"/>
      </dsp:txXfrm>
    </dsp:sp>
    <dsp:sp modelId="{4E62A644-53C2-4A93-A273-235FC4BC01D3}">
      <dsp:nvSpPr>
        <dsp:cNvPr id="0" name=""/>
        <dsp:cNvSpPr/>
      </dsp:nvSpPr>
      <dsp:spPr>
        <a:xfrm>
          <a:off x="4546171" y="215776"/>
          <a:ext cx="2112755" cy="8108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建立投顾资源库，定期更新投顾推荐表</a:t>
          </a:r>
          <a:endParaRPr lang="zh-CN" altLang="en-US" sz="1400" kern="1200" dirty="0"/>
        </a:p>
      </dsp:txBody>
      <dsp:txXfrm>
        <a:off x="4569921" y="239526"/>
        <a:ext cx="2065255" cy="763383"/>
      </dsp:txXfrm>
    </dsp:sp>
    <dsp:sp modelId="{81C664C6-5BAB-48C8-813B-6C0CC2142574}">
      <dsp:nvSpPr>
        <dsp:cNvPr id="0" name=""/>
        <dsp:cNvSpPr/>
      </dsp:nvSpPr>
      <dsp:spPr>
        <a:xfrm rot="21588118">
          <a:off x="3897463" y="1540190"/>
          <a:ext cx="648710" cy="29326"/>
        </a:xfrm>
        <a:custGeom>
          <a:avLst/>
          <a:gdLst/>
          <a:ahLst/>
          <a:cxnLst/>
          <a:rect l="0" t="0" r="0" b="0"/>
          <a:pathLst>
            <a:path>
              <a:moveTo>
                <a:pt x="0" y="14663"/>
              </a:moveTo>
              <a:lnTo>
                <a:pt x="648710" y="146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205600" y="1538636"/>
        <a:ext cx="32435" cy="32435"/>
      </dsp:txXfrm>
    </dsp:sp>
    <dsp:sp modelId="{0E0546E0-7169-4023-B85C-13422AD3886B}">
      <dsp:nvSpPr>
        <dsp:cNvPr id="0" name=""/>
        <dsp:cNvSpPr/>
      </dsp:nvSpPr>
      <dsp:spPr>
        <a:xfrm>
          <a:off x="4546171" y="1148291"/>
          <a:ext cx="2263045" cy="8108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持续与金融机构（券商、银行、三方财富、信托）保持良好沟通，了解需求</a:t>
          </a:r>
          <a:endParaRPr lang="zh-CN" altLang="en-US" sz="1400" kern="1200" dirty="0"/>
        </a:p>
      </dsp:txBody>
      <dsp:txXfrm>
        <a:off x="4569921" y="1172041"/>
        <a:ext cx="2215545" cy="763383"/>
      </dsp:txXfrm>
    </dsp:sp>
    <dsp:sp modelId="{AF45B585-E28C-4C2F-B82F-4A3283B04963}">
      <dsp:nvSpPr>
        <dsp:cNvPr id="0" name=""/>
        <dsp:cNvSpPr/>
      </dsp:nvSpPr>
      <dsp:spPr>
        <a:xfrm>
          <a:off x="6809216" y="1539069"/>
          <a:ext cx="648706" cy="29326"/>
        </a:xfrm>
        <a:custGeom>
          <a:avLst/>
          <a:gdLst/>
          <a:ahLst/>
          <a:cxnLst/>
          <a:rect l="0" t="0" r="0" b="0"/>
          <a:pathLst>
            <a:path>
              <a:moveTo>
                <a:pt x="0" y="14663"/>
              </a:moveTo>
              <a:lnTo>
                <a:pt x="648706" y="146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7117352" y="1537515"/>
        <a:ext cx="32435" cy="32435"/>
      </dsp:txXfrm>
    </dsp:sp>
    <dsp:sp modelId="{0233920C-E71C-4A30-9B88-6E8FA38BC7AA}">
      <dsp:nvSpPr>
        <dsp:cNvPr id="0" name=""/>
        <dsp:cNvSpPr/>
      </dsp:nvSpPr>
      <dsp:spPr>
        <a:xfrm>
          <a:off x="7457923" y="1087325"/>
          <a:ext cx="1887119" cy="9328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银行动态持续跟踪，金融机构最大资金来源为银行资金（未来通过理财子公司投出）</a:t>
          </a:r>
          <a:endParaRPr lang="zh-CN" altLang="en-US" sz="1400" kern="1200" dirty="0"/>
        </a:p>
      </dsp:txBody>
      <dsp:txXfrm>
        <a:off x="7485244" y="1114646"/>
        <a:ext cx="1832477" cy="878173"/>
      </dsp:txXfrm>
    </dsp:sp>
    <dsp:sp modelId="{BE3D5E7A-93DB-49B1-8060-5E5E38F5AF68}">
      <dsp:nvSpPr>
        <dsp:cNvPr id="0" name=""/>
        <dsp:cNvSpPr/>
      </dsp:nvSpPr>
      <dsp:spPr>
        <a:xfrm rot="3310531">
          <a:off x="3653838" y="2007569"/>
          <a:ext cx="1135960" cy="29326"/>
        </a:xfrm>
        <a:custGeom>
          <a:avLst/>
          <a:gdLst/>
          <a:ahLst/>
          <a:cxnLst/>
          <a:rect l="0" t="0" r="0" b="0"/>
          <a:pathLst>
            <a:path>
              <a:moveTo>
                <a:pt x="0" y="14663"/>
              </a:moveTo>
              <a:lnTo>
                <a:pt x="1135960" y="146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193419" y="1993834"/>
        <a:ext cx="56798" cy="56798"/>
      </dsp:txXfrm>
    </dsp:sp>
    <dsp:sp modelId="{9B659AA8-EAC6-4C3A-8411-384F4F4F0749}">
      <dsp:nvSpPr>
        <dsp:cNvPr id="0" name=""/>
        <dsp:cNvSpPr/>
      </dsp:nvSpPr>
      <dsp:spPr>
        <a:xfrm>
          <a:off x="4546171" y="2080807"/>
          <a:ext cx="2262104" cy="8153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不断撮合，将资金方的需求和投顾的优势完美匹配、撮合、落地</a:t>
          </a:r>
          <a:endParaRPr lang="zh-CN" altLang="en-US" sz="1400" kern="1200" dirty="0"/>
        </a:p>
      </dsp:txBody>
      <dsp:txXfrm>
        <a:off x="4570052" y="2104688"/>
        <a:ext cx="2214342" cy="767605"/>
      </dsp:txXfrm>
    </dsp:sp>
    <dsp:sp modelId="{A25940E3-B943-409C-9571-642C3C63EAD1}">
      <dsp:nvSpPr>
        <dsp:cNvPr id="0" name=""/>
        <dsp:cNvSpPr/>
      </dsp:nvSpPr>
      <dsp:spPr>
        <a:xfrm rot="3655591">
          <a:off x="1283857" y="3291460"/>
          <a:ext cx="1334976" cy="29326"/>
        </a:xfrm>
        <a:custGeom>
          <a:avLst/>
          <a:gdLst/>
          <a:ahLst/>
          <a:cxnLst/>
          <a:rect l="0" t="0" r="0" b="0"/>
          <a:pathLst>
            <a:path>
              <a:moveTo>
                <a:pt x="0" y="14663"/>
              </a:moveTo>
              <a:lnTo>
                <a:pt x="1334976" y="146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1917971" y="3272749"/>
        <a:ext cx="66748" cy="66748"/>
      </dsp:txXfrm>
    </dsp:sp>
    <dsp:sp modelId="{E186C81E-6A79-4D38-B216-D485D7D39F6F}">
      <dsp:nvSpPr>
        <dsp:cNvPr id="0" name=""/>
        <dsp:cNvSpPr/>
      </dsp:nvSpPr>
      <dsp:spPr>
        <a:xfrm>
          <a:off x="2275698" y="3484064"/>
          <a:ext cx="1621766" cy="8108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创新业务</a:t>
          </a:r>
          <a:endParaRPr lang="zh-CN" altLang="en-US" sz="1400" kern="1200" dirty="0"/>
        </a:p>
      </dsp:txBody>
      <dsp:txXfrm>
        <a:off x="2299448" y="3507814"/>
        <a:ext cx="1574266" cy="763383"/>
      </dsp:txXfrm>
    </dsp:sp>
    <dsp:sp modelId="{FED82E3B-3285-4F02-933E-6937D105A2DF}">
      <dsp:nvSpPr>
        <dsp:cNvPr id="0" name=""/>
        <dsp:cNvSpPr/>
      </dsp:nvSpPr>
      <dsp:spPr>
        <a:xfrm rot="19457599">
          <a:off x="3822376" y="3641714"/>
          <a:ext cx="798884" cy="29326"/>
        </a:xfrm>
        <a:custGeom>
          <a:avLst/>
          <a:gdLst/>
          <a:ahLst/>
          <a:cxnLst/>
          <a:rect l="0" t="0" r="0" b="0"/>
          <a:pathLst>
            <a:path>
              <a:moveTo>
                <a:pt x="0" y="14663"/>
              </a:moveTo>
              <a:lnTo>
                <a:pt x="798884" y="146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201846" y="3636405"/>
        <a:ext cx="39944" cy="39944"/>
      </dsp:txXfrm>
    </dsp:sp>
    <dsp:sp modelId="{1F4B0543-ADD0-49E9-B2C1-9661A00F6913}">
      <dsp:nvSpPr>
        <dsp:cNvPr id="0" name=""/>
        <dsp:cNvSpPr/>
      </dsp:nvSpPr>
      <dsp:spPr>
        <a:xfrm>
          <a:off x="4546171" y="3017807"/>
          <a:ext cx="2048209" cy="8108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结构型产品单个单议</a:t>
          </a:r>
          <a:endParaRPr lang="zh-CN" altLang="en-US" sz="1400" kern="1200" dirty="0"/>
        </a:p>
      </dsp:txBody>
      <dsp:txXfrm>
        <a:off x="4569921" y="3041557"/>
        <a:ext cx="2000709" cy="763383"/>
      </dsp:txXfrm>
    </dsp:sp>
    <dsp:sp modelId="{CDBCF52E-9FD4-40BB-923B-794CE0A501EB}">
      <dsp:nvSpPr>
        <dsp:cNvPr id="0" name=""/>
        <dsp:cNvSpPr/>
      </dsp:nvSpPr>
      <dsp:spPr>
        <a:xfrm rot="2142401">
          <a:off x="3822376" y="4107971"/>
          <a:ext cx="798884" cy="29326"/>
        </a:xfrm>
        <a:custGeom>
          <a:avLst/>
          <a:gdLst/>
          <a:ahLst/>
          <a:cxnLst/>
          <a:rect l="0" t="0" r="0" b="0"/>
          <a:pathLst>
            <a:path>
              <a:moveTo>
                <a:pt x="0" y="14663"/>
              </a:moveTo>
              <a:lnTo>
                <a:pt x="798884" y="146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a:off x="4201846" y="4102663"/>
        <a:ext cx="39944" cy="39944"/>
      </dsp:txXfrm>
    </dsp:sp>
    <dsp:sp modelId="{0077E676-A1A9-4651-B57E-9A71CC212848}">
      <dsp:nvSpPr>
        <dsp:cNvPr id="0" name=""/>
        <dsp:cNvSpPr/>
      </dsp:nvSpPr>
      <dsp:spPr>
        <a:xfrm>
          <a:off x="4546171" y="3950322"/>
          <a:ext cx="2008752" cy="8108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t>银行间债券市场业务</a:t>
          </a:r>
          <a:endParaRPr lang="en-US" altLang="zh-CN" sz="1400" kern="1200" dirty="0" smtClean="0"/>
        </a:p>
      </dsp:txBody>
      <dsp:txXfrm>
        <a:off x="4569921" y="3974072"/>
        <a:ext cx="1961252" cy="76338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670DF0-3AB8-419B-B791-012D8D860C52}" type="datetimeFigureOut">
              <a:rPr lang="zh-CN" altLang="en-US" smtClean="0"/>
              <a:t>2020/5/20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76A6C4-7A5D-4F0B-802D-684D529DBE1B}" type="slidenum">
              <a:rPr lang="zh-CN" altLang="en-US" smtClean="0"/>
              <a:t>‹#›</a:t>
            </a:fld>
            <a:endParaRPr lang="zh-CN" altLang="en-US"/>
          </a:p>
        </p:txBody>
      </p:sp>
    </p:spTree>
    <p:extLst>
      <p:ext uri="{BB962C8B-B14F-4D97-AF65-F5344CB8AC3E}">
        <p14:creationId xmlns:p14="http://schemas.microsoft.com/office/powerpoint/2010/main" val="3071736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15B164-17B8-4718-8E2D-2D4D70CB7BD3}" type="datetimeFigureOut">
              <a:rPr lang="zh-CN" altLang="en-US" smtClean="0"/>
              <a:t>2020/5/20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C77157-3B94-4687-91A7-2BA176EB9C2C}" type="slidenum">
              <a:rPr lang="zh-CN" altLang="en-US" smtClean="0"/>
              <a:t>‹#›</a:t>
            </a:fld>
            <a:endParaRPr lang="zh-CN" altLang="en-US"/>
          </a:p>
        </p:txBody>
      </p:sp>
    </p:spTree>
    <p:extLst>
      <p:ext uri="{BB962C8B-B14F-4D97-AF65-F5344CB8AC3E}">
        <p14:creationId xmlns:p14="http://schemas.microsoft.com/office/powerpoint/2010/main" val="1335978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C77157-3B94-4687-91A7-2BA176EB9C2C}" type="slidenum">
              <a:rPr lang="zh-CN" altLang="en-US" smtClean="0"/>
              <a:t>3</a:t>
            </a:fld>
            <a:endParaRPr lang="zh-CN" altLang="en-US"/>
          </a:p>
        </p:txBody>
      </p:sp>
    </p:spTree>
    <p:extLst>
      <p:ext uri="{BB962C8B-B14F-4D97-AF65-F5344CB8AC3E}">
        <p14:creationId xmlns:p14="http://schemas.microsoft.com/office/powerpoint/2010/main" val="2400087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C77157-3B94-4687-91A7-2BA176EB9C2C}" type="slidenum">
              <a:rPr lang="zh-CN" altLang="en-US" smtClean="0"/>
              <a:t>34</a:t>
            </a:fld>
            <a:endParaRPr lang="zh-CN" altLang="en-US"/>
          </a:p>
        </p:txBody>
      </p:sp>
    </p:spTree>
    <p:extLst>
      <p:ext uri="{BB962C8B-B14F-4D97-AF65-F5344CB8AC3E}">
        <p14:creationId xmlns:p14="http://schemas.microsoft.com/office/powerpoint/2010/main" val="3786625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C77157-3B94-4687-91A7-2BA176EB9C2C}" type="slidenum">
              <a:rPr lang="zh-CN" altLang="en-US" smtClean="0"/>
              <a:t>36</a:t>
            </a:fld>
            <a:endParaRPr lang="zh-CN" altLang="en-US"/>
          </a:p>
        </p:txBody>
      </p:sp>
    </p:spTree>
    <p:extLst>
      <p:ext uri="{BB962C8B-B14F-4D97-AF65-F5344CB8AC3E}">
        <p14:creationId xmlns:p14="http://schemas.microsoft.com/office/powerpoint/2010/main" val="3838380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C77157-3B94-4687-91A7-2BA176EB9C2C}" type="slidenum">
              <a:rPr lang="zh-CN" altLang="en-US" smtClean="0"/>
              <a:t>37</a:t>
            </a:fld>
            <a:endParaRPr lang="zh-CN" altLang="en-US"/>
          </a:p>
        </p:txBody>
      </p:sp>
    </p:spTree>
    <p:extLst>
      <p:ext uri="{BB962C8B-B14F-4D97-AF65-F5344CB8AC3E}">
        <p14:creationId xmlns:p14="http://schemas.microsoft.com/office/powerpoint/2010/main" val="2707016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C77157-3B94-4687-91A7-2BA176EB9C2C}" type="slidenum">
              <a:rPr lang="zh-CN" altLang="en-US" smtClean="0"/>
              <a:t>38</a:t>
            </a:fld>
            <a:endParaRPr lang="zh-CN" altLang="en-US"/>
          </a:p>
        </p:txBody>
      </p:sp>
    </p:spTree>
    <p:extLst>
      <p:ext uri="{BB962C8B-B14F-4D97-AF65-F5344CB8AC3E}">
        <p14:creationId xmlns:p14="http://schemas.microsoft.com/office/powerpoint/2010/main" val="1160573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900" dirty="0" smtClean="0"/>
          </a:p>
        </p:txBody>
      </p:sp>
      <p:sp>
        <p:nvSpPr>
          <p:cNvPr id="4" name="灯片编号占位符 3"/>
          <p:cNvSpPr>
            <a:spLocks noGrp="1"/>
          </p:cNvSpPr>
          <p:nvPr>
            <p:ph type="sldNum" sz="quarter" idx="10"/>
          </p:nvPr>
        </p:nvSpPr>
        <p:spPr/>
        <p:txBody>
          <a:bodyPr/>
          <a:lstStyle/>
          <a:p>
            <a:fld id="{7502BD0B-23ED-4A76-9C99-2E249C5C7E4F}" type="slidenum">
              <a:rPr lang="zh-CN" altLang="en-US" smtClean="0"/>
              <a:pPr/>
              <a:t>39</a:t>
            </a:fld>
            <a:endParaRPr lang="zh-CN" altLang="en-US"/>
          </a:p>
        </p:txBody>
      </p:sp>
    </p:spTree>
    <p:extLst>
      <p:ext uri="{BB962C8B-B14F-4D97-AF65-F5344CB8AC3E}">
        <p14:creationId xmlns:p14="http://schemas.microsoft.com/office/powerpoint/2010/main" val="269355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900" dirty="0" smtClean="0"/>
          </a:p>
        </p:txBody>
      </p:sp>
      <p:sp>
        <p:nvSpPr>
          <p:cNvPr id="4" name="灯片编号占位符 3"/>
          <p:cNvSpPr>
            <a:spLocks noGrp="1"/>
          </p:cNvSpPr>
          <p:nvPr>
            <p:ph type="sldNum" sz="quarter" idx="10"/>
          </p:nvPr>
        </p:nvSpPr>
        <p:spPr/>
        <p:txBody>
          <a:bodyPr/>
          <a:lstStyle/>
          <a:p>
            <a:fld id="{7502BD0B-23ED-4A76-9C99-2E249C5C7E4F}" type="slidenum">
              <a:rPr lang="zh-CN" altLang="en-US" smtClean="0"/>
              <a:pPr/>
              <a:t>40</a:t>
            </a:fld>
            <a:endParaRPr lang="zh-CN" altLang="en-US"/>
          </a:p>
        </p:txBody>
      </p:sp>
    </p:spTree>
    <p:extLst>
      <p:ext uri="{BB962C8B-B14F-4D97-AF65-F5344CB8AC3E}">
        <p14:creationId xmlns:p14="http://schemas.microsoft.com/office/powerpoint/2010/main" val="4224460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900" dirty="0" smtClean="0"/>
          </a:p>
        </p:txBody>
      </p:sp>
      <p:sp>
        <p:nvSpPr>
          <p:cNvPr id="4" name="灯片编号占位符 3"/>
          <p:cNvSpPr>
            <a:spLocks noGrp="1"/>
          </p:cNvSpPr>
          <p:nvPr>
            <p:ph type="sldNum" sz="quarter" idx="10"/>
          </p:nvPr>
        </p:nvSpPr>
        <p:spPr/>
        <p:txBody>
          <a:bodyPr/>
          <a:lstStyle/>
          <a:p>
            <a:fld id="{7502BD0B-23ED-4A76-9C99-2E249C5C7E4F}" type="slidenum">
              <a:rPr lang="zh-CN" altLang="en-US" smtClean="0"/>
              <a:pPr/>
              <a:t>41</a:t>
            </a:fld>
            <a:endParaRPr lang="zh-CN" altLang="en-US"/>
          </a:p>
        </p:txBody>
      </p:sp>
    </p:spTree>
    <p:extLst>
      <p:ext uri="{BB962C8B-B14F-4D97-AF65-F5344CB8AC3E}">
        <p14:creationId xmlns:p14="http://schemas.microsoft.com/office/powerpoint/2010/main" val="3058345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900" dirty="0" smtClean="0"/>
          </a:p>
        </p:txBody>
      </p:sp>
      <p:sp>
        <p:nvSpPr>
          <p:cNvPr id="4" name="灯片编号占位符 3"/>
          <p:cNvSpPr>
            <a:spLocks noGrp="1"/>
          </p:cNvSpPr>
          <p:nvPr>
            <p:ph type="sldNum" sz="quarter" idx="10"/>
          </p:nvPr>
        </p:nvSpPr>
        <p:spPr/>
        <p:txBody>
          <a:bodyPr/>
          <a:lstStyle/>
          <a:p>
            <a:fld id="{7502BD0B-23ED-4A76-9C99-2E249C5C7E4F}" type="slidenum">
              <a:rPr lang="zh-CN" altLang="en-US" smtClean="0"/>
              <a:pPr/>
              <a:t>42</a:t>
            </a:fld>
            <a:endParaRPr lang="zh-CN" altLang="en-US"/>
          </a:p>
        </p:txBody>
      </p:sp>
    </p:spTree>
    <p:extLst>
      <p:ext uri="{BB962C8B-B14F-4D97-AF65-F5344CB8AC3E}">
        <p14:creationId xmlns:p14="http://schemas.microsoft.com/office/powerpoint/2010/main" val="3157962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900" dirty="0" smtClean="0"/>
          </a:p>
        </p:txBody>
      </p:sp>
      <p:sp>
        <p:nvSpPr>
          <p:cNvPr id="4" name="灯片编号占位符 3"/>
          <p:cNvSpPr>
            <a:spLocks noGrp="1"/>
          </p:cNvSpPr>
          <p:nvPr>
            <p:ph type="sldNum" sz="quarter" idx="10"/>
          </p:nvPr>
        </p:nvSpPr>
        <p:spPr/>
        <p:txBody>
          <a:bodyPr/>
          <a:lstStyle/>
          <a:p>
            <a:fld id="{7502BD0B-23ED-4A76-9C99-2E249C5C7E4F}" type="slidenum">
              <a:rPr lang="zh-CN" altLang="en-US" smtClean="0"/>
              <a:pPr/>
              <a:t>43</a:t>
            </a:fld>
            <a:endParaRPr lang="zh-CN" altLang="en-US"/>
          </a:p>
        </p:txBody>
      </p:sp>
    </p:spTree>
    <p:extLst>
      <p:ext uri="{BB962C8B-B14F-4D97-AF65-F5344CB8AC3E}">
        <p14:creationId xmlns:p14="http://schemas.microsoft.com/office/powerpoint/2010/main" val="3615906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900" dirty="0" smtClean="0"/>
          </a:p>
        </p:txBody>
      </p:sp>
      <p:sp>
        <p:nvSpPr>
          <p:cNvPr id="4" name="灯片编号占位符 3"/>
          <p:cNvSpPr>
            <a:spLocks noGrp="1"/>
          </p:cNvSpPr>
          <p:nvPr>
            <p:ph type="sldNum" sz="quarter" idx="10"/>
          </p:nvPr>
        </p:nvSpPr>
        <p:spPr/>
        <p:txBody>
          <a:bodyPr/>
          <a:lstStyle/>
          <a:p>
            <a:fld id="{7502BD0B-23ED-4A76-9C99-2E249C5C7E4F}" type="slidenum">
              <a:rPr lang="zh-CN" altLang="en-US" smtClean="0"/>
              <a:pPr/>
              <a:t>44</a:t>
            </a:fld>
            <a:endParaRPr lang="zh-CN" altLang="en-US"/>
          </a:p>
        </p:txBody>
      </p:sp>
    </p:spTree>
    <p:extLst>
      <p:ext uri="{BB962C8B-B14F-4D97-AF65-F5344CB8AC3E}">
        <p14:creationId xmlns:p14="http://schemas.microsoft.com/office/powerpoint/2010/main" val="38511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强大的注册资本，说明期货公司正在转型，做更多需要资本金的业务，如风险管理子公司业务、基金销售牌照、公募基金、境外子公司、资产管理等业务。</a:t>
            </a:r>
            <a:endParaRPr lang="zh-CN" altLang="en-US" dirty="0"/>
          </a:p>
        </p:txBody>
      </p:sp>
      <p:sp>
        <p:nvSpPr>
          <p:cNvPr id="4" name="灯片编号占位符 3"/>
          <p:cNvSpPr>
            <a:spLocks noGrp="1"/>
          </p:cNvSpPr>
          <p:nvPr>
            <p:ph type="sldNum" sz="quarter" idx="10"/>
          </p:nvPr>
        </p:nvSpPr>
        <p:spPr/>
        <p:txBody>
          <a:bodyPr/>
          <a:lstStyle/>
          <a:p>
            <a:fld id="{47C77157-3B94-4687-91A7-2BA176EB9C2C}" type="slidenum">
              <a:rPr lang="zh-CN" altLang="en-US" smtClean="0"/>
              <a:t>4</a:t>
            </a:fld>
            <a:endParaRPr lang="zh-CN" altLang="en-US"/>
          </a:p>
        </p:txBody>
      </p:sp>
    </p:spTree>
    <p:extLst>
      <p:ext uri="{BB962C8B-B14F-4D97-AF65-F5344CB8AC3E}">
        <p14:creationId xmlns:p14="http://schemas.microsoft.com/office/powerpoint/2010/main" val="140932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900" dirty="0" smtClean="0"/>
          </a:p>
        </p:txBody>
      </p:sp>
      <p:sp>
        <p:nvSpPr>
          <p:cNvPr id="4" name="灯片编号占位符 3"/>
          <p:cNvSpPr>
            <a:spLocks noGrp="1"/>
          </p:cNvSpPr>
          <p:nvPr>
            <p:ph type="sldNum" sz="quarter" idx="10"/>
          </p:nvPr>
        </p:nvSpPr>
        <p:spPr/>
        <p:txBody>
          <a:bodyPr/>
          <a:lstStyle/>
          <a:p>
            <a:fld id="{7502BD0B-23ED-4A76-9C99-2E249C5C7E4F}" type="slidenum">
              <a:rPr lang="zh-CN" altLang="en-US" smtClean="0"/>
              <a:pPr/>
              <a:t>45</a:t>
            </a:fld>
            <a:endParaRPr lang="zh-CN" altLang="en-US"/>
          </a:p>
        </p:txBody>
      </p:sp>
    </p:spTree>
    <p:extLst>
      <p:ext uri="{BB962C8B-B14F-4D97-AF65-F5344CB8AC3E}">
        <p14:creationId xmlns:p14="http://schemas.microsoft.com/office/powerpoint/2010/main" val="2730356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900" dirty="0" smtClean="0"/>
          </a:p>
        </p:txBody>
      </p:sp>
      <p:sp>
        <p:nvSpPr>
          <p:cNvPr id="4" name="灯片编号占位符 3"/>
          <p:cNvSpPr>
            <a:spLocks noGrp="1"/>
          </p:cNvSpPr>
          <p:nvPr>
            <p:ph type="sldNum" sz="quarter" idx="10"/>
          </p:nvPr>
        </p:nvSpPr>
        <p:spPr/>
        <p:txBody>
          <a:bodyPr/>
          <a:lstStyle/>
          <a:p>
            <a:fld id="{7502BD0B-23ED-4A76-9C99-2E249C5C7E4F}" type="slidenum">
              <a:rPr lang="zh-CN" altLang="en-US" smtClean="0"/>
              <a:pPr/>
              <a:t>46</a:t>
            </a:fld>
            <a:endParaRPr lang="zh-CN" altLang="en-US"/>
          </a:p>
        </p:txBody>
      </p:sp>
    </p:spTree>
    <p:extLst>
      <p:ext uri="{BB962C8B-B14F-4D97-AF65-F5344CB8AC3E}">
        <p14:creationId xmlns:p14="http://schemas.microsoft.com/office/powerpoint/2010/main" val="4103872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900" dirty="0" smtClean="0"/>
          </a:p>
        </p:txBody>
      </p:sp>
      <p:sp>
        <p:nvSpPr>
          <p:cNvPr id="4" name="灯片编号占位符 3"/>
          <p:cNvSpPr>
            <a:spLocks noGrp="1"/>
          </p:cNvSpPr>
          <p:nvPr>
            <p:ph type="sldNum" sz="quarter" idx="10"/>
          </p:nvPr>
        </p:nvSpPr>
        <p:spPr/>
        <p:txBody>
          <a:bodyPr/>
          <a:lstStyle/>
          <a:p>
            <a:fld id="{7502BD0B-23ED-4A76-9C99-2E249C5C7E4F}" type="slidenum">
              <a:rPr lang="zh-CN" altLang="en-US" smtClean="0"/>
              <a:pPr/>
              <a:t>47</a:t>
            </a:fld>
            <a:endParaRPr lang="zh-CN" altLang="en-US"/>
          </a:p>
        </p:txBody>
      </p:sp>
    </p:spTree>
    <p:extLst>
      <p:ext uri="{BB962C8B-B14F-4D97-AF65-F5344CB8AC3E}">
        <p14:creationId xmlns:p14="http://schemas.microsoft.com/office/powerpoint/2010/main" val="3288537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900" dirty="0" smtClean="0"/>
          </a:p>
        </p:txBody>
      </p:sp>
      <p:sp>
        <p:nvSpPr>
          <p:cNvPr id="4" name="灯片编号占位符 3"/>
          <p:cNvSpPr>
            <a:spLocks noGrp="1"/>
          </p:cNvSpPr>
          <p:nvPr>
            <p:ph type="sldNum" sz="quarter" idx="10"/>
          </p:nvPr>
        </p:nvSpPr>
        <p:spPr/>
        <p:txBody>
          <a:bodyPr/>
          <a:lstStyle/>
          <a:p>
            <a:fld id="{7502BD0B-23ED-4A76-9C99-2E249C5C7E4F}" type="slidenum">
              <a:rPr lang="zh-CN" altLang="en-US" smtClean="0"/>
              <a:pPr/>
              <a:t>48</a:t>
            </a:fld>
            <a:endParaRPr lang="zh-CN" altLang="en-US"/>
          </a:p>
        </p:txBody>
      </p:sp>
    </p:spTree>
    <p:extLst>
      <p:ext uri="{BB962C8B-B14F-4D97-AF65-F5344CB8AC3E}">
        <p14:creationId xmlns:p14="http://schemas.microsoft.com/office/powerpoint/2010/main" val="3932592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900" dirty="0" smtClean="0"/>
          </a:p>
        </p:txBody>
      </p:sp>
      <p:sp>
        <p:nvSpPr>
          <p:cNvPr id="4" name="灯片编号占位符 3"/>
          <p:cNvSpPr>
            <a:spLocks noGrp="1"/>
          </p:cNvSpPr>
          <p:nvPr>
            <p:ph type="sldNum" sz="quarter" idx="10"/>
          </p:nvPr>
        </p:nvSpPr>
        <p:spPr/>
        <p:txBody>
          <a:bodyPr/>
          <a:lstStyle/>
          <a:p>
            <a:fld id="{7502BD0B-23ED-4A76-9C99-2E249C5C7E4F}" type="slidenum">
              <a:rPr lang="zh-CN" altLang="en-US" smtClean="0"/>
              <a:pPr/>
              <a:t>49</a:t>
            </a:fld>
            <a:endParaRPr lang="zh-CN" altLang="en-US"/>
          </a:p>
        </p:txBody>
      </p:sp>
    </p:spTree>
    <p:extLst>
      <p:ext uri="{BB962C8B-B14F-4D97-AF65-F5344CB8AC3E}">
        <p14:creationId xmlns:p14="http://schemas.microsoft.com/office/powerpoint/2010/main" val="2297190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900" dirty="0" smtClean="0"/>
          </a:p>
        </p:txBody>
      </p:sp>
      <p:sp>
        <p:nvSpPr>
          <p:cNvPr id="4" name="灯片编号占位符 3"/>
          <p:cNvSpPr>
            <a:spLocks noGrp="1"/>
          </p:cNvSpPr>
          <p:nvPr>
            <p:ph type="sldNum" sz="quarter" idx="10"/>
          </p:nvPr>
        </p:nvSpPr>
        <p:spPr/>
        <p:txBody>
          <a:bodyPr/>
          <a:lstStyle/>
          <a:p>
            <a:fld id="{7502BD0B-23ED-4A76-9C99-2E249C5C7E4F}" type="slidenum">
              <a:rPr lang="zh-CN" altLang="en-US" smtClean="0"/>
              <a:pPr/>
              <a:t>50</a:t>
            </a:fld>
            <a:endParaRPr lang="zh-CN" altLang="en-US"/>
          </a:p>
        </p:txBody>
      </p:sp>
    </p:spTree>
    <p:extLst>
      <p:ext uri="{BB962C8B-B14F-4D97-AF65-F5344CB8AC3E}">
        <p14:creationId xmlns:p14="http://schemas.microsoft.com/office/powerpoint/2010/main" val="1729189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900" dirty="0" smtClean="0"/>
          </a:p>
        </p:txBody>
      </p:sp>
      <p:sp>
        <p:nvSpPr>
          <p:cNvPr id="4" name="灯片编号占位符 3"/>
          <p:cNvSpPr>
            <a:spLocks noGrp="1"/>
          </p:cNvSpPr>
          <p:nvPr>
            <p:ph type="sldNum" sz="quarter" idx="10"/>
          </p:nvPr>
        </p:nvSpPr>
        <p:spPr/>
        <p:txBody>
          <a:bodyPr/>
          <a:lstStyle/>
          <a:p>
            <a:fld id="{7502BD0B-23ED-4A76-9C99-2E249C5C7E4F}" type="slidenum">
              <a:rPr lang="zh-CN" altLang="en-US" smtClean="0"/>
              <a:pPr/>
              <a:t>51</a:t>
            </a:fld>
            <a:endParaRPr lang="zh-CN" altLang="en-US"/>
          </a:p>
        </p:txBody>
      </p:sp>
    </p:spTree>
    <p:extLst>
      <p:ext uri="{BB962C8B-B14F-4D97-AF65-F5344CB8AC3E}">
        <p14:creationId xmlns:p14="http://schemas.microsoft.com/office/powerpoint/2010/main" val="398049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900" dirty="0" smtClean="0"/>
          </a:p>
        </p:txBody>
      </p:sp>
      <p:sp>
        <p:nvSpPr>
          <p:cNvPr id="4" name="灯片编号占位符 3"/>
          <p:cNvSpPr>
            <a:spLocks noGrp="1"/>
          </p:cNvSpPr>
          <p:nvPr>
            <p:ph type="sldNum" sz="quarter" idx="10"/>
          </p:nvPr>
        </p:nvSpPr>
        <p:spPr/>
        <p:txBody>
          <a:bodyPr/>
          <a:lstStyle/>
          <a:p>
            <a:fld id="{7502BD0B-23ED-4A76-9C99-2E249C5C7E4F}" type="slidenum">
              <a:rPr lang="zh-CN" altLang="en-US" smtClean="0"/>
              <a:pPr/>
              <a:t>52</a:t>
            </a:fld>
            <a:endParaRPr lang="zh-CN" altLang="en-US"/>
          </a:p>
        </p:txBody>
      </p:sp>
    </p:spTree>
    <p:extLst>
      <p:ext uri="{BB962C8B-B14F-4D97-AF65-F5344CB8AC3E}">
        <p14:creationId xmlns:p14="http://schemas.microsoft.com/office/powerpoint/2010/main" val="1321430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900" dirty="0" smtClean="0"/>
          </a:p>
        </p:txBody>
      </p:sp>
      <p:sp>
        <p:nvSpPr>
          <p:cNvPr id="4" name="灯片编号占位符 3"/>
          <p:cNvSpPr>
            <a:spLocks noGrp="1"/>
          </p:cNvSpPr>
          <p:nvPr>
            <p:ph type="sldNum" sz="quarter" idx="10"/>
          </p:nvPr>
        </p:nvSpPr>
        <p:spPr/>
        <p:txBody>
          <a:bodyPr/>
          <a:lstStyle/>
          <a:p>
            <a:fld id="{7502BD0B-23ED-4A76-9C99-2E249C5C7E4F}" type="slidenum">
              <a:rPr lang="zh-CN" altLang="en-US" smtClean="0"/>
              <a:pPr/>
              <a:t>54</a:t>
            </a:fld>
            <a:endParaRPr lang="zh-CN" altLang="en-US"/>
          </a:p>
        </p:txBody>
      </p:sp>
    </p:spTree>
    <p:extLst>
      <p:ext uri="{BB962C8B-B14F-4D97-AF65-F5344CB8AC3E}">
        <p14:creationId xmlns:p14="http://schemas.microsoft.com/office/powerpoint/2010/main" val="2504880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C77157-3B94-4687-91A7-2BA176EB9C2C}" type="slidenum">
              <a:rPr lang="zh-CN" altLang="en-US" smtClean="0"/>
              <a:t>55</a:t>
            </a:fld>
            <a:endParaRPr lang="zh-CN" altLang="en-US"/>
          </a:p>
        </p:txBody>
      </p:sp>
    </p:spTree>
    <p:extLst>
      <p:ext uri="{BB962C8B-B14F-4D97-AF65-F5344CB8AC3E}">
        <p14:creationId xmlns:p14="http://schemas.microsoft.com/office/powerpoint/2010/main" val="1622106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截至</a:t>
            </a:r>
            <a:r>
              <a:rPr lang="en-US" altLang="zh-CN" dirty="0" smtClean="0"/>
              <a:t>2020</a:t>
            </a:r>
            <a:r>
              <a:rPr lang="zh-CN" altLang="en-US" dirty="0" smtClean="0"/>
              <a:t>年</a:t>
            </a:r>
            <a:r>
              <a:rPr lang="en-US" altLang="zh-CN" dirty="0" smtClean="0"/>
              <a:t>3</a:t>
            </a:r>
            <a:r>
              <a:rPr lang="zh-CN" altLang="en-US" dirty="0" smtClean="0"/>
              <a:t>月底，证券期货经营机构私募资管业务规模合计</a:t>
            </a:r>
            <a:r>
              <a:rPr lang="en-US" altLang="zh-CN" dirty="0" smtClean="0"/>
              <a:t>17.99</a:t>
            </a:r>
            <a:r>
              <a:rPr lang="zh-CN" altLang="en-US" dirty="0" smtClean="0"/>
              <a:t>万亿元（不含社保基金、企业年金以及证券公司大集合）；</a:t>
            </a:r>
            <a:r>
              <a:rPr lang="zh-CN" altLang="en-US" sz="1200" b="0" i="0" kern="1200" dirty="0" smtClean="0">
                <a:solidFill>
                  <a:schemeClr val="tx1"/>
                </a:solidFill>
                <a:effectLst/>
                <a:latin typeface="+mn-lt"/>
                <a:ea typeface="+mn-ea"/>
                <a:cs typeface="+mn-cs"/>
              </a:rPr>
              <a:t>期货公司及其资管子公司平均管理规模中位数</a:t>
            </a:r>
            <a:r>
              <a:rPr lang="en-US" altLang="zh-CN" sz="1200" b="0" i="0" kern="1200" dirty="0" smtClean="0">
                <a:solidFill>
                  <a:schemeClr val="tx1"/>
                </a:solidFill>
                <a:effectLst/>
                <a:latin typeface="+mn-lt"/>
                <a:ea typeface="+mn-ea"/>
                <a:cs typeface="+mn-cs"/>
              </a:rPr>
              <a:t>2</a:t>
            </a:r>
            <a:r>
              <a:rPr lang="zh-CN" altLang="en-US" sz="1200" b="0" i="0" kern="1200" dirty="0" smtClean="0">
                <a:solidFill>
                  <a:schemeClr val="tx1"/>
                </a:solidFill>
                <a:effectLst/>
                <a:latin typeface="+mn-lt"/>
                <a:ea typeface="+mn-ea"/>
                <a:cs typeface="+mn-cs"/>
              </a:rPr>
              <a:t>亿元</a:t>
            </a:r>
            <a:endParaRPr lang="zh-CN" altLang="en-US" dirty="0"/>
          </a:p>
        </p:txBody>
      </p:sp>
      <p:sp>
        <p:nvSpPr>
          <p:cNvPr id="4" name="灯片编号占位符 3"/>
          <p:cNvSpPr>
            <a:spLocks noGrp="1"/>
          </p:cNvSpPr>
          <p:nvPr>
            <p:ph type="sldNum" sz="quarter" idx="10"/>
          </p:nvPr>
        </p:nvSpPr>
        <p:spPr/>
        <p:txBody>
          <a:bodyPr/>
          <a:lstStyle/>
          <a:p>
            <a:fld id="{47C77157-3B94-4687-91A7-2BA176EB9C2C}" type="slidenum">
              <a:rPr lang="zh-CN" altLang="en-US" smtClean="0"/>
              <a:t>5</a:t>
            </a:fld>
            <a:endParaRPr lang="zh-CN" altLang="en-US"/>
          </a:p>
        </p:txBody>
      </p:sp>
    </p:spTree>
    <p:extLst>
      <p:ext uri="{BB962C8B-B14F-4D97-AF65-F5344CB8AC3E}">
        <p14:creationId xmlns:p14="http://schemas.microsoft.com/office/powerpoint/2010/main" val="2087842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C77157-3B94-4687-91A7-2BA176EB9C2C}" type="slidenum">
              <a:rPr lang="zh-CN" altLang="en-US" smtClean="0"/>
              <a:t>57</a:t>
            </a:fld>
            <a:endParaRPr lang="zh-CN" altLang="en-US"/>
          </a:p>
        </p:txBody>
      </p:sp>
    </p:spTree>
    <p:extLst>
      <p:ext uri="{BB962C8B-B14F-4D97-AF65-F5344CB8AC3E}">
        <p14:creationId xmlns:p14="http://schemas.microsoft.com/office/powerpoint/2010/main" val="3557850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C77157-3B94-4687-91A7-2BA176EB9C2C}" type="slidenum">
              <a:rPr lang="zh-CN" altLang="en-US" smtClean="0"/>
              <a:t>58</a:t>
            </a:fld>
            <a:endParaRPr lang="zh-CN" altLang="en-US"/>
          </a:p>
        </p:txBody>
      </p:sp>
    </p:spTree>
    <p:extLst>
      <p:ext uri="{BB962C8B-B14F-4D97-AF65-F5344CB8AC3E}">
        <p14:creationId xmlns:p14="http://schemas.microsoft.com/office/powerpoint/2010/main" val="2294878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C77157-3B94-4687-91A7-2BA176EB9C2C}" type="slidenum">
              <a:rPr lang="zh-CN" altLang="en-US" smtClean="0"/>
              <a:t>59</a:t>
            </a:fld>
            <a:endParaRPr lang="zh-CN" altLang="en-US"/>
          </a:p>
        </p:txBody>
      </p:sp>
    </p:spTree>
    <p:extLst>
      <p:ext uri="{BB962C8B-B14F-4D97-AF65-F5344CB8AC3E}">
        <p14:creationId xmlns:p14="http://schemas.microsoft.com/office/powerpoint/2010/main" val="32142121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C77157-3B94-4687-91A7-2BA176EB9C2C}" type="slidenum">
              <a:rPr lang="zh-CN" altLang="en-US" smtClean="0"/>
              <a:t>61</a:t>
            </a:fld>
            <a:endParaRPr lang="zh-CN" altLang="en-US"/>
          </a:p>
        </p:txBody>
      </p:sp>
    </p:spTree>
    <p:extLst>
      <p:ext uri="{BB962C8B-B14F-4D97-AF65-F5344CB8AC3E}">
        <p14:creationId xmlns:p14="http://schemas.microsoft.com/office/powerpoint/2010/main" val="2118507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资管业务就是资产与资金的相互匹配结合</a:t>
            </a:r>
            <a:endParaRPr lang="zh-CN" altLang="en-US" dirty="0"/>
          </a:p>
        </p:txBody>
      </p:sp>
      <p:sp>
        <p:nvSpPr>
          <p:cNvPr id="4" name="灯片编号占位符 3"/>
          <p:cNvSpPr>
            <a:spLocks noGrp="1"/>
          </p:cNvSpPr>
          <p:nvPr>
            <p:ph type="sldNum" sz="quarter" idx="10"/>
          </p:nvPr>
        </p:nvSpPr>
        <p:spPr/>
        <p:txBody>
          <a:bodyPr/>
          <a:lstStyle/>
          <a:p>
            <a:fld id="{47C77157-3B94-4687-91A7-2BA176EB9C2C}" type="slidenum">
              <a:rPr lang="zh-CN" altLang="en-US" smtClean="0"/>
              <a:t>7</a:t>
            </a:fld>
            <a:endParaRPr lang="zh-CN" altLang="en-US"/>
          </a:p>
        </p:txBody>
      </p:sp>
    </p:spTree>
    <p:extLst>
      <p:ext uri="{BB962C8B-B14F-4D97-AF65-F5344CB8AC3E}">
        <p14:creationId xmlns:p14="http://schemas.microsoft.com/office/powerpoint/2010/main" val="3276420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资管业务就是资产与资金的相互匹配结合</a:t>
            </a:r>
            <a:endParaRPr lang="zh-CN" altLang="en-US" dirty="0"/>
          </a:p>
        </p:txBody>
      </p:sp>
      <p:sp>
        <p:nvSpPr>
          <p:cNvPr id="4" name="灯片编号占位符 3"/>
          <p:cNvSpPr>
            <a:spLocks noGrp="1"/>
          </p:cNvSpPr>
          <p:nvPr>
            <p:ph type="sldNum" sz="quarter" idx="10"/>
          </p:nvPr>
        </p:nvSpPr>
        <p:spPr/>
        <p:txBody>
          <a:bodyPr/>
          <a:lstStyle/>
          <a:p>
            <a:fld id="{47C77157-3B94-4687-91A7-2BA176EB9C2C}" type="slidenum">
              <a:rPr lang="zh-CN" altLang="en-US" smtClean="0"/>
              <a:t>8</a:t>
            </a:fld>
            <a:endParaRPr lang="zh-CN" altLang="en-US"/>
          </a:p>
        </p:txBody>
      </p:sp>
    </p:spTree>
    <p:extLst>
      <p:ext uri="{BB962C8B-B14F-4D97-AF65-F5344CB8AC3E}">
        <p14:creationId xmlns:p14="http://schemas.microsoft.com/office/powerpoint/2010/main" val="1810843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2020</a:t>
            </a:r>
            <a:r>
              <a:rPr lang="zh-CN" altLang="en-US" dirty="0" smtClean="0"/>
              <a:t>年抱团什么？科技板块、半导体板块，原因是什么，一方面是由于美国或将再度加强出口管控，导致国产替代、自主可控概念带动半导体板块上涨；另一方面，从前不久披露的一季报里能看出，即使是遇上全球公共卫生事件，但消费电子龙头业绩普遍靓丽，展现了极强的韧性，也提振了市场对科技行情的信心。</a:t>
            </a:r>
            <a:endParaRPr lang="zh-CN" altLang="en-US" dirty="0"/>
          </a:p>
        </p:txBody>
      </p:sp>
      <p:sp>
        <p:nvSpPr>
          <p:cNvPr id="4" name="灯片编号占位符 3"/>
          <p:cNvSpPr>
            <a:spLocks noGrp="1"/>
          </p:cNvSpPr>
          <p:nvPr>
            <p:ph type="sldNum" sz="quarter" idx="10"/>
          </p:nvPr>
        </p:nvSpPr>
        <p:spPr/>
        <p:txBody>
          <a:bodyPr/>
          <a:lstStyle/>
          <a:p>
            <a:fld id="{47C77157-3B94-4687-91A7-2BA176EB9C2C}" type="slidenum">
              <a:rPr lang="zh-CN" altLang="en-US" smtClean="0"/>
              <a:t>29</a:t>
            </a:fld>
            <a:endParaRPr lang="zh-CN" altLang="en-US"/>
          </a:p>
        </p:txBody>
      </p:sp>
    </p:spTree>
    <p:extLst>
      <p:ext uri="{BB962C8B-B14F-4D97-AF65-F5344CB8AC3E}">
        <p14:creationId xmlns:p14="http://schemas.microsoft.com/office/powerpoint/2010/main" val="2196567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幻方量化自营从</a:t>
            </a:r>
            <a:r>
              <a:rPr lang="en-US" altLang="zh-CN" dirty="0" smtClean="0"/>
              <a:t>2008</a:t>
            </a:r>
            <a:r>
              <a:rPr lang="zh-CN" altLang="en-US" dirty="0" smtClean="0"/>
              <a:t>年开始进入市场交一群高智商的易，核心团队来自浙大竺可桢学院，基本是一群高智商的牛人，</a:t>
            </a:r>
            <a:r>
              <a:rPr lang="en-US" altLang="zh-CN" dirty="0" smtClean="0"/>
              <a:t>2014</a:t>
            </a:r>
            <a:r>
              <a:rPr lang="zh-CN" altLang="en-US" dirty="0" smtClean="0"/>
              <a:t>年开始募资，对外宣称自己是科技公司，非投资公司，近些年也是通过实践证明了幻方在量化上的投入，每年召开投资者会议公布财报，大约每年用于技术投入大于</a:t>
            </a:r>
            <a:r>
              <a:rPr lang="en-US" altLang="zh-CN" dirty="0" smtClean="0"/>
              <a:t>2000</a:t>
            </a:r>
            <a:r>
              <a:rPr lang="zh-CN" altLang="en-US" dirty="0" smtClean="0"/>
              <a:t>万，股东不分红，全部收入用于员工招聘、技术投入、奖金激励，</a:t>
            </a:r>
            <a:r>
              <a:rPr lang="en-US" altLang="zh-CN" dirty="0" smtClean="0"/>
              <a:t>2019</a:t>
            </a:r>
            <a:r>
              <a:rPr lang="zh-CN" altLang="en-US" dirty="0" smtClean="0"/>
              <a:t>年因百万年薪招聘高等级人才备受关注，</a:t>
            </a:r>
            <a:r>
              <a:rPr lang="en-US" altLang="zh-CN" dirty="0" smtClean="0"/>
              <a:t>20</a:t>
            </a:r>
            <a:r>
              <a:rPr lang="zh-CN" altLang="en-US" dirty="0" smtClean="0"/>
              <a:t>年在富阳投资</a:t>
            </a:r>
            <a:r>
              <a:rPr lang="en-US" altLang="zh-CN" dirty="0" smtClean="0"/>
              <a:t>2</a:t>
            </a:r>
            <a:r>
              <a:rPr lang="zh-CN" altLang="en-US" dirty="0" smtClean="0"/>
              <a:t>个亿建立超级计算机机房。目前管理规模超</a:t>
            </a:r>
            <a:r>
              <a:rPr lang="en-US" altLang="zh-CN" dirty="0" smtClean="0"/>
              <a:t>200</a:t>
            </a:r>
            <a:r>
              <a:rPr lang="zh-CN" altLang="en-US" dirty="0" smtClean="0"/>
              <a:t>亿</a:t>
            </a:r>
            <a:endParaRPr lang="zh-CN" altLang="en-US" dirty="0"/>
          </a:p>
        </p:txBody>
      </p:sp>
      <p:sp>
        <p:nvSpPr>
          <p:cNvPr id="4" name="灯片编号占位符 3"/>
          <p:cNvSpPr>
            <a:spLocks noGrp="1"/>
          </p:cNvSpPr>
          <p:nvPr>
            <p:ph type="sldNum" sz="quarter" idx="10"/>
          </p:nvPr>
        </p:nvSpPr>
        <p:spPr/>
        <p:txBody>
          <a:bodyPr/>
          <a:lstStyle/>
          <a:p>
            <a:fld id="{47C77157-3B94-4687-91A7-2BA176EB9C2C}" type="slidenum">
              <a:rPr lang="zh-CN" altLang="en-US" smtClean="0"/>
              <a:t>30</a:t>
            </a:fld>
            <a:endParaRPr lang="zh-CN" altLang="en-US"/>
          </a:p>
        </p:txBody>
      </p:sp>
    </p:spTree>
    <p:extLst>
      <p:ext uri="{BB962C8B-B14F-4D97-AF65-F5344CB8AC3E}">
        <p14:creationId xmlns:p14="http://schemas.microsoft.com/office/powerpoint/2010/main" val="678848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有同学问，既然这些公司这么牛，为什么我们不去和他们合作呢？首先是门槛比较高，其次是时机未到，我愿与诸君共同努力，与头部机构建立合作，是不远的未来的必经之路</a:t>
            </a:r>
            <a:endParaRPr lang="zh-CN" altLang="en-US" dirty="0"/>
          </a:p>
        </p:txBody>
      </p:sp>
      <p:sp>
        <p:nvSpPr>
          <p:cNvPr id="4" name="灯片编号占位符 3"/>
          <p:cNvSpPr>
            <a:spLocks noGrp="1"/>
          </p:cNvSpPr>
          <p:nvPr>
            <p:ph type="sldNum" sz="quarter" idx="10"/>
          </p:nvPr>
        </p:nvSpPr>
        <p:spPr/>
        <p:txBody>
          <a:bodyPr/>
          <a:lstStyle/>
          <a:p>
            <a:fld id="{47C77157-3B94-4687-91A7-2BA176EB9C2C}" type="slidenum">
              <a:rPr lang="zh-CN" altLang="en-US" smtClean="0"/>
              <a:t>31</a:t>
            </a:fld>
            <a:endParaRPr lang="zh-CN" altLang="en-US"/>
          </a:p>
        </p:txBody>
      </p:sp>
    </p:spTree>
    <p:extLst>
      <p:ext uri="{BB962C8B-B14F-4D97-AF65-F5344CB8AC3E}">
        <p14:creationId xmlns:p14="http://schemas.microsoft.com/office/powerpoint/2010/main" val="136782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7C77157-3B94-4687-91A7-2BA176EB9C2C}" type="slidenum">
              <a:rPr lang="zh-CN" altLang="en-US" smtClean="0"/>
              <a:t>32</a:t>
            </a:fld>
            <a:endParaRPr lang="zh-CN" altLang="en-US"/>
          </a:p>
        </p:txBody>
      </p:sp>
    </p:spTree>
    <p:extLst>
      <p:ext uri="{BB962C8B-B14F-4D97-AF65-F5344CB8AC3E}">
        <p14:creationId xmlns:p14="http://schemas.microsoft.com/office/powerpoint/2010/main" val="2689486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642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81EF4603-96B9-47FF-AF9A-E39BE42B92AF}" type="datetimeFigureOut">
              <a:rPr lang="zh-CN" altLang="en-US" smtClean="0"/>
              <a:t>2020/5/20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9E98EE9-EA02-40FA-9634-4161DB3837A2}" type="slidenum">
              <a:rPr lang="zh-CN" altLang="en-US" smtClean="0"/>
              <a:t>‹#›</a:t>
            </a:fld>
            <a:endParaRPr lang="zh-CN" altLang="en-US"/>
          </a:p>
        </p:txBody>
      </p:sp>
    </p:spTree>
    <p:extLst>
      <p:ext uri="{BB962C8B-B14F-4D97-AF65-F5344CB8AC3E}">
        <p14:creationId xmlns:p14="http://schemas.microsoft.com/office/powerpoint/2010/main" val="84498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81EF4603-96B9-47FF-AF9A-E39BE42B92AF}" type="datetimeFigureOut">
              <a:rPr lang="zh-CN" altLang="en-US" smtClean="0"/>
              <a:t>2020/5/20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9E98EE9-EA02-40FA-9634-4161DB3837A2}" type="slidenum">
              <a:rPr lang="zh-CN" altLang="en-US" smtClean="0"/>
              <a:t>‹#›</a:t>
            </a:fld>
            <a:endParaRPr lang="zh-CN" altLang="en-US"/>
          </a:p>
        </p:txBody>
      </p:sp>
    </p:spTree>
    <p:extLst>
      <p:ext uri="{BB962C8B-B14F-4D97-AF65-F5344CB8AC3E}">
        <p14:creationId xmlns:p14="http://schemas.microsoft.com/office/powerpoint/2010/main" val="315970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432985" y="113959"/>
            <a:ext cx="10061249" cy="655163"/>
          </a:xfrm>
          <a:prstGeom prst="rect">
            <a:avLst/>
          </a:prstGeom>
        </p:spPr>
        <p:txBody>
          <a:bodyPr anchor="b"/>
          <a:lstStyle>
            <a:lvl1pPr algn="l">
              <a:defRPr sz="3200">
                <a:latin typeface="Times New Roman" panose="02020603050405020304" pitchFamily="18" charset="0"/>
                <a:ea typeface="华文中宋" panose="02010600040101010101" pitchFamily="2" charset="-122"/>
                <a:cs typeface="Times New Roman" panose="02020603050405020304" pitchFamily="18" charset="0"/>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432984" y="1079093"/>
            <a:ext cx="9144000" cy="527516"/>
          </a:xfrm>
          <a:prstGeom prst="rect">
            <a:avLst/>
          </a:prstGeom>
        </p:spPr>
        <p:txBody>
          <a:bodyPr/>
          <a:lstStyle>
            <a:lvl1pPr marL="0" indent="0" algn="l">
              <a:buNone/>
              <a:defRPr sz="2400">
                <a:latin typeface="Times New Roman" panose="02020603050405020304" pitchFamily="18" charset="0"/>
                <a:ea typeface="华文仿宋" panose="02010600040101010101" pitchFamily="2" charset="-122"/>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单击以编辑母版副标题样式</a:t>
            </a:r>
            <a:endParaRPr lang="en-US" dirty="0"/>
          </a:p>
        </p:txBody>
      </p:sp>
      <p:sp>
        <p:nvSpPr>
          <p:cNvPr id="10" name="Text Placeholder 2"/>
          <p:cNvSpPr>
            <a:spLocks noGrp="1"/>
          </p:cNvSpPr>
          <p:nvPr>
            <p:ph type="body" idx="10"/>
          </p:nvPr>
        </p:nvSpPr>
        <p:spPr>
          <a:xfrm>
            <a:off x="432984" y="1606610"/>
            <a:ext cx="11428579" cy="4093435"/>
          </a:xfrm>
          <a:prstGeom prst="rect">
            <a:avLst/>
          </a:prstGeom>
        </p:spPr>
        <p:txBody>
          <a:bodyPr/>
          <a:lstStyle>
            <a:lvl1pPr marL="0" indent="0" algn="l">
              <a:buNone/>
              <a:defRPr sz="2000">
                <a:solidFill>
                  <a:schemeClr val="tx1"/>
                </a:solidFill>
                <a:latin typeface="Times New Roman" panose="02020603050405020304" pitchFamily="18" charset="0"/>
                <a:ea typeface="华文仿宋" panose="02010600040101010101" pitchFamily="2" charset="-122"/>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编辑母版文本样式</a:t>
            </a:r>
          </a:p>
        </p:txBody>
      </p:sp>
    </p:spTree>
    <p:extLst>
      <p:ext uri="{BB962C8B-B14F-4D97-AF65-F5344CB8AC3E}">
        <p14:creationId xmlns:p14="http://schemas.microsoft.com/office/powerpoint/2010/main" val="9277333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3264489"/>
            <a:ext cx="10515600" cy="581115"/>
          </a:xfrm>
          <a:prstGeom prst="rect">
            <a:avLst/>
          </a:prstGeom>
        </p:spPr>
        <p:txBody>
          <a:bodyPr anchor="b"/>
          <a:lstStyle>
            <a:lvl1pPr algn="ctr">
              <a:defRPr sz="3800">
                <a:latin typeface="Times New Roman" panose="02020603050405020304" pitchFamily="18" charset="0"/>
                <a:ea typeface="华文中宋" panose="02010600040101010101" pitchFamily="2" charset="-122"/>
                <a:cs typeface="Times New Roman" panose="02020603050405020304" pitchFamily="18" charset="0"/>
              </a:defRPr>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31851" y="3939986"/>
            <a:ext cx="10515600" cy="444009"/>
          </a:xfrm>
          <a:prstGeom prst="rect">
            <a:avLst/>
          </a:prstGeom>
        </p:spPr>
        <p:txBody>
          <a:bodyPr/>
          <a:lstStyle>
            <a:lvl1pPr marL="0" indent="0" algn="ctr">
              <a:buNone/>
              <a:defRPr sz="1800">
                <a:solidFill>
                  <a:schemeClr val="tx1"/>
                </a:solidFill>
                <a:latin typeface="Times New Roman" panose="02020603050405020304" pitchFamily="18" charset="0"/>
                <a:ea typeface="华文仿宋" panose="02010600040101010101" pitchFamily="2" charset="-122"/>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编辑母版文本样式</a:t>
            </a:r>
          </a:p>
        </p:txBody>
      </p:sp>
      <p:sp>
        <p:nvSpPr>
          <p:cNvPr id="7" name="Text Placeholder 2"/>
          <p:cNvSpPr>
            <a:spLocks noGrp="1"/>
          </p:cNvSpPr>
          <p:nvPr>
            <p:ph type="body" idx="13"/>
          </p:nvPr>
        </p:nvSpPr>
        <p:spPr>
          <a:xfrm>
            <a:off x="831851" y="5058437"/>
            <a:ext cx="10515600" cy="872345"/>
          </a:xfrm>
          <a:prstGeom prst="rect">
            <a:avLst/>
          </a:prstGeom>
        </p:spPr>
        <p:txBody>
          <a:bodyPr/>
          <a:lstStyle>
            <a:lvl1pPr marL="0" indent="0" algn="l">
              <a:lnSpc>
                <a:spcPts val="1500"/>
              </a:lnSpc>
              <a:buNone/>
              <a:defRPr sz="1300">
                <a:solidFill>
                  <a:schemeClr val="tx1"/>
                </a:solidFill>
                <a:latin typeface="Times New Roman" panose="02020603050405020304" pitchFamily="18" charset="0"/>
                <a:ea typeface="华文仿宋" panose="02010600040101010101" pitchFamily="2" charset="-122"/>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编辑母版文本样式</a:t>
            </a:r>
          </a:p>
        </p:txBody>
      </p:sp>
    </p:spTree>
    <p:extLst>
      <p:ext uri="{BB962C8B-B14F-4D97-AF65-F5344CB8AC3E}">
        <p14:creationId xmlns:p14="http://schemas.microsoft.com/office/powerpoint/2010/main" val="33225012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过渡页">
    <p:bg>
      <p:bgPr>
        <a:gradFill>
          <a:gsLst>
            <a:gs pos="0">
              <a:schemeClr val="accent1">
                <a:lumMod val="5000"/>
                <a:lumOff val="95000"/>
              </a:schemeClr>
            </a:gs>
            <a:gs pos="63000">
              <a:schemeClr val="bg1">
                <a:lumMod val="95000"/>
              </a:schemeClr>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1035971" y="6334897"/>
            <a:ext cx="292061" cy="283147"/>
          </a:xfrm>
          <a:prstGeom prst="rect">
            <a:avLst/>
          </a:prstGeom>
        </p:spPr>
        <p:txBody>
          <a:bodyPr wrap="square" lIns="0" tIns="0" rIns="0" bIns="0" anchor="ctr" anchorCtr="1"/>
          <a:lstStyle>
            <a:lvl1pPr algn="ctr">
              <a:defRPr sz="1200">
                <a:solidFill>
                  <a:schemeClr val="tx1"/>
                </a:solidFill>
              </a:defRPr>
            </a:lvl1pPr>
          </a:lstStyle>
          <a:p>
            <a:fld id="{55183D58-648D-4475-BEF8-624F48514A30}" type="slidenum">
              <a:rPr lang="zh-CN" altLang="en-US" smtClean="0"/>
              <a:pPr/>
              <a:t>‹#›</a:t>
            </a:fld>
            <a:endParaRPr lang="zh-CN" altLang="en-US" dirty="0"/>
          </a:p>
        </p:txBody>
      </p:sp>
      <p:cxnSp>
        <p:nvCxnSpPr>
          <p:cNvPr id="5" name="直接连接符 4"/>
          <p:cNvCxnSpPr/>
          <p:nvPr userDrawn="1"/>
        </p:nvCxnSpPr>
        <p:spPr>
          <a:xfrm flipH="1">
            <a:off x="1430458" y="6479836"/>
            <a:ext cx="10620000" cy="0"/>
          </a:xfrm>
          <a:prstGeom prst="line">
            <a:avLst/>
          </a:prstGeom>
          <a:ln w="158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userDrawn="1"/>
        </p:nvCxnSpPr>
        <p:spPr>
          <a:xfrm flipH="1">
            <a:off x="141543" y="6479836"/>
            <a:ext cx="792000" cy="0"/>
          </a:xfrm>
          <a:prstGeom prst="line">
            <a:avLst/>
          </a:prstGeom>
          <a:ln w="15875">
            <a:solidFill>
              <a:srgbClr val="28A9D6"/>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userDrawn="1"/>
        </p:nvGrpSpPr>
        <p:grpSpPr>
          <a:xfrm flipH="1">
            <a:off x="975516" y="6268899"/>
            <a:ext cx="412970" cy="421874"/>
            <a:chOff x="7019085" y="157473"/>
            <a:chExt cx="3868830" cy="3952255"/>
          </a:xfrm>
        </p:grpSpPr>
        <p:sp>
          <p:nvSpPr>
            <p:cNvPr id="8" name="椭圆 7"/>
            <p:cNvSpPr/>
            <p:nvPr/>
          </p:nvSpPr>
          <p:spPr>
            <a:xfrm>
              <a:off x="8641073" y="1574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1542857">
              <a:off x="9362925" y="32223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rot="3085714">
              <a:off x="9941806" y="783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7714286">
              <a:off x="9941806" y="2858472"/>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4628572">
              <a:off x="10263060" y="145096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9257143">
              <a:off x="9362925" y="332011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6171428">
              <a:off x="10263060" y="219138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10800000">
              <a:off x="8641073" y="3484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12342857">
              <a:off x="7919220" y="332011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rot="13885714">
              <a:off x="7340340" y="2858472"/>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rot="20057142">
              <a:off x="7919220" y="32223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15428571">
              <a:off x="7019085" y="2191381"/>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rot="16971429">
              <a:off x="7019085" y="1450964"/>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rot="18514286">
              <a:off x="7340340" y="783873"/>
              <a:ext cx="624855" cy="624855"/>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Freeform 5"/>
          <p:cNvSpPr>
            <a:spLocks noEditPoints="1"/>
          </p:cNvSpPr>
          <p:nvPr userDrawn="1"/>
        </p:nvSpPr>
        <p:spPr bwMode="auto">
          <a:xfrm>
            <a:off x="7458155" y="5658694"/>
            <a:ext cx="4253066" cy="821142"/>
          </a:xfrm>
          <a:custGeom>
            <a:avLst/>
            <a:gdLst>
              <a:gd name="T0" fmla="*/ 7933 w 8000"/>
              <a:gd name="T1" fmla="*/ 1418 h 1542"/>
              <a:gd name="T2" fmla="*/ 7832 w 8000"/>
              <a:gd name="T3" fmla="*/ 1315 h 1542"/>
              <a:gd name="T4" fmla="*/ 7738 w 8000"/>
              <a:gd name="T5" fmla="*/ 1352 h 1542"/>
              <a:gd name="T6" fmla="*/ 7673 w 8000"/>
              <a:gd name="T7" fmla="*/ 1336 h 1542"/>
              <a:gd name="T8" fmla="*/ 7538 w 8000"/>
              <a:gd name="T9" fmla="*/ 1313 h 1542"/>
              <a:gd name="T10" fmla="*/ 7430 w 8000"/>
              <a:gd name="T11" fmla="*/ 1287 h 1542"/>
              <a:gd name="T12" fmla="*/ 7292 w 8000"/>
              <a:gd name="T13" fmla="*/ 1358 h 1542"/>
              <a:gd name="T14" fmla="*/ 7170 w 8000"/>
              <a:gd name="T15" fmla="*/ 1352 h 1542"/>
              <a:gd name="T16" fmla="*/ 6993 w 8000"/>
              <a:gd name="T17" fmla="*/ 1400 h 1542"/>
              <a:gd name="T18" fmla="*/ 6886 w 8000"/>
              <a:gd name="T19" fmla="*/ 1357 h 1542"/>
              <a:gd name="T20" fmla="*/ 6766 w 8000"/>
              <a:gd name="T21" fmla="*/ 1380 h 1542"/>
              <a:gd name="T22" fmla="*/ 6640 w 8000"/>
              <a:gd name="T23" fmla="*/ 1194 h 1542"/>
              <a:gd name="T24" fmla="*/ 6505 w 8000"/>
              <a:gd name="T25" fmla="*/ 1157 h 1542"/>
              <a:gd name="T26" fmla="*/ 6381 w 8000"/>
              <a:gd name="T27" fmla="*/ 1311 h 1542"/>
              <a:gd name="T28" fmla="*/ 6242 w 8000"/>
              <a:gd name="T29" fmla="*/ 1181 h 1542"/>
              <a:gd name="T30" fmla="*/ 5688 w 8000"/>
              <a:gd name="T31" fmla="*/ 818 h 1542"/>
              <a:gd name="T32" fmla="*/ 5396 w 8000"/>
              <a:gd name="T33" fmla="*/ 674 h 1542"/>
              <a:gd name="T34" fmla="*/ 5346 w 8000"/>
              <a:gd name="T35" fmla="*/ 615 h 1542"/>
              <a:gd name="T36" fmla="*/ 5292 w 8000"/>
              <a:gd name="T37" fmla="*/ 1274 h 1542"/>
              <a:gd name="T38" fmla="*/ 5007 w 8000"/>
              <a:gd name="T39" fmla="*/ 1089 h 1542"/>
              <a:gd name="T40" fmla="*/ 4819 w 8000"/>
              <a:gd name="T41" fmla="*/ 685 h 1542"/>
              <a:gd name="T42" fmla="*/ 4540 w 8000"/>
              <a:gd name="T43" fmla="*/ 1250 h 1542"/>
              <a:gd name="T44" fmla="*/ 4474 w 8000"/>
              <a:gd name="T45" fmla="*/ 1255 h 1542"/>
              <a:gd name="T46" fmla="*/ 4398 w 8000"/>
              <a:gd name="T47" fmla="*/ 1265 h 1542"/>
              <a:gd name="T48" fmla="*/ 4286 w 8000"/>
              <a:gd name="T49" fmla="*/ 1131 h 1542"/>
              <a:gd name="T50" fmla="*/ 4046 w 8000"/>
              <a:gd name="T51" fmla="*/ 1117 h 1542"/>
              <a:gd name="T52" fmla="*/ 3923 w 8000"/>
              <a:gd name="T53" fmla="*/ 975 h 1542"/>
              <a:gd name="T54" fmla="*/ 3742 w 8000"/>
              <a:gd name="T55" fmla="*/ 1095 h 1542"/>
              <a:gd name="T56" fmla="*/ 3585 w 8000"/>
              <a:gd name="T57" fmla="*/ 1415 h 1542"/>
              <a:gd name="T58" fmla="*/ 3463 w 8000"/>
              <a:gd name="T59" fmla="*/ 1255 h 1542"/>
              <a:gd name="T60" fmla="*/ 3390 w 8000"/>
              <a:gd name="T61" fmla="*/ 372 h 1542"/>
              <a:gd name="T62" fmla="*/ 3367 w 8000"/>
              <a:gd name="T63" fmla="*/ 187 h 1542"/>
              <a:gd name="T64" fmla="*/ 3329 w 8000"/>
              <a:gd name="T65" fmla="*/ 695 h 1542"/>
              <a:gd name="T66" fmla="*/ 2997 w 8000"/>
              <a:gd name="T67" fmla="*/ 1479 h 1542"/>
              <a:gd name="T68" fmla="*/ 2797 w 8000"/>
              <a:gd name="T69" fmla="*/ 1119 h 1542"/>
              <a:gd name="T70" fmla="*/ 2628 w 8000"/>
              <a:gd name="T71" fmla="*/ 1372 h 1542"/>
              <a:gd name="T72" fmla="*/ 2470 w 8000"/>
              <a:gd name="T73" fmla="*/ 1378 h 1542"/>
              <a:gd name="T74" fmla="*/ 2310 w 8000"/>
              <a:gd name="T75" fmla="*/ 1440 h 1542"/>
              <a:gd name="T76" fmla="*/ 2152 w 8000"/>
              <a:gd name="T77" fmla="*/ 1391 h 1542"/>
              <a:gd name="T78" fmla="*/ 2055 w 8000"/>
              <a:gd name="T79" fmla="*/ 1463 h 1542"/>
              <a:gd name="T80" fmla="*/ 1975 w 8000"/>
              <a:gd name="T81" fmla="*/ 1479 h 1542"/>
              <a:gd name="T82" fmla="*/ 1805 w 8000"/>
              <a:gd name="T83" fmla="*/ 1456 h 1542"/>
              <a:gd name="T84" fmla="*/ 1673 w 8000"/>
              <a:gd name="T85" fmla="*/ 1469 h 1542"/>
              <a:gd name="T86" fmla="*/ 1531 w 8000"/>
              <a:gd name="T87" fmla="*/ 1408 h 1542"/>
              <a:gd name="T88" fmla="*/ 1443 w 8000"/>
              <a:gd name="T89" fmla="*/ 1265 h 1542"/>
              <a:gd name="T90" fmla="*/ 1253 w 8000"/>
              <a:gd name="T91" fmla="*/ 1421 h 1542"/>
              <a:gd name="T92" fmla="*/ 1155 w 8000"/>
              <a:gd name="T93" fmla="*/ 1401 h 1542"/>
              <a:gd name="T94" fmla="*/ 1051 w 8000"/>
              <a:gd name="T95" fmla="*/ 1389 h 1542"/>
              <a:gd name="T96" fmla="*/ 969 w 8000"/>
              <a:gd name="T97" fmla="*/ 1224 h 1542"/>
              <a:gd name="T98" fmla="*/ 843 w 8000"/>
              <a:gd name="T99" fmla="*/ 1375 h 1542"/>
              <a:gd name="T100" fmla="*/ 664 w 8000"/>
              <a:gd name="T101" fmla="*/ 1427 h 1542"/>
              <a:gd name="T102" fmla="*/ 515 w 8000"/>
              <a:gd name="T103" fmla="*/ 1241 h 1542"/>
              <a:gd name="T104" fmla="*/ 320 w 8000"/>
              <a:gd name="T105" fmla="*/ 1245 h 1542"/>
              <a:gd name="T106" fmla="*/ 218 w 8000"/>
              <a:gd name="T107" fmla="*/ 1342 h 1542"/>
              <a:gd name="T108" fmla="*/ 56 w 8000"/>
              <a:gd name="T109" fmla="*/ 1357 h 1542"/>
              <a:gd name="T110" fmla="*/ 3369 w 8000"/>
              <a:gd name="T111" fmla="*/ 1408 h 1542"/>
              <a:gd name="T112" fmla="*/ 3356 w 8000"/>
              <a:gd name="T113" fmla="*/ 1141 h 1542"/>
              <a:gd name="T114" fmla="*/ 3356 w 8000"/>
              <a:gd name="T115" fmla="*/ 872 h 1542"/>
              <a:gd name="T116" fmla="*/ 3356 w 8000"/>
              <a:gd name="T117" fmla="*/ 756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0" h="1542">
                <a:moveTo>
                  <a:pt x="7978" y="1472"/>
                </a:moveTo>
                <a:cubicBezTo>
                  <a:pt x="7978" y="1462"/>
                  <a:pt x="7978" y="1462"/>
                  <a:pt x="7978" y="1462"/>
                </a:cubicBezTo>
                <a:cubicBezTo>
                  <a:pt x="7966" y="1462"/>
                  <a:pt x="7966" y="1462"/>
                  <a:pt x="7966" y="1462"/>
                </a:cubicBezTo>
                <a:cubicBezTo>
                  <a:pt x="7966" y="1436"/>
                  <a:pt x="7966" y="1436"/>
                  <a:pt x="7966" y="1436"/>
                </a:cubicBezTo>
                <a:cubicBezTo>
                  <a:pt x="7955" y="1436"/>
                  <a:pt x="7955" y="1436"/>
                  <a:pt x="7955" y="1436"/>
                </a:cubicBezTo>
                <a:cubicBezTo>
                  <a:pt x="7955" y="1420"/>
                  <a:pt x="7955" y="1420"/>
                  <a:pt x="7955" y="1420"/>
                </a:cubicBezTo>
                <a:cubicBezTo>
                  <a:pt x="7941" y="1420"/>
                  <a:pt x="7941" y="1420"/>
                  <a:pt x="7941" y="1420"/>
                </a:cubicBezTo>
                <a:cubicBezTo>
                  <a:pt x="7941" y="1428"/>
                  <a:pt x="7941" y="1428"/>
                  <a:pt x="7941" y="1428"/>
                </a:cubicBezTo>
                <a:cubicBezTo>
                  <a:pt x="7933" y="1428"/>
                  <a:pt x="7933" y="1428"/>
                  <a:pt x="7933" y="1428"/>
                </a:cubicBezTo>
                <a:cubicBezTo>
                  <a:pt x="7933" y="1418"/>
                  <a:pt x="7933" y="1418"/>
                  <a:pt x="7933" y="1418"/>
                </a:cubicBezTo>
                <a:cubicBezTo>
                  <a:pt x="7916" y="1418"/>
                  <a:pt x="7916" y="1418"/>
                  <a:pt x="7916" y="1418"/>
                </a:cubicBezTo>
                <a:cubicBezTo>
                  <a:pt x="7916" y="1433"/>
                  <a:pt x="7916" y="1433"/>
                  <a:pt x="7916" y="1433"/>
                </a:cubicBezTo>
                <a:cubicBezTo>
                  <a:pt x="7895" y="1433"/>
                  <a:pt x="7895" y="1433"/>
                  <a:pt x="7895" y="1433"/>
                </a:cubicBezTo>
                <a:cubicBezTo>
                  <a:pt x="7895" y="1335"/>
                  <a:pt x="7895" y="1335"/>
                  <a:pt x="7895" y="1335"/>
                </a:cubicBezTo>
                <a:cubicBezTo>
                  <a:pt x="7879" y="1335"/>
                  <a:pt x="7879" y="1335"/>
                  <a:pt x="7879" y="1335"/>
                </a:cubicBezTo>
                <a:cubicBezTo>
                  <a:pt x="7855" y="1316"/>
                  <a:pt x="7855" y="1316"/>
                  <a:pt x="7855" y="1316"/>
                </a:cubicBezTo>
                <a:cubicBezTo>
                  <a:pt x="7855" y="1300"/>
                  <a:pt x="7855" y="1300"/>
                  <a:pt x="7855" y="1300"/>
                </a:cubicBezTo>
                <a:cubicBezTo>
                  <a:pt x="7843" y="1300"/>
                  <a:pt x="7843" y="1300"/>
                  <a:pt x="7843" y="1300"/>
                </a:cubicBezTo>
                <a:cubicBezTo>
                  <a:pt x="7843" y="1315"/>
                  <a:pt x="7843" y="1315"/>
                  <a:pt x="7843" y="1315"/>
                </a:cubicBezTo>
                <a:cubicBezTo>
                  <a:pt x="7832" y="1315"/>
                  <a:pt x="7832" y="1315"/>
                  <a:pt x="7832" y="1315"/>
                </a:cubicBezTo>
                <a:cubicBezTo>
                  <a:pt x="7832" y="1300"/>
                  <a:pt x="7832" y="1300"/>
                  <a:pt x="7832" y="1300"/>
                </a:cubicBezTo>
                <a:cubicBezTo>
                  <a:pt x="7821" y="1300"/>
                  <a:pt x="7821" y="1300"/>
                  <a:pt x="7821" y="1300"/>
                </a:cubicBezTo>
                <a:cubicBezTo>
                  <a:pt x="7821" y="1315"/>
                  <a:pt x="7821" y="1315"/>
                  <a:pt x="7821" y="1315"/>
                </a:cubicBezTo>
                <a:cubicBezTo>
                  <a:pt x="7806" y="1335"/>
                  <a:pt x="7806" y="1335"/>
                  <a:pt x="7806" y="1335"/>
                </a:cubicBezTo>
                <a:cubicBezTo>
                  <a:pt x="7789" y="1335"/>
                  <a:pt x="7789" y="1335"/>
                  <a:pt x="7789" y="1335"/>
                </a:cubicBezTo>
                <a:cubicBezTo>
                  <a:pt x="7789" y="1436"/>
                  <a:pt x="7789" y="1436"/>
                  <a:pt x="7789" y="1436"/>
                </a:cubicBezTo>
                <a:cubicBezTo>
                  <a:pt x="7749" y="1436"/>
                  <a:pt x="7749" y="1436"/>
                  <a:pt x="7749" y="1436"/>
                </a:cubicBezTo>
                <a:cubicBezTo>
                  <a:pt x="7749" y="1345"/>
                  <a:pt x="7749" y="1345"/>
                  <a:pt x="7749" y="1345"/>
                </a:cubicBezTo>
                <a:cubicBezTo>
                  <a:pt x="7738" y="1345"/>
                  <a:pt x="7738" y="1345"/>
                  <a:pt x="7738" y="1345"/>
                </a:cubicBezTo>
                <a:cubicBezTo>
                  <a:pt x="7738" y="1352"/>
                  <a:pt x="7738" y="1352"/>
                  <a:pt x="7738" y="1352"/>
                </a:cubicBezTo>
                <a:cubicBezTo>
                  <a:pt x="7724" y="1352"/>
                  <a:pt x="7724" y="1352"/>
                  <a:pt x="7724" y="1352"/>
                </a:cubicBezTo>
                <a:cubicBezTo>
                  <a:pt x="7724" y="1337"/>
                  <a:pt x="7724" y="1337"/>
                  <a:pt x="7724" y="1337"/>
                </a:cubicBezTo>
                <a:cubicBezTo>
                  <a:pt x="7713" y="1337"/>
                  <a:pt x="7713" y="1337"/>
                  <a:pt x="7713" y="1337"/>
                </a:cubicBezTo>
                <a:cubicBezTo>
                  <a:pt x="7713" y="1321"/>
                  <a:pt x="7713" y="1321"/>
                  <a:pt x="7713" y="1321"/>
                </a:cubicBezTo>
                <a:cubicBezTo>
                  <a:pt x="7697" y="1321"/>
                  <a:pt x="7697" y="1321"/>
                  <a:pt x="7697" y="1321"/>
                </a:cubicBezTo>
                <a:cubicBezTo>
                  <a:pt x="7697" y="1336"/>
                  <a:pt x="7697" y="1336"/>
                  <a:pt x="7697" y="1336"/>
                </a:cubicBezTo>
                <a:cubicBezTo>
                  <a:pt x="7687" y="1336"/>
                  <a:pt x="7687" y="1336"/>
                  <a:pt x="7687" y="1336"/>
                </a:cubicBezTo>
                <a:cubicBezTo>
                  <a:pt x="7687" y="1324"/>
                  <a:pt x="7687" y="1324"/>
                  <a:pt x="7687" y="1324"/>
                </a:cubicBezTo>
                <a:cubicBezTo>
                  <a:pt x="7673" y="1324"/>
                  <a:pt x="7673" y="1324"/>
                  <a:pt x="7673" y="1324"/>
                </a:cubicBezTo>
                <a:cubicBezTo>
                  <a:pt x="7673" y="1336"/>
                  <a:pt x="7673" y="1336"/>
                  <a:pt x="7673" y="1336"/>
                </a:cubicBezTo>
                <a:cubicBezTo>
                  <a:pt x="7659" y="1336"/>
                  <a:pt x="7659" y="1336"/>
                  <a:pt x="7659" y="1336"/>
                </a:cubicBezTo>
                <a:cubicBezTo>
                  <a:pt x="7659" y="1326"/>
                  <a:pt x="7659" y="1326"/>
                  <a:pt x="7659" y="1326"/>
                </a:cubicBezTo>
                <a:cubicBezTo>
                  <a:pt x="7645" y="1326"/>
                  <a:pt x="7645" y="1326"/>
                  <a:pt x="7645" y="1326"/>
                </a:cubicBezTo>
                <a:cubicBezTo>
                  <a:pt x="7645" y="1356"/>
                  <a:pt x="7645" y="1356"/>
                  <a:pt x="7645" y="1356"/>
                </a:cubicBezTo>
                <a:cubicBezTo>
                  <a:pt x="7616" y="1356"/>
                  <a:pt x="7616" y="1356"/>
                  <a:pt x="7616" y="1356"/>
                </a:cubicBezTo>
                <a:cubicBezTo>
                  <a:pt x="7616" y="1439"/>
                  <a:pt x="7616" y="1439"/>
                  <a:pt x="7616" y="1439"/>
                </a:cubicBezTo>
                <a:cubicBezTo>
                  <a:pt x="7581" y="1439"/>
                  <a:pt x="7581" y="1439"/>
                  <a:pt x="7581" y="1439"/>
                </a:cubicBezTo>
                <a:cubicBezTo>
                  <a:pt x="7581" y="1337"/>
                  <a:pt x="7581" y="1337"/>
                  <a:pt x="7581" y="1337"/>
                </a:cubicBezTo>
                <a:cubicBezTo>
                  <a:pt x="7557" y="1337"/>
                  <a:pt x="7557" y="1337"/>
                  <a:pt x="7557" y="1337"/>
                </a:cubicBezTo>
                <a:cubicBezTo>
                  <a:pt x="7538" y="1313"/>
                  <a:pt x="7538" y="1313"/>
                  <a:pt x="7538" y="1313"/>
                </a:cubicBezTo>
                <a:cubicBezTo>
                  <a:pt x="7497" y="1313"/>
                  <a:pt x="7497" y="1313"/>
                  <a:pt x="7497" y="1313"/>
                </a:cubicBezTo>
                <a:cubicBezTo>
                  <a:pt x="7497" y="1416"/>
                  <a:pt x="7497" y="1416"/>
                  <a:pt x="7497" y="1416"/>
                </a:cubicBezTo>
                <a:cubicBezTo>
                  <a:pt x="7483" y="1416"/>
                  <a:pt x="7483" y="1416"/>
                  <a:pt x="7483" y="1416"/>
                </a:cubicBezTo>
                <a:cubicBezTo>
                  <a:pt x="7483" y="1314"/>
                  <a:pt x="7483" y="1314"/>
                  <a:pt x="7483" y="1314"/>
                </a:cubicBezTo>
                <a:cubicBezTo>
                  <a:pt x="7465" y="1285"/>
                  <a:pt x="7465" y="1285"/>
                  <a:pt x="7465" y="1285"/>
                </a:cubicBezTo>
                <a:cubicBezTo>
                  <a:pt x="7452" y="1285"/>
                  <a:pt x="7452" y="1285"/>
                  <a:pt x="7452" y="1285"/>
                </a:cubicBezTo>
                <a:cubicBezTo>
                  <a:pt x="7452" y="1291"/>
                  <a:pt x="7452" y="1291"/>
                  <a:pt x="7452" y="1291"/>
                </a:cubicBezTo>
                <a:cubicBezTo>
                  <a:pt x="7441" y="1291"/>
                  <a:pt x="7441" y="1291"/>
                  <a:pt x="7441" y="1291"/>
                </a:cubicBezTo>
                <a:cubicBezTo>
                  <a:pt x="7441" y="1287"/>
                  <a:pt x="7441" y="1287"/>
                  <a:pt x="7441" y="1287"/>
                </a:cubicBezTo>
                <a:cubicBezTo>
                  <a:pt x="7430" y="1287"/>
                  <a:pt x="7430" y="1287"/>
                  <a:pt x="7430" y="1287"/>
                </a:cubicBezTo>
                <a:cubicBezTo>
                  <a:pt x="7430" y="1301"/>
                  <a:pt x="7430" y="1301"/>
                  <a:pt x="7430" y="1301"/>
                </a:cubicBezTo>
                <a:cubicBezTo>
                  <a:pt x="7383" y="1301"/>
                  <a:pt x="7383" y="1301"/>
                  <a:pt x="7383" y="1301"/>
                </a:cubicBezTo>
                <a:cubicBezTo>
                  <a:pt x="7383" y="1286"/>
                  <a:pt x="7383" y="1286"/>
                  <a:pt x="7383" y="1286"/>
                </a:cubicBezTo>
                <a:cubicBezTo>
                  <a:pt x="7370" y="1261"/>
                  <a:pt x="7370" y="1261"/>
                  <a:pt x="7370" y="1261"/>
                </a:cubicBezTo>
                <a:cubicBezTo>
                  <a:pt x="7326" y="1261"/>
                  <a:pt x="7326" y="1261"/>
                  <a:pt x="7326" y="1261"/>
                </a:cubicBezTo>
                <a:cubicBezTo>
                  <a:pt x="7326" y="1286"/>
                  <a:pt x="7326" y="1286"/>
                  <a:pt x="7326" y="1286"/>
                </a:cubicBezTo>
                <a:cubicBezTo>
                  <a:pt x="7297" y="1286"/>
                  <a:pt x="7297" y="1286"/>
                  <a:pt x="7297" y="1286"/>
                </a:cubicBezTo>
                <a:cubicBezTo>
                  <a:pt x="7297" y="1303"/>
                  <a:pt x="7297" y="1303"/>
                  <a:pt x="7297" y="1303"/>
                </a:cubicBezTo>
                <a:cubicBezTo>
                  <a:pt x="7292" y="1303"/>
                  <a:pt x="7292" y="1303"/>
                  <a:pt x="7292" y="1303"/>
                </a:cubicBezTo>
                <a:cubicBezTo>
                  <a:pt x="7292" y="1358"/>
                  <a:pt x="7292" y="1358"/>
                  <a:pt x="7292" y="1358"/>
                </a:cubicBezTo>
                <a:cubicBezTo>
                  <a:pt x="7281" y="1358"/>
                  <a:pt x="7281" y="1358"/>
                  <a:pt x="7281" y="1358"/>
                </a:cubicBezTo>
                <a:cubicBezTo>
                  <a:pt x="7281" y="1302"/>
                  <a:pt x="7281" y="1302"/>
                  <a:pt x="7281" y="1302"/>
                </a:cubicBezTo>
                <a:cubicBezTo>
                  <a:pt x="7273" y="1302"/>
                  <a:pt x="7273" y="1302"/>
                  <a:pt x="7273" y="1302"/>
                </a:cubicBezTo>
                <a:cubicBezTo>
                  <a:pt x="7273" y="1279"/>
                  <a:pt x="7273" y="1279"/>
                  <a:pt x="7273" y="1279"/>
                </a:cubicBezTo>
                <a:cubicBezTo>
                  <a:pt x="7210" y="1279"/>
                  <a:pt x="7210" y="1279"/>
                  <a:pt x="7210" y="1279"/>
                </a:cubicBezTo>
                <a:cubicBezTo>
                  <a:pt x="7210" y="1303"/>
                  <a:pt x="7210" y="1303"/>
                  <a:pt x="7210" y="1303"/>
                </a:cubicBezTo>
                <a:cubicBezTo>
                  <a:pt x="7179" y="1303"/>
                  <a:pt x="7179" y="1303"/>
                  <a:pt x="7179" y="1303"/>
                </a:cubicBezTo>
                <a:cubicBezTo>
                  <a:pt x="7179" y="1323"/>
                  <a:pt x="7179" y="1323"/>
                  <a:pt x="7179" y="1323"/>
                </a:cubicBezTo>
                <a:cubicBezTo>
                  <a:pt x="7170" y="1323"/>
                  <a:pt x="7170" y="1323"/>
                  <a:pt x="7170" y="1323"/>
                </a:cubicBezTo>
                <a:cubicBezTo>
                  <a:pt x="7170" y="1352"/>
                  <a:pt x="7170" y="1352"/>
                  <a:pt x="7170" y="1352"/>
                </a:cubicBezTo>
                <a:cubicBezTo>
                  <a:pt x="7090" y="1352"/>
                  <a:pt x="7090" y="1352"/>
                  <a:pt x="7090" y="1352"/>
                </a:cubicBezTo>
                <a:cubicBezTo>
                  <a:pt x="7090" y="1362"/>
                  <a:pt x="7090" y="1362"/>
                  <a:pt x="7090" y="1362"/>
                </a:cubicBezTo>
                <a:cubicBezTo>
                  <a:pt x="7069" y="1362"/>
                  <a:pt x="7069" y="1362"/>
                  <a:pt x="7069" y="1362"/>
                </a:cubicBezTo>
                <a:cubicBezTo>
                  <a:pt x="7069" y="1308"/>
                  <a:pt x="7069" y="1308"/>
                  <a:pt x="7069" y="1308"/>
                </a:cubicBezTo>
                <a:cubicBezTo>
                  <a:pt x="7036" y="1308"/>
                  <a:pt x="7036" y="1308"/>
                  <a:pt x="7036" y="1308"/>
                </a:cubicBezTo>
                <a:cubicBezTo>
                  <a:pt x="7036" y="1291"/>
                  <a:pt x="7036" y="1291"/>
                  <a:pt x="7036" y="1291"/>
                </a:cubicBezTo>
                <a:cubicBezTo>
                  <a:pt x="7010" y="1291"/>
                  <a:pt x="7010" y="1291"/>
                  <a:pt x="7010" y="1291"/>
                </a:cubicBezTo>
                <a:cubicBezTo>
                  <a:pt x="7010" y="1305"/>
                  <a:pt x="7010" y="1305"/>
                  <a:pt x="7010" y="1305"/>
                </a:cubicBezTo>
                <a:cubicBezTo>
                  <a:pt x="6993" y="1305"/>
                  <a:pt x="6993" y="1305"/>
                  <a:pt x="6993" y="1305"/>
                </a:cubicBezTo>
                <a:cubicBezTo>
                  <a:pt x="6993" y="1400"/>
                  <a:pt x="6993" y="1400"/>
                  <a:pt x="6993" y="1400"/>
                </a:cubicBezTo>
                <a:cubicBezTo>
                  <a:pt x="6972" y="1400"/>
                  <a:pt x="6972" y="1400"/>
                  <a:pt x="6972" y="1400"/>
                </a:cubicBezTo>
                <a:cubicBezTo>
                  <a:pt x="6972" y="1391"/>
                  <a:pt x="6972" y="1391"/>
                  <a:pt x="6972" y="1391"/>
                </a:cubicBezTo>
                <a:cubicBezTo>
                  <a:pt x="6952" y="1391"/>
                  <a:pt x="6952" y="1391"/>
                  <a:pt x="6952" y="1391"/>
                </a:cubicBezTo>
                <a:cubicBezTo>
                  <a:pt x="6952" y="1405"/>
                  <a:pt x="6952" y="1405"/>
                  <a:pt x="6952" y="1405"/>
                </a:cubicBezTo>
                <a:cubicBezTo>
                  <a:pt x="6936" y="1405"/>
                  <a:pt x="6936" y="1405"/>
                  <a:pt x="6936" y="1405"/>
                </a:cubicBezTo>
                <a:cubicBezTo>
                  <a:pt x="6936" y="1375"/>
                  <a:pt x="6936" y="1375"/>
                  <a:pt x="6936" y="1375"/>
                </a:cubicBezTo>
                <a:cubicBezTo>
                  <a:pt x="6922" y="1375"/>
                  <a:pt x="6922" y="1375"/>
                  <a:pt x="6922" y="1375"/>
                </a:cubicBezTo>
                <a:cubicBezTo>
                  <a:pt x="6922" y="1357"/>
                  <a:pt x="6922" y="1357"/>
                  <a:pt x="6922" y="1357"/>
                </a:cubicBezTo>
                <a:cubicBezTo>
                  <a:pt x="6906" y="1357"/>
                  <a:pt x="6906" y="1357"/>
                  <a:pt x="6906" y="1357"/>
                </a:cubicBezTo>
                <a:cubicBezTo>
                  <a:pt x="6886" y="1357"/>
                  <a:pt x="6886" y="1357"/>
                  <a:pt x="6886" y="1357"/>
                </a:cubicBezTo>
                <a:cubicBezTo>
                  <a:pt x="6886" y="1348"/>
                  <a:pt x="6886" y="1348"/>
                  <a:pt x="6886" y="1348"/>
                </a:cubicBezTo>
                <a:cubicBezTo>
                  <a:pt x="6852" y="1348"/>
                  <a:pt x="6852" y="1348"/>
                  <a:pt x="6852" y="1348"/>
                </a:cubicBezTo>
                <a:cubicBezTo>
                  <a:pt x="6852" y="1334"/>
                  <a:pt x="6852" y="1334"/>
                  <a:pt x="6852" y="1334"/>
                </a:cubicBezTo>
                <a:cubicBezTo>
                  <a:pt x="6839" y="1334"/>
                  <a:pt x="6839" y="1334"/>
                  <a:pt x="6839" y="1334"/>
                </a:cubicBezTo>
                <a:cubicBezTo>
                  <a:pt x="6839" y="1344"/>
                  <a:pt x="6839" y="1344"/>
                  <a:pt x="6839" y="1344"/>
                </a:cubicBezTo>
                <a:cubicBezTo>
                  <a:pt x="6786" y="1344"/>
                  <a:pt x="6786" y="1344"/>
                  <a:pt x="6786" y="1344"/>
                </a:cubicBezTo>
                <a:cubicBezTo>
                  <a:pt x="6786" y="1355"/>
                  <a:pt x="6786" y="1355"/>
                  <a:pt x="6786" y="1355"/>
                </a:cubicBezTo>
                <a:cubicBezTo>
                  <a:pt x="6776" y="1355"/>
                  <a:pt x="6776" y="1355"/>
                  <a:pt x="6776" y="1355"/>
                </a:cubicBezTo>
                <a:cubicBezTo>
                  <a:pt x="6776" y="1370"/>
                  <a:pt x="6776" y="1370"/>
                  <a:pt x="6776" y="1370"/>
                </a:cubicBezTo>
                <a:cubicBezTo>
                  <a:pt x="6766" y="1380"/>
                  <a:pt x="6766" y="1380"/>
                  <a:pt x="6766" y="1380"/>
                </a:cubicBezTo>
                <a:cubicBezTo>
                  <a:pt x="6766" y="1411"/>
                  <a:pt x="6766" y="1411"/>
                  <a:pt x="6766" y="1411"/>
                </a:cubicBezTo>
                <a:cubicBezTo>
                  <a:pt x="6755" y="1411"/>
                  <a:pt x="6755" y="1411"/>
                  <a:pt x="6755" y="1411"/>
                </a:cubicBezTo>
                <a:cubicBezTo>
                  <a:pt x="6755" y="1381"/>
                  <a:pt x="6755" y="1381"/>
                  <a:pt x="6755" y="1381"/>
                </a:cubicBezTo>
                <a:cubicBezTo>
                  <a:pt x="6744" y="1367"/>
                  <a:pt x="6744" y="1367"/>
                  <a:pt x="6744" y="1367"/>
                </a:cubicBezTo>
                <a:cubicBezTo>
                  <a:pt x="6744" y="1291"/>
                  <a:pt x="6744" y="1291"/>
                  <a:pt x="6744" y="1291"/>
                </a:cubicBezTo>
                <a:cubicBezTo>
                  <a:pt x="6727" y="1291"/>
                  <a:pt x="6727" y="1291"/>
                  <a:pt x="6727" y="1291"/>
                </a:cubicBezTo>
                <a:cubicBezTo>
                  <a:pt x="6727" y="1217"/>
                  <a:pt x="6727" y="1217"/>
                  <a:pt x="6727" y="1217"/>
                </a:cubicBezTo>
                <a:cubicBezTo>
                  <a:pt x="6670" y="1217"/>
                  <a:pt x="6670" y="1217"/>
                  <a:pt x="6670" y="1217"/>
                </a:cubicBezTo>
                <a:cubicBezTo>
                  <a:pt x="6670" y="1194"/>
                  <a:pt x="6670" y="1194"/>
                  <a:pt x="6670" y="1194"/>
                </a:cubicBezTo>
                <a:cubicBezTo>
                  <a:pt x="6640" y="1194"/>
                  <a:pt x="6640" y="1194"/>
                  <a:pt x="6640" y="1194"/>
                </a:cubicBezTo>
                <a:cubicBezTo>
                  <a:pt x="6640" y="1246"/>
                  <a:pt x="6640" y="1246"/>
                  <a:pt x="6640" y="1246"/>
                </a:cubicBezTo>
                <a:cubicBezTo>
                  <a:pt x="6625" y="1246"/>
                  <a:pt x="6625" y="1246"/>
                  <a:pt x="6625" y="1246"/>
                </a:cubicBezTo>
                <a:cubicBezTo>
                  <a:pt x="6625" y="1229"/>
                  <a:pt x="6625" y="1229"/>
                  <a:pt x="6625" y="1229"/>
                </a:cubicBezTo>
                <a:cubicBezTo>
                  <a:pt x="6625" y="1229"/>
                  <a:pt x="6614" y="1229"/>
                  <a:pt x="6609" y="1229"/>
                </a:cubicBezTo>
                <a:cubicBezTo>
                  <a:pt x="6604" y="1229"/>
                  <a:pt x="6604" y="1246"/>
                  <a:pt x="6604" y="1246"/>
                </a:cubicBezTo>
                <a:cubicBezTo>
                  <a:pt x="6604" y="1293"/>
                  <a:pt x="6604" y="1293"/>
                  <a:pt x="6604" y="1293"/>
                </a:cubicBezTo>
                <a:cubicBezTo>
                  <a:pt x="6562" y="1293"/>
                  <a:pt x="6562" y="1293"/>
                  <a:pt x="6562" y="1293"/>
                </a:cubicBezTo>
                <a:cubicBezTo>
                  <a:pt x="6562" y="1130"/>
                  <a:pt x="6562" y="1130"/>
                  <a:pt x="6562" y="1130"/>
                </a:cubicBezTo>
                <a:cubicBezTo>
                  <a:pt x="6505" y="1130"/>
                  <a:pt x="6505" y="1130"/>
                  <a:pt x="6505" y="1130"/>
                </a:cubicBezTo>
                <a:cubicBezTo>
                  <a:pt x="6505" y="1157"/>
                  <a:pt x="6505" y="1157"/>
                  <a:pt x="6505" y="1157"/>
                </a:cubicBezTo>
                <a:cubicBezTo>
                  <a:pt x="6481" y="1157"/>
                  <a:pt x="6477" y="1169"/>
                  <a:pt x="6477" y="1169"/>
                </a:cubicBezTo>
                <a:cubicBezTo>
                  <a:pt x="6450" y="1169"/>
                  <a:pt x="6450" y="1169"/>
                  <a:pt x="6450" y="1169"/>
                </a:cubicBezTo>
                <a:cubicBezTo>
                  <a:pt x="6450" y="1202"/>
                  <a:pt x="6450" y="1202"/>
                  <a:pt x="6450" y="1202"/>
                </a:cubicBezTo>
                <a:cubicBezTo>
                  <a:pt x="6438" y="1202"/>
                  <a:pt x="6438" y="1202"/>
                  <a:pt x="6438" y="1202"/>
                </a:cubicBezTo>
                <a:cubicBezTo>
                  <a:pt x="6438" y="1333"/>
                  <a:pt x="6438" y="1333"/>
                  <a:pt x="6438" y="1333"/>
                </a:cubicBezTo>
                <a:cubicBezTo>
                  <a:pt x="6414" y="1333"/>
                  <a:pt x="6414" y="1333"/>
                  <a:pt x="6414" y="1333"/>
                </a:cubicBezTo>
                <a:cubicBezTo>
                  <a:pt x="6414" y="1314"/>
                  <a:pt x="6414" y="1314"/>
                  <a:pt x="6414" y="1314"/>
                </a:cubicBezTo>
                <a:cubicBezTo>
                  <a:pt x="6401" y="1301"/>
                  <a:pt x="6401" y="1301"/>
                  <a:pt x="6401" y="1301"/>
                </a:cubicBezTo>
                <a:cubicBezTo>
                  <a:pt x="6394" y="1301"/>
                  <a:pt x="6394" y="1301"/>
                  <a:pt x="6394" y="1301"/>
                </a:cubicBezTo>
                <a:cubicBezTo>
                  <a:pt x="6381" y="1311"/>
                  <a:pt x="6381" y="1311"/>
                  <a:pt x="6381" y="1311"/>
                </a:cubicBezTo>
                <a:cubicBezTo>
                  <a:pt x="6381" y="1078"/>
                  <a:pt x="6381" y="1078"/>
                  <a:pt x="6381" y="1078"/>
                </a:cubicBezTo>
                <a:cubicBezTo>
                  <a:pt x="6322" y="1065"/>
                  <a:pt x="6322" y="1065"/>
                  <a:pt x="6322" y="1065"/>
                </a:cubicBezTo>
                <a:cubicBezTo>
                  <a:pt x="6297" y="1065"/>
                  <a:pt x="6297" y="1065"/>
                  <a:pt x="6297" y="1065"/>
                </a:cubicBezTo>
                <a:cubicBezTo>
                  <a:pt x="6297" y="1080"/>
                  <a:pt x="6297" y="1080"/>
                  <a:pt x="6297" y="1080"/>
                </a:cubicBezTo>
                <a:cubicBezTo>
                  <a:pt x="6280" y="1080"/>
                  <a:pt x="6280" y="1080"/>
                  <a:pt x="6280" y="1080"/>
                </a:cubicBezTo>
                <a:cubicBezTo>
                  <a:pt x="6280" y="1135"/>
                  <a:pt x="6280" y="1135"/>
                  <a:pt x="6280" y="1135"/>
                </a:cubicBezTo>
                <a:cubicBezTo>
                  <a:pt x="6264" y="1135"/>
                  <a:pt x="6264" y="1135"/>
                  <a:pt x="6264" y="1135"/>
                </a:cubicBezTo>
                <a:cubicBezTo>
                  <a:pt x="6264" y="1207"/>
                  <a:pt x="6264" y="1207"/>
                  <a:pt x="6264" y="1207"/>
                </a:cubicBezTo>
                <a:cubicBezTo>
                  <a:pt x="6242" y="1207"/>
                  <a:pt x="6242" y="1207"/>
                  <a:pt x="6242" y="1207"/>
                </a:cubicBezTo>
                <a:cubicBezTo>
                  <a:pt x="6242" y="1181"/>
                  <a:pt x="6242" y="1181"/>
                  <a:pt x="6242" y="1181"/>
                </a:cubicBezTo>
                <a:cubicBezTo>
                  <a:pt x="6214" y="1181"/>
                  <a:pt x="6214" y="1181"/>
                  <a:pt x="6214" y="1181"/>
                </a:cubicBezTo>
                <a:cubicBezTo>
                  <a:pt x="6214" y="1098"/>
                  <a:pt x="6214" y="1098"/>
                  <a:pt x="6214" y="1098"/>
                </a:cubicBezTo>
                <a:cubicBezTo>
                  <a:pt x="6196" y="1098"/>
                  <a:pt x="6196" y="1098"/>
                  <a:pt x="6196" y="1098"/>
                </a:cubicBezTo>
                <a:cubicBezTo>
                  <a:pt x="6196" y="1048"/>
                  <a:pt x="6196" y="1048"/>
                  <a:pt x="6196" y="1048"/>
                </a:cubicBezTo>
                <a:cubicBezTo>
                  <a:pt x="6114" y="1039"/>
                  <a:pt x="6114" y="1039"/>
                  <a:pt x="6114" y="1039"/>
                </a:cubicBezTo>
                <a:cubicBezTo>
                  <a:pt x="6114" y="1024"/>
                  <a:pt x="6114" y="1024"/>
                  <a:pt x="6114" y="1024"/>
                </a:cubicBezTo>
                <a:cubicBezTo>
                  <a:pt x="5961" y="1014"/>
                  <a:pt x="5961" y="1014"/>
                  <a:pt x="5961" y="1014"/>
                </a:cubicBezTo>
                <a:cubicBezTo>
                  <a:pt x="5961" y="823"/>
                  <a:pt x="5961" y="823"/>
                  <a:pt x="5961" y="823"/>
                </a:cubicBezTo>
                <a:cubicBezTo>
                  <a:pt x="5826" y="790"/>
                  <a:pt x="5826" y="790"/>
                  <a:pt x="5826" y="790"/>
                </a:cubicBezTo>
                <a:cubicBezTo>
                  <a:pt x="5688" y="818"/>
                  <a:pt x="5688" y="818"/>
                  <a:pt x="5688" y="818"/>
                </a:cubicBezTo>
                <a:cubicBezTo>
                  <a:pt x="5688" y="1359"/>
                  <a:pt x="5688" y="1359"/>
                  <a:pt x="5688" y="1359"/>
                </a:cubicBezTo>
                <a:cubicBezTo>
                  <a:pt x="5605" y="1359"/>
                  <a:pt x="5605" y="1359"/>
                  <a:pt x="5605" y="1359"/>
                </a:cubicBezTo>
                <a:cubicBezTo>
                  <a:pt x="5605" y="451"/>
                  <a:pt x="5605" y="451"/>
                  <a:pt x="5605" y="451"/>
                </a:cubicBezTo>
                <a:cubicBezTo>
                  <a:pt x="5468" y="487"/>
                  <a:pt x="5468" y="487"/>
                  <a:pt x="5468" y="487"/>
                </a:cubicBezTo>
                <a:cubicBezTo>
                  <a:pt x="5468" y="1274"/>
                  <a:pt x="5468" y="1274"/>
                  <a:pt x="5468" y="1274"/>
                </a:cubicBezTo>
                <a:cubicBezTo>
                  <a:pt x="5414" y="1274"/>
                  <a:pt x="5414" y="1274"/>
                  <a:pt x="5414" y="1274"/>
                </a:cubicBezTo>
                <a:cubicBezTo>
                  <a:pt x="5414" y="683"/>
                  <a:pt x="5414" y="683"/>
                  <a:pt x="5414" y="683"/>
                </a:cubicBezTo>
                <a:cubicBezTo>
                  <a:pt x="5404" y="683"/>
                  <a:pt x="5404" y="683"/>
                  <a:pt x="5404" y="683"/>
                </a:cubicBezTo>
                <a:cubicBezTo>
                  <a:pt x="5404" y="674"/>
                  <a:pt x="5404" y="674"/>
                  <a:pt x="5404" y="674"/>
                </a:cubicBezTo>
                <a:cubicBezTo>
                  <a:pt x="5396" y="674"/>
                  <a:pt x="5396" y="674"/>
                  <a:pt x="5396" y="674"/>
                </a:cubicBezTo>
                <a:cubicBezTo>
                  <a:pt x="5396" y="655"/>
                  <a:pt x="5396" y="655"/>
                  <a:pt x="5396" y="655"/>
                </a:cubicBezTo>
                <a:cubicBezTo>
                  <a:pt x="5384" y="655"/>
                  <a:pt x="5384" y="655"/>
                  <a:pt x="5384" y="655"/>
                </a:cubicBezTo>
                <a:cubicBezTo>
                  <a:pt x="5384" y="634"/>
                  <a:pt x="5384" y="634"/>
                  <a:pt x="5384" y="634"/>
                </a:cubicBezTo>
                <a:cubicBezTo>
                  <a:pt x="5367" y="634"/>
                  <a:pt x="5367" y="634"/>
                  <a:pt x="5367" y="634"/>
                </a:cubicBezTo>
                <a:cubicBezTo>
                  <a:pt x="5367" y="615"/>
                  <a:pt x="5367" y="615"/>
                  <a:pt x="5367" y="615"/>
                </a:cubicBezTo>
                <a:cubicBezTo>
                  <a:pt x="5360" y="615"/>
                  <a:pt x="5360" y="615"/>
                  <a:pt x="5360" y="615"/>
                </a:cubicBezTo>
                <a:cubicBezTo>
                  <a:pt x="5360" y="593"/>
                  <a:pt x="5360" y="593"/>
                  <a:pt x="5360" y="593"/>
                </a:cubicBezTo>
                <a:cubicBezTo>
                  <a:pt x="5353" y="532"/>
                  <a:pt x="5353" y="532"/>
                  <a:pt x="5353" y="532"/>
                </a:cubicBezTo>
                <a:cubicBezTo>
                  <a:pt x="5346" y="593"/>
                  <a:pt x="5346" y="593"/>
                  <a:pt x="5346" y="593"/>
                </a:cubicBezTo>
                <a:cubicBezTo>
                  <a:pt x="5346" y="615"/>
                  <a:pt x="5346" y="615"/>
                  <a:pt x="5346" y="615"/>
                </a:cubicBezTo>
                <a:cubicBezTo>
                  <a:pt x="5339" y="615"/>
                  <a:pt x="5339" y="615"/>
                  <a:pt x="5339" y="615"/>
                </a:cubicBezTo>
                <a:cubicBezTo>
                  <a:pt x="5339" y="634"/>
                  <a:pt x="5339" y="634"/>
                  <a:pt x="5339" y="634"/>
                </a:cubicBezTo>
                <a:cubicBezTo>
                  <a:pt x="5322" y="634"/>
                  <a:pt x="5322" y="634"/>
                  <a:pt x="5322" y="634"/>
                </a:cubicBezTo>
                <a:cubicBezTo>
                  <a:pt x="5322" y="655"/>
                  <a:pt x="5322" y="655"/>
                  <a:pt x="5322" y="655"/>
                </a:cubicBezTo>
                <a:cubicBezTo>
                  <a:pt x="5310" y="655"/>
                  <a:pt x="5310" y="655"/>
                  <a:pt x="5310" y="655"/>
                </a:cubicBezTo>
                <a:cubicBezTo>
                  <a:pt x="5310" y="674"/>
                  <a:pt x="5310" y="674"/>
                  <a:pt x="5310" y="674"/>
                </a:cubicBezTo>
                <a:cubicBezTo>
                  <a:pt x="5302" y="674"/>
                  <a:pt x="5302" y="674"/>
                  <a:pt x="5302" y="674"/>
                </a:cubicBezTo>
                <a:cubicBezTo>
                  <a:pt x="5302" y="683"/>
                  <a:pt x="5302" y="683"/>
                  <a:pt x="5302" y="683"/>
                </a:cubicBezTo>
                <a:cubicBezTo>
                  <a:pt x="5292" y="683"/>
                  <a:pt x="5292" y="683"/>
                  <a:pt x="5292" y="683"/>
                </a:cubicBezTo>
                <a:cubicBezTo>
                  <a:pt x="5292" y="1274"/>
                  <a:pt x="5292" y="1274"/>
                  <a:pt x="5292" y="1274"/>
                </a:cubicBezTo>
                <a:cubicBezTo>
                  <a:pt x="5260" y="1274"/>
                  <a:pt x="5260" y="1274"/>
                  <a:pt x="5260" y="1274"/>
                </a:cubicBezTo>
                <a:cubicBezTo>
                  <a:pt x="5260" y="792"/>
                  <a:pt x="5260" y="792"/>
                  <a:pt x="5260" y="792"/>
                </a:cubicBezTo>
                <a:cubicBezTo>
                  <a:pt x="5098" y="792"/>
                  <a:pt x="5098" y="792"/>
                  <a:pt x="5098" y="792"/>
                </a:cubicBezTo>
                <a:cubicBezTo>
                  <a:pt x="5073" y="817"/>
                  <a:pt x="5073" y="817"/>
                  <a:pt x="5073" y="817"/>
                </a:cubicBezTo>
                <a:cubicBezTo>
                  <a:pt x="5073" y="1219"/>
                  <a:pt x="5073" y="1219"/>
                  <a:pt x="5073" y="1219"/>
                </a:cubicBezTo>
                <a:cubicBezTo>
                  <a:pt x="5044" y="1219"/>
                  <a:pt x="5044" y="1219"/>
                  <a:pt x="5044" y="1219"/>
                </a:cubicBezTo>
                <a:cubicBezTo>
                  <a:pt x="5031" y="1237"/>
                  <a:pt x="5031" y="1237"/>
                  <a:pt x="5031" y="1237"/>
                </a:cubicBezTo>
                <a:cubicBezTo>
                  <a:pt x="5031" y="1419"/>
                  <a:pt x="5031" y="1419"/>
                  <a:pt x="5031" y="1419"/>
                </a:cubicBezTo>
                <a:cubicBezTo>
                  <a:pt x="5007" y="1419"/>
                  <a:pt x="5007" y="1419"/>
                  <a:pt x="5007" y="1419"/>
                </a:cubicBezTo>
                <a:cubicBezTo>
                  <a:pt x="5007" y="1089"/>
                  <a:pt x="5007" y="1089"/>
                  <a:pt x="5007" y="1089"/>
                </a:cubicBezTo>
                <a:cubicBezTo>
                  <a:pt x="4993" y="1089"/>
                  <a:pt x="4993" y="1089"/>
                  <a:pt x="4993" y="1089"/>
                </a:cubicBezTo>
                <a:cubicBezTo>
                  <a:pt x="4993" y="1050"/>
                  <a:pt x="4993" y="1050"/>
                  <a:pt x="4993" y="1050"/>
                </a:cubicBezTo>
                <a:cubicBezTo>
                  <a:pt x="4981" y="1050"/>
                  <a:pt x="4981" y="1050"/>
                  <a:pt x="4981" y="1050"/>
                </a:cubicBezTo>
                <a:cubicBezTo>
                  <a:pt x="4981" y="1026"/>
                  <a:pt x="4981" y="1026"/>
                  <a:pt x="4981" y="1026"/>
                </a:cubicBezTo>
                <a:cubicBezTo>
                  <a:pt x="4959" y="1026"/>
                  <a:pt x="4959" y="1026"/>
                  <a:pt x="4959" y="1026"/>
                </a:cubicBezTo>
                <a:cubicBezTo>
                  <a:pt x="4945" y="1016"/>
                  <a:pt x="4945" y="1016"/>
                  <a:pt x="4945" y="1016"/>
                </a:cubicBezTo>
                <a:cubicBezTo>
                  <a:pt x="4945" y="887"/>
                  <a:pt x="4945" y="887"/>
                  <a:pt x="4945" y="887"/>
                </a:cubicBezTo>
                <a:cubicBezTo>
                  <a:pt x="4841" y="919"/>
                  <a:pt x="4841" y="919"/>
                  <a:pt x="4841" y="919"/>
                </a:cubicBezTo>
                <a:cubicBezTo>
                  <a:pt x="4819" y="902"/>
                  <a:pt x="4819" y="902"/>
                  <a:pt x="4819" y="902"/>
                </a:cubicBezTo>
                <a:cubicBezTo>
                  <a:pt x="4819" y="685"/>
                  <a:pt x="4819" y="685"/>
                  <a:pt x="4819" y="685"/>
                </a:cubicBezTo>
                <a:cubicBezTo>
                  <a:pt x="4750" y="668"/>
                  <a:pt x="4750" y="668"/>
                  <a:pt x="4750" y="668"/>
                </a:cubicBezTo>
                <a:cubicBezTo>
                  <a:pt x="4616" y="723"/>
                  <a:pt x="4616" y="723"/>
                  <a:pt x="4616" y="723"/>
                </a:cubicBezTo>
                <a:cubicBezTo>
                  <a:pt x="4616" y="734"/>
                  <a:pt x="4616" y="734"/>
                  <a:pt x="4616" y="734"/>
                </a:cubicBezTo>
                <a:cubicBezTo>
                  <a:pt x="4593" y="720"/>
                  <a:pt x="4593" y="720"/>
                  <a:pt x="4593" y="720"/>
                </a:cubicBezTo>
                <a:cubicBezTo>
                  <a:pt x="4574" y="720"/>
                  <a:pt x="4574" y="720"/>
                  <a:pt x="4574" y="720"/>
                </a:cubicBezTo>
                <a:cubicBezTo>
                  <a:pt x="4574" y="739"/>
                  <a:pt x="4574" y="739"/>
                  <a:pt x="4574" y="739"/>
                </a:cubicBezTo>
                <a:cubicBezTo>
                  <a:pt x="4551" y="739"/>
                  <a:pt x="4551" y="739"/>
                  <a:pt x="4551" y="739"/>
                </a:cubicBezTo>
                <a:cubicBezTo>
                  <a:pt x="4551" y="807"/>
                  <a:pt x="4551" y="807"/>
                  <a:pt x="4551" y="807"/>
                </a:cubicBezTo>
                <a:cubicBezTo>
                  <a:pt x="4540" y="807"/>
                  <a:pt x="4540" y="807"/>
                  <a:pt x="4540" y="807"/>
                </a:cubicBezTo>
                <a:cubicBezTo>
                  <a:pt x="4540" y="1250"/>
                  <a:pt x="4540" y="1250"/>
                  <a:pt x="4540" y="1250"/>
                </a:cubicBezTo>
                <a:cubicBezTo>
                  <a:pt x="4523" y="1250"/>
                  <a:pt x="4523" y="1250"/>
                  <a:pt x="4523" y="1250"/>
                </a:cubicBezTo>
                <a:cubicBezTo>
                  <a:pt x="4516" y="1237"/>
                  <a:pt x="4516" y="1237"/>
                  <a:pt x="4516" y="1237"/>
                </a:cubicBezTo>
                <a:cubicBezTo>
                  <a:pt x="4516" y="1205"/>
                  <a:pt x="4516" y="1205"/>
                  <a:pt x="4516" y="1205"/>
                </a:cubicBezTo>
                <a:cubicBezTo>
                  <a:pt x="4499" y="1205"/>
                  <a:pt x="4499" y="1205"/>
                  <a:pt x="4499" y="1205"/>
                </a:cubicBezTo>
                <a:cubicBezTo>
                  <a:pt x="4499" y="1238"/>
                  <a:pt x="4499" y="1238"/>
                  <a:pt x="4499" y="1238"/>
                </a:cubicBezTo>
                <a:cubicBezTo>
                  <a:pt x="4495" y="1234"/>
                  <a:pt x="4495" y="1234"/>
                  <a:pt x="4495" y="1234"/>
                </a:cubicBezTo>
                <a:cubicBezTo>
                  <a:pt x="4495" y="1245"/>
                  <a:pt x="4495" y="1245"/>
                  <a:pt x="4495" y="1245"/>
                </a:cubicBezTo>
                <a:cubicBezTo>
                  <a:pt x="4482" y="1245"/>
                  <a:pt x="4482" y="1245"/>
                  <a:pt x="4482" y="1245"/>
                </a:cubicBezTo>
                <a:cubicBezTo>
                  <a:pt x="4482" y="1255"/>
                  <a:pt x="4482" y="1255"/>
                  <a:pt x="4482" y="1255"/>
                </a:cubicBezTo>
                <a:cubicBezTo>
                  <a:pt x="4474" y="1255"/>
                  <a:pt x="4474" y="1255"/>
                  <a:pt x="4474" y="1255"/>
                </a:cubicBezTo>
                <a:cubicBezTo>
                  <a:pt x="4474" y="1263"/>
                  <a:pt x="4474" y="1263"/>
                  <a:pt x="4474" y="1263"/>
                </a:cubicBezTo>
                <a:cubicBezTo>
                  <a:pt x="4452" y="1263"/>
                  <a:pt x="4452" y="1263"/>
                  <a:pt x="4452" y="1263"/>
                </a:cubicBezTo>
                <a:cubicBezTo>
                  <a:pt x="4452" y="1251"/>
                  <a:pt x="4452" y="1251"/>
                  <a:pt x="4452" y="1251"/>
                </a:cubicBezTo>
                <a:cubicBezTo>
                  <a:pt x="4468" y="1248"/>
                  <a:pt x="4468" y="1248"/>
                  <a:pt x="4468" y="1248"/>
                </a:cubicBezTo>
                <a:cubicBezTo>
                  <a:pt x="4468" y="1242"/>
                  <a:pt x="4468" y="1242"/>
                  <a:pt x="4468" y="1242"/>
                </a:cubicBezTo>
                <a:cubicBezTo>
                  <a:pt x="4407" y="1242"/>
                  <a:pt x="4407" y="1242"/>
                  <a:pt x="4407" y="1242"/>
                </a:cubicBezTo>
                <a:cubicBezTo>
                  <a:pt x="4409" y="1247"/>
                  <a:pt x="4409" y="1247"/>
                  <a:pt x="4409" y="1247"/>
                </a:cubicBezTo>
                <a:cubicBezTo>
                  <a:pt x="4421" y="1249"/>
                  <a:pt x="4421" y="1249"/>
                  <a:pt x="4421" y="1249"/>
                </a:cubicBezTo>
                <a:cubicBezTo>
                  <a:pt x="4421" y="1260"/>
                  <a:pt x="4421" y="1260"/>
                  <a:pt x="4421" y="1260"/>
                </a:cubicBezTo>
                <a:cubicBezTo>
                  <a:pt x="4398" y="1265"/>
                  <a:pt x="4398" y="1265"/>
                  <a:pt x="4398" y="1265"/>
                </a:cubicBezTo>
                <a:cubicBezTo>
                  <a:pt x="4369" y="1201"/>
                  <a:pt x="4369" y="1201"/>
                  <a:pt x="4369" y="1201"/>
                </a:cubicBezTo>
                <a:cubicBezTo>
                  <a:pt x="4369" y="1161"/>
                  <a:pt x="4369" y="1161"/>
                  <a:pt x="4369" y="1161"/>
                </a:cubicBezTo>
                <a:cubicBezTo>
                  <a:pt x="4369" y="948"/>
                  <a:pt x="4369" y="948"/>
                  <a:pt x="4369" y="948"/>
                </a:cubicBezTo>
                <a:cubicBezTo>
                  <a:pt x="4369" y="948"/>
                  <a:pt x="4379" y="944"/>
                  <a:pt x="4379" y="932"/>
                </a:cubicBezTo>
                <a:cubicBezTo>
                  <a:pt x="4379" y="920"/>
                  <a:pt x="4346" y="917"/>
                  <a:pt x="4333" y="917"/>
                </a:cubicBezTo>
                <a:cubicBezTo>
                  <a:pt x="4320" y="917"/>
                  <a:pt x="4287" y="920"/>
                  <a:pt x="4287" y="932"/>
                </a:cubicBezTo>
                <a:cubicBezTo>
                  <a:pt x="4287" y="944"/>
                  <a:pt x="4297" y="948"/>
                  <a:pt x="4297" y="948"/>
                </a:cubicBezTo>
                <a:cubicBezTo>
                  <a:pt x="4297" y="1161"/>
                  <a:pt x="4297" y="1161"/>
                  <a:pt x="4297" y="1161"/>
                </a:cubicBezTo>
                <a:cubicBezTo>
                  <a:pt x="4286" y="1161"/>
                  <a:pt x="4286" y="1161"/>
                  <a:pt x="4286" y="1161"/>
                </a:cubicBezTo>
                <a:cubicBezTo>
                  <a:pt x="4286" y="1131"/>
                  <a:pt x="4286" y="1131"/>
                  <a:pt x="4286" y="1131"/>
                </a:cubicBezTo>
                <a:cubicBezTo>
                  <a:pt x="4238" y="1091"/>
                  <a:pt x="4238" y="1091"/>
                  <a:pt x="4238" y="1091"/>
                </a:cubicBezTo>
                <a:cubicBezTo>
                  <a:pt x="4238" y="974"/>
                  <a:pt x="4238" y="974"/>
                  <a:pt x="4238" y="974"/>
                </a:cubicBezTo>
                <a:cubicBezTo>
                  <a:pt x="4223" y="974"/>
                  <a:pt x="4223" y="974"/>
                  <a:pt x="4223" y="974"/>
                </a:cubicBezTo>
                <a:cubicBezTo>
                  <a:pt x="4166" y="1010"/>
                  <a:pt x="4166" y="1010"/>
                  <a:pt x="4166" y="1010"/>
                </a:cubicBezTo>
                <a:cubicBezTo>
                  <a:pt x="4166" y="995"/>
                  <a:pt x="4166" y="995"/>
                  <a:pt x="4166" y="995"/>
                </a:cubicBezTo>
                <a:cubicBezTo>
                  <a:pt x="4087" y="995"/>
                  <a:pt x="4087" y="995"/>
                  <a:pt x="4087" y="995"/>
                </a:cubicBezTo>
                <a:cubicBezTo>
                  <a:pt x="4087" y="1012"/>
                  <a:pt x="4087" y="1012"/>
                  <a:pt x="4087" y="1012"/>
                </a:cubicBezTo>
                <a:cubicBezTo>
                  <a:pt x="4069" y="1012"/>
                  <a:pt x="4069" y="1012"/>
                  <a:pt x="4069" y="1012"/>
                </a:cubicBezTo>
                <a:cubicBezTo>
                  <a:pt x="4069" y="1130"/>
                  <a:pt x="4069" y="1130"/>
                  <a:pt x="4069" y="1130"/>
                </a:cubicBezTo>
                <a:cubicBezTo>
                  <a:pt x="4046" y="1117"/>
                  <a:pt x="4046" y="1117"/>
                  <a:pt x="4046" y="1117"/>
                </a:cubicBezTo>
                <a:cubicBezTo>
                  <a:pt x="4046" y="1088"/>
                  <a:pt x="4046" y="1088"/>
                  <a:pt x="4046" y="1088"/>
                </a:cubicBezTo>
                <a:cubicBezTo>
                  <a:pt x="4039" y="1088"/>
                  <a:pt x="4039" y="1088"/>
                  <a:pt x="4039" y="1088"/>
                </a:cubicBezTo>
                <a:cubicBezTo>
                  <a:pt x="4039" y="1118"/>
                  <a:pt x="4039" y="1118"/>
                  <a:pt x="4039" y="1118"/>
                </a:cubicBezTo>
                <a:cubicBezTo>
                  <a:pt x="4032" y="1118"/>
                  <a:pt x="4032" y="1118"/>
                  <a:pt x="4032" y="1118"/>
                </a:cubicBezTo>
                <a:cubicBezTo>
                  <a:pt x="4032" y="1061"/>
                  <a:pt x="4032" y="1061"/>
                  <a:pt x="4032" y="1061"/>
                </a:cubicBezTo>
                <a:cubicBezTo>
                  <a:pt x="3989" y="1061"/>
                  <a:pt x="3989" y="1061"/>
                  <a:pt x="3989" y="1061"/>
                </a:cubicBezTo>
                <a:cubicBezTo>
                  <a:pt x="3989" y="1052"/>
                  <a:pt x="3984" y="1018"/>
                  <a:pt x="3943" y="995"/>
                </a:cubicBezTo>
                <a:cubicBezTo>
                  <a:pt x="3943" y="975"/>
                  <a:pt x="3943" y="975"/>
                  <a:pt x="3943" y="975"/>
                </a:cubicBezTo>
                <a:cubicBezTo>
                  <a:pt x="3933" y="975"/>
                  <a:pt x="3933" y="975"/>
                  <a:pt x="3933" y="975"/>
                </a:cubicBezTo>
                <a:cubicBezTo>
                  <a:pt x="3923" y="975"/>
                  <a:pt x="3923" y="975"/>
                  <a:pt x="3923" y="975"/>
                </a:cubicBezTo>
                <a:cubicBezTo>
                  <a:pt x="3923" y="995"/>
                  <a:pt x="3923" y="995"/>
                  <a:pt x="3923" y="995"/>
                </a:cubicBezTo>
                <a:cubicBezTo>
                  <a:pt x="3882" y="1018"/>
                  <a:pt x="3877" y="1052"/>
                  <a:pt x="3877" y="1061"/>
                </a:cubicBezTo>
                <a:cubicBezTo>
                  <a:pt x="3877" y="1070"/>
                  <a:pt x="3885" y="1078"/>
                  <a:pt x="3885" y="1078"/>
                </a:cubicBezTo>
                <a:cubicBezTo>
                  <a:pt x="3859" y="1078"/>
                  <a:pt x="3859" y="1078"/>
                  <a:pt x="3859" y="1078"/>
                </a:cubicBezTo>
                <a:cubicBezTo>
                  <a:pt x="3846" y="1078"/>
                  <a:pt x="3846" y="1078"/>
                  <a:pt x="3846" y="1078"/>
                </a:cubicBezTo>
                <a:cubicBezTo>
                  <a:pt x="3809" y="1051"/>
                  <a:pt x="3809" y="1051"/>
                  <a:pt x="3809" y="1051"/>
                </a:cubicBezTo>
                <a:cubicBezTo>
                  <a:pt x="3781" y="1070"/>
                  <a:pt x="3781" y="1070"/>
                  <a:pt x="3781" y="1070"/>
                </a:cubicBezTo>
                <a:cubicBezTo>
                  <a:pt x="3770" y="1080"/>
                  <a:pt x="3770" y="1080"/>
                  <a:pt x="3770" y="1080"/>
                </a:cubicBezTo>
                <a:cubicBezTo>
                  <a:pt x="3742" y="1080"/>
                  <a:pt x="3742" y="1080"/>
                  <a:pt x="3742" y="1080"/>
                </a:cubicBezTo>
                <a:cubicBezTo>
                  <a:pt x="3742" y="1095"/>
                  <a:pt x="3742" y="1095"/>
                  <a:pt x="3742" y="1095"/>
                </a:cubicBezTo>
                <a:cubicBezTo>
                  <a:pt x="3759" y="1095"/>
                  <a:pt x="3763" y="1109"/>
                  <a:pt x="3763" y="1109"/>
                </a:cubicBezTo>
                <a:cubicBezTo>
                  <a:pt x="3763" y="1133"/>
                  <a:pt x="3763" y="1133"/>
                  <a:pt x="3763" y="1133"/>
                </a:cubicBezTo>
                <a:cubicBezTo>
                  <a:pt x="3734" y="1133"/>
                  <a:pt x="3734" y="1133"/>
                  <a:pt x="3734" y="1133"/>
                </a:cubicBezTo>
                <a:cubicBezTo>
                  <a:pt x="3734" y="1123"/>
                  <a:pt x="3734" y="1123"/>
                  <a:pt x="3734" y="1123"/>
                </a:cubicBezTo>
                <a:cubicBezTo>
                  <a:pt x="3673" y="1123"/>
                  <a:pt x="3673" y="1123"/>
                  <a:pt x="3673" y="1123"/>
                </a:cubicBezTo>
                <a:cubicBezTo>
                  <a:pt x="3673" y="1147"/>
                  <a:pt x="3673" y="1147"/>
                  <a:pt x="3673" y="1147"/>
                </a:cubicBezTo>
                <a:cubicBezTo>
                  <a:pt x="3635" y="1147"/>
                  <a:pt x="3635" y="1147"/>
                  <a:pt x="3635" y="1147"/>
                </a:cubicBezTo>
                <a:cubicBezTo>
                  <a:pt x="3635" y="1405"/>
                  <a:pt x="3635" y="1405"/>
                  <a:pt x="3635" y="1405"/>
                </a:cubicBezTo>
                <a:cubicBezTo>
                  <a:pt x="3585" y="1405"/>
                  <a:pt x="3585" y="1405"/>
                  <a:pt x="3585" y="1405"/>
                </a:cubicBezTo>
                <a:cubicBezTo>
                  <a:pt x="3585" y="1415"/>
                  <a:pt x="3585" y="1415"/>
                  <a:pt x="3585" y="1415"/>
                </a:cubicBezTo>
                <a:cubicBezTo>
                  <a:pt x="3576" y="1415"/>
                  <a:pt x="3576" y="1415"/>
                  <a:pt x="3576" y="1415"/>
                </a:cubicBezTo>
                <a:cubicBezTo>
                  <a:pt x="3576" y="1437"/>
                  <a:pt x="3576" y="1437"/>
                  <a:pt x="3576" y="1437"/>
                </a:cubicBezTo>
                <a:cubicBezTo>
                  <a:pt x="3565" y="1437"/>
                  <a:pt x="3565" y="1437"/>
                  <a:pt x="3565" y="1437"/>
                </a:cubicBezTo>
                <a:cubicBezTo>
                  <a:pt x="3565" y="1403"/>
                  <a:pt x="3565" y="1403"/>
                  <a:pt x="3565" y="1403"/>
                </a:cubicBezTo>
                <a:cubicBezTo>
                  <a:pt x="3528" y="1403"/>
                  <a:pt x="3528" y="1403"/>
                  <a:pt x="3528" y="1403"/>
                </a:cubicBezTo>
                <a:cubicBezTo>
                  <a:pt x="3528" y="1259"/>
                  <a:pt x="3528" y="1259"/>
                  <a:pt x="3528" y="1259"/>
                </a:cubicBezTo>
                <a:cubicBezTo>
                  <a:pt x="3478" y="1259"/>
                  <a:pt x="3478" y="1259"/>
                  <a:pt x="3478" y="1259"/>
                </a:cubicBezTo>
                <a:cubicBezTo>
                  <a:pt x="3478" y="1245"/>
                  <a:pt x="3478" y="1245"/>
                  <a:pt x="3478" y="1245"/>
                </a:cubicBezTo>
                <a:cubicBezTo>
                  <a:pt x="3463" y="1245"/>
                  <a:pt x="3463" y="1245"/>
                  <a:pt x="3463" y="1245"/>
                </a:cubicBezTo>
                <a:cubicBezTo>
                  <a:pt x="3463" y="1255"/>
                  <a:pt x="3463" y="1255"/>
                  <a:pt x="3463" y="1255"/>
                </a:cubicBezTo>
                <a:cubicBezTo>
                  <a:pt x="3455" y="1255"/>
                  <a:pt x="3455" y="1255"/>
                  <a:pt x="3455" y="1255"/>
                </a:cubicBezTo>
                <a:cubicBezTo>
                  <a:pt x="3456" y="1251"/>
                  <a:pt x="3456" y="1248"/>
                  <a:pt x="3456" y="1245"/>
                </a:cubicBezTo>
                <a:cubicBezTo>
                  <a:pt x="3456" y="1211"/>
                  <a:pt x="3436" y="1182"/>
                  <a:pt x="3407" y="1168"/>
                </a:cubicBezTo>
                <a:cubicBezTo>
                  <a:pt x="3407" y="700"/>
                  <a:pt x="3407" y="700"/>
                  <a:pt x="3407" y="700"/>
                </a:cubicBezTo>
                <a:cubicBezTo>
                  <a:pt x="3431" y="687"/>
                  <a:pt x="3447" y="662"/>
                  <a:pt x="3447" y="634"/>
                </a:cubicBezTo>
                <a:cubicBezTo>
                  <a:pt x="3447" y="597"/>
                  <a:pt x="3421" y="567"/>
                  <a:pt x="3387" y="560"/>
                </a:cubicBezTo>
                <a:cubicBezTo>
                  <a:pt x="3383" y="429"/>
                  <a:pt x="3383" y="429"/>
                  <a:pt x="3383" y="429"/>
                </a:cubicBezTo>
                <a:cubicBezTo>
                  <a:pt x="3391" y="425"/>
                  <a:pt x="3397" y="417"/>
                  <a:pt x="3397" y="407"/>
                </a:cubicBezTo>
                <a:cubicBezTo>
                  <a:pt x="3397" y="400"/>
                  <a:pt x="3394" y="393"/>
                  <a:pt x="3390" y="389"/>
                </a:cubicBezTo>
                <a:cubicBezTo>
                  <a:pt x="3390" y="372"/>
                  <a:pt x="3390" y="372"/>
                  <a:pt x="3390" y="372"/>
                </a:cubicBezTo>
                <a:cubicBezTo>
                  <a:pt x="3382" y="372"/>
                  <a:pt x="3382" y="372"/>
                  <a:pt x="3382" y="372"/>
                </a:cubicBezTo>
                <a:cubicBezTo>
                  <a:pt x="3382" y="269"/>
                  <a:pt x="3382" y="269"/>
                  <a:pt x="3382" y="269"/>
                </a:cubicBezTo>
                <a:cubicBezTo>
                  <a:pt x="3377" y="269"/>
                  <a:pt x="3377" y="269"/>
                  <a:pt x="3377" y="269"/>
                </a:cubicBezTo>
                <a:cubicBezTo>
                  <a:pt x="3377" y="187"/>
                  <a:pt x="3377" y="187"/>
                  <a:pt x="3377" y="187"/>
                </a:cubicBezTo>
                <a:cubicBezTo>
                  <a:pt x="3377" y="187"/>
                  <a:pt x="3385" y="187"/>
                  <a:pt x="3385" y="177"/>
                </a:cubicBezTo>
                <a:cubicBezTo>
                  <a:pt x="3385" y="167"/>
                  <a:pt x="3377" y="170"/>
                  <a:pt x="3377" y="170"/>
                </a:cubicBezTo>
                <a:cubicBezTo>
                  <a:pt x="3372" y="0"/>
                  <a:pt x="3372" y="0"/>
                  <a:pt x="3372" y="0"/>
                </a:cubicBezTo>
                <a:cubicBezTo>
                  <a:pt x="3367" y="170"/>
                  <a:pt x="3367" y="170"/>
                  <a:pt x="3367" y="170"/>
                </a:cubicBezTo>
                <a:cubicBezTo>
                  <a:pt x="3367" y="170"/>
                  <a:pt x="3359" y="167"/>
                  <a:pt x="3359" y="177"/>
                </a:cubicBezTo>
                <a:cubicBezTo>
                  <a:pt x="3359" y="187"/>
                  <a:pt x="3367" y="187"/>
                  <a:pt x="3367" y="187"/>
                </a:cubicBezTo>
                <a:cubicBezTo>
                  <a:pt x="3367" y="269"/>
                  <a:pt x="3367" y="269"/>
                  <a:pt x="3367" y="269"/>
                </a:cubicBezTo>
                <a:cubicBezTo>
                  <a:pt x="3362" y="269"/>
                  <a:pt x="3362" y="269"/>
                  <a:pt x="3362" y="269"/>
                </a:cubicBezTo>
                <a:cubicBezTo>
                  <a:pt x="3362" y="372"/>
                  <a:pt x="3362" y="372"/>
                  <a:pt x="3362" y="372"/>
                </a:cubicBezTo>
                <a:cubicBezTo>
                  <a:pt x="3354" y="372"/>
                  <a:pt x="3354" y="372"/>
                  <a:pt x="3354" y="372"/>
                </a:cubicBezTo>
                <a:cubicBezTo>
                  <a:pt x="3354" y="389"/>
                  <a:pt x="3354" y="389"/>
                  <a:pt x="3354" y="389"/>
                </a:cubicBezTo>
                <a:cubicBezTo>
                  <a:pt x="3350" y="393"/>
                  <a:pt x="3347" y="400"/>
                  <a:pt x="3347" y="407"/>
                </a:cubicBezTo>
                <a:cubicBezTo>
                  <a:pt x="3347" y="417"/>
                  <a:pt x="3353" y="425"/>
                  <a:pt x="3361" y="429"/>
                </a:cubicBezTo>
                <a:cubicBezTo>
                  <a:pt x="3357" y="560"/>
                  <a:pt x="3357" y="560"/>
                  <a:pt x="3357" y="560"/>
                </a:cubicBezTo>
                <a:cubicBezTo>
                  <a:pt x="3323" y="567"/>
                  <a:pt x="3297" y="597"/>
                  <a:pt x="3297" y="634"/>
                </a:cubicBezTo>
                <a:cubicBezTo>
                  <a:pt x="3297" y="659"/>
                  <a:pt x="3310" y="681"/>
                  <a:pt x="3329" y="695"/>
                </a:cubicBezTo>
                <a:cubicBezTo>
                  <a:pt x="3329" y="1173"/>
                  <a:pt x="3329" y="1173"/>
                  <a:pt x="3329" y="1173"/>
                </a:cubicBezTo>
                <a:cubicBezTo>
                  <a:pt x="3304" y="1187"/>
                  <a:pt x="3288" y="1214"/>
                  <a:pt x="3288" y="1245"/>
                </a:cubicBezTo>
                <a:cubicBezTo>
                  <a:pt x="3288" y="1275"/>
                  <a:pt x="3304" y="1302"/>
                  <a:pt x="3329" y="1317"/>
                </a:cubicBezTo>
                <a:cubicBezTo>
                  <a:pt x="3329" y="1343"/>
                  <a:pt x="3329" y="1343"/>
                  <a:pt x="3329" y="1343"/>
                </a:cubicBezTo>
                <a:cubicBezTo>
                  <a:pt x="3287" y="1479"/>
                  <a:pt x="3287" y="1479"/>
                  <a:pt x="3287" y="1479"/>
                </a:cubicBezTo>
                <a:cubicBezTo>
                  <a:pt x="3180" y="1479"/>
                  <a:pt x="3180" y="1479"/>
                  <a:pt x="3180" y="1479"/>
                </a:cubicBezTo>
                <a:cubicBezTo>
                  <a:pt x="3180" y="1420"/>
                  <a:pt x="3180" y="1420"/>
                  <a:pt x="3180" y="1420"/>
                </a:cubicBezTo>
                <a:cubicBezTo>
                  <a:pt x="3132" y="1420"/>
                  <a:pt x="3132" y="1420"/>
                  <a:pt x="3132" y="1420"/>
                </a:cubicBezTo>
                <a:cubicBezTo>
                  <a:pt x="3132" y="1479"/>
                  <a:pt x="3132" y="1479"/>
                  <a:pt x="3132" y="1479"/>
                </a:cubicBezTo>
                <a:cubicBezTo>
                  <a:pt x="2997" y="1479"/>
                  <a:pt x="2997" y="1479"/>
                  <a:pt x="2997" y="1479"/>
                </a:cubicBezTo>
                <a:cubicBezTo>
                  <a:pt x="2997" y="1395"/>
                  <a:pt x="2997" y="1395"/>
                  <a:pt x="2997" y="1395"/>
                </a:cubicBezTo>
                <a:cubicBezTo>
                  <a:pt x="2850" y="1372"/>
                  <a:pt x="2850" y="1372"/>
                  <a:pt x="2850" y="1372"/>
                </a:cubicBezTo>
                <a:cubicBezTo>
                  <a:pt x="2850" y="1279"/>
                  <a:pt x="2850" y="1279"/>
                  <a:pt x="2850" y="1279"/>
                </a:cubicBezTo>
                <a:cubicBezTo>
                  <a:pt x="2844" y="1271"/>
                  <a:pt x="2844" y="1271"/>
                  <a:pt x="2844" y="1271"/>
                </a:cubicBezTo>
                <a:cubicBezTo>
                  <a:pt x="2844" y="1227"/>
                  <a:pt x="2844" y="1227"/>
                  <a:pt x="2844" y="1227"/>
                </a:cubicBezTo>
                <a:cubicBezTo>
                  <a:pt x="2838" y="1223"/>
                  <a:pt x="2838" y="1223"/>
                  <a:pt x="2838" y="1223"/>
                </a:cubicBezTo>
                <a:cubicBezTo>
                  <a:pt x="2838" y="1194"/>
                  <a:pt x="2838" y="1194"/>
                  <a:pt x="2838" y="1194"/>
                </a:cubicBezTo>
                <a:cubicBezTo>
                  <a:pt x="2818" y="1177"/>
                  <a:pt x="2818" y="1177"/>
                  <a:pt x="2818" y="1177"/>
                </a:cubicBezTo>
                <a:cubicBezTo>
                  <a:pt x="2803" y="1177"/>
                  <a:pt x="2803" y="1177"/>
                  <a:pt x="2803" y="1177"/>
                </a:cubicBezTo>
                <a:cubicBezTo>
                  <a:pt x="2797" y="1119"/>
                  <a:pt x="2797" y="1119"/>
                  <a:pt x="2797" y="1119"/>
                </a:cubicBezTo>
                <a:cubicBezTo>
                  <a:pt x="2791" y="1177"/>
                  <a:pt x="2791" y="1177"/>
                  <a:pt x="2791" y="1177"/>
                </a:cubicBezTo>
                <a:cubicBezTo>
                  <a:pt x="2776" y="1177"/>
                  <a:pt x="2776" y="1177"/>
                  <a:pt x="2776" y="1177"/>
                </a:cubicBezTo>
                <a:cubicBezTo>
                  <a:pt x="2756" y="1194"/>
                  <a:pt x="2756" y="1194"/>
                  <a:pt x="2756" y="1194"/>
                </a:cubicBezTo>
                <a:cubicBezTo>
                  <a:pt x="2756" y="1223"/>
                  <a:pt x="2756" y="1223"/>
                  <a:pt x="2756" y="1223"/>
                </a:cubicBezTo>
                <a:cubicBezTo>
                  <a:pt x="2750" y="1227"/>
                  <a:pt x="2750" y="1227"/>
                  <a:pt x="2750" y="1227"/>
                </a:cubicBezTo>
                <a:cubicBezTo>
                  <a:pt x="2750" y="1271"/>
                  <a:pt x="2750" y="1271"/>
                  <a:pt x="2750" y="1271"/>
                </a:cubicBezTo>
                <a:cubicBezTo>
                  <a:pt x="2744" y="1279"/>
                  <a:pt x="2744" y="1279"/>
                  <a:pt x="2744" y="1279"/>
                </a:cubicBezTo>
                <a:cubicBezTo>
                  <a:pt x="2744" y="1341"/>
                  <a:pt x="2744" y="1341"/>
                  <a:pt x="2744" y="1341"/>
                </a:cubicBezTo>
                <a:cubicBezTo>
                  <a:pt x="2744" y="1341"/>
                  <a:pt x="2733" y="1330"/>
                  <a:pt x="2701" y="1330"/>
                </a:cubicBezTo>
                <a:cubicBezTo>
                  <a:pt x="2658" y="1330"/>
                  <a:pt x="2628" y="1372"/>
                  <a:pt x="2628" y="1372"/>
                </a:cubicBezTo>
                <a:cubicBezTo>
                  <a:pt x="2572" y="1372"/>
                  <a:pt x="2572" y="1372"/>
                  <a:pt x="2572" y="1372"/>
                </a:cubicBezTo>
                <a:cubicBezTo>
                  <a:pt x="2572" y="1389"/>
                  <a:pt x="2572" y="1389"/>
                  <a:pt x="2572" y="1389"/>
                </a:cubicBezTo>
                <a:cubicBezTo>
                  <a:pt x="2553" y="1389"/>
                  <a:pt x="2553" y="1389"/>
                  <a:pt x="2553" y="1389"/>
                </a:cubicBezTo>
                <a:cubicBezTo>
                  <a:pt x="2553" y="1382"/>
                  <a:pt x="2553" y="1382"/>
                  <a:pt x="2553" y="1382"/>
                </a:cubicBezTo>
                <a:cubicBezTo>
                  <a:pt x="2510" y="1382"/>
                  <a:pt x="2510" y="1382"/>
                  <a:pt x="2510" y="1382"/>
                </a:cubicBezTo>
                <a:cubicBezTo>
                  <a:pt x="2502" y="1393"/>
                  <a:pt x="2502" y="1393"/>
                  <a:pt x="2502" y="1393"/>
                </a:cubicBezTo>
                <a:cubicBezTo>
                  <a:pt x="2478" y="1393"/>
                  <a:pt x="2478" y="1393"/>
                  <a:pt x="2478" y="1393"/>
                </a:cubicBezTo>
                <a:cubicBezTo>
                  <a:pt x="2478" y="1402"/>
                  <a:pt x="2478" y="1402"/>
                  <a:pt x="2478" y="1402"/>
                </a:cubicBezTo>
                <a:cubicBezTo>
                  <a:pt x="2470" y="1402"/>
                  <a:pt x="2470" y="1402"/>
                  <a:pt x="2470" y="1402"/>
                </a:cubicBezTo>
                <a:cubicBezTo>
                  <a:pt x="2470" y="1378"/>
                  <a:pt x="2470" y="1378"/>
                  <a:pt x="2470" y="1378"/>
                </a:cubicBezTo>
                <a:cubicBezTo>
                  <a:pt x="2443" y="1378"/>
                  <a:pt x="2443" y="1378"/>
                  <a:pt x="2443" y="1378"/>
                </a:cubicBezTo>
                <a:cubicBezTo>
                  <a:pt x="2432" y="1388"/>
                  <a:pt x="2432" y="1388"/>
                  <a:pt x="2432" y="1388"/>
                </a:cubicBezTo>
                <a:cubicBezTo>
                  <a:pt x="2417" y="1388"/>
                  <a:pt x="2417" y="1388"/>
                  <a:pt x="2417" y="1388"/>
                </a:cubicBezTo>
                <a:cubicBezTo>
                  <a:pt x="2408" y="1375"/>
                  <a:pt x="2408" y="1375"/>
                  <a:pt x="2408" y="1375"/>
                </a:cubicBezTo>
                <a:cubicBezTo>
                  <a:pt x="2393" y="1375"/>
                  <a:pt x="2393" y="1375"/>
                  <a:pt x="2393" y="1375"/>
                </a:cubicBezTo>
                <a:cubicBezTo>
                  <a:pt x="2381" y="1388"/>
                  <a:pt x="2381" y="1388"/>
                  <a:pt x="2381" y="1388"/>
                </a:cubicBezTo>
                <a:cubicBezTo>
                  <a:pt x="2365" y="1388"/>
                  <a:pt x="2365" y="1388"/>
                  <a:pt x="2365" y="1388"/>
                </a:cubicBezTo>
                <a:cubicBezTo>
                  <a:pt x="2365" y="1465"/>
                  <a:pt x="2365" y="1465"/>
                  <a:pt x="2365" y="1465"/>
                </a:cubicBezTo>
                <a:cubicBezTo>
                  <a:pt x="2310" y="1465"/>
                  <a:pt x="2310" y="1465"/>
                  <a:pt x="2310" y="1465"/>
                </a:cubicBezTo>
                <a:cubicBezTo>
                  <a:pt x="2310" y="1440"/>
                  <a:pt x="2310" y="1440"/>
                  <a:pt x="2310" y="1440"/>
                </a:cubicBezTo>
                <a:cubicBezTo>
                  <a:pt x="2284" y="1420"/>
                  <a:pt x="2284" y="1420"/>
                  <a:pt x="2284" y="1420"/>
                </a:cubicBezTo>
                <a:cubicBezTo>
                  <a:pt x="2279" y="1380"/>
                  <a:pt x="2279" y="1380"/>
                  <a:pt x="2279" y="1380"/>
                </a:cubicBezTo>
                <a:cubicBezTo>
                  <a:pt x="2273" y="1419"/>
                  <a:pt x="2273" y="1419"/>
                  <a:pt x="2273" y="1419"/>
                </a:cubicBezTo>
                <a:cubicBezTo>
                  <a:pt x="2243" y="1441"/>
                  <a:pt x="2243" y="1441"/>
                  <a:pt x="2243" y="1441"/>
                </a:cubicBezTo>
                <a:cubicBezTo>
                  <a:pt x="2243" y="1457"/>
                  <a:pt x="2243" y="1457"/>
                  <a:pt x="2243" y="1457"/>
                </a:cubicBezTo>
                <a:cubicBezTo>
                  <a:pt x="2199" y="1457"/>
                  <a:pt x="2199" y="1457"/>
                  <a:pt x="2199" y="1457"/>
                </a:cubicBezTo>
                <a:cubicBezTo>
                  <a:pt x="2199" y="1401"/>
                  <a:pt x="2199" y="1401"/>
                  <a:pt x="2199" y="1401"/>
                </a:cubicBezTo>
                <a:cubicBezTo>
                  <a:pt x="2177" y="1401"/>
                  <a:pt x="2177" y="1401"/>
                  <a:pt x="2177" y="1401"/>
                </a:cubicBezTo>
                <a:cubicBezTo>
                  <a:pt x="2177" y="1391"/>
                  <a:pt x="2177" y="1391"/>
                  <a:pt x="2177" y="1391"/>
                </a:cubicBezTo>
                <a:cubicBezTo>
                  <a:pt x="2152" y="1391"/>
                  <a:pt x="2152" y="1391"/>
                  <a:pt x="2152" y="1391"/>
                </a:cubicBezTo>
                <a:cubicBezTo>
                  <a:pt x="2152" y="1409"/>
                  <a:pt x="2152" y="1409"/>
                  <a:pt x="2152" y="1409"/>
                </a:cubicBezTo>
                <a:cubicBezTo>
                  <a:pt x="2139" y="1409"/>
                  <a:pt x="2139" y="1409"/>
                  <a:pt x="2139" y="1409"/>
                </a:cubicBezTo>
                <a:cubicBezTo>
                  <a:pt x="2139" y="1371"/>
                  <a:pt x="2139" y="1371"/>
                  <a:pt x="2139" y="1371"/>
                </a:cubicBezTo>
                <a:cubicBezTo>
                  <a:pt x="2093" y="1371"/>
                  <a:pt x="2093" y="1371"/>
                  <a:pt x="2093" y="1371"/>
                </a:cubicBezTo>
                <a:cubicBezTo>
                  <a:pt x="2093" y="1436"/>
                  <a:pt x="2093" y="1436"/>
                  <a:pt x="2093" y="1436"/>
                </a:cubicBezTo>
                <a:cubicBezTo>
                  <a:pt x="2077" y="1436"/>
                  <a:pt x="2077" y="1436"/>
                  <a:pt x="2077" y="1436"/>
                </a:cubicBezTo>
                <a:cubicBezTo>
                  <a:pt x="2077" y="1453"/>
                  <a:pt x="2077" y="1453"/>
                  <a:pt x="2077" y="1453"/>
                </a:cubicBezTo>
                <a:cubicBezTo>
                  <a:pt x="2068" y="1453"/>
                  <a:pt x="2068" y="1453"/>
                  <a:pt x="2068" y="1453"/>
                </a:cubicBezTo>
                <a:cubicBezTo>
                  <a:pt x="2068" y="1463"/>
                  <a:pt x="2068" y="1463"/>
                  <a:pt x="2068" y="1463"/>
                </a:cubicBezTo>
                <a:cubicBezTo>
                  <a:pt x="2055" y="1463"/>
                  <a:pt x="2055" y="1463"/>
                  <a:pt x="2055" y="1463"/>
                </a:cubicBezTo>
                <a:cubicBezTo>
                  <a:pt x="2055" y="1453"/>
                  <a:pt x="2055" y="1453"/>
                  <a:pt x="2055" y="1453"/>
                </a:cubicBezTo>
                <a:cubicBezTo>
                  <a:pt x="2033" y="1453"/>
                  <a:pt x="2033" y="1453"/>
                  <a:pt x="2033" y="1453"/>
                </a:cubicBezTo>
                <a:cubicBezTo>
                  <a:pt x="2033" y="1461"/>
                  <a:pt x="2033" y="1461"/>
                  <a:pt x="2033" y="1461"/>
                </a:cubicBezTo>
                <a:cubicBezTo>
                  <a:pt x="2004" y="1461"/>
                  <a:pt x="2004" y="1461"/>
                  <a:pt x="2004" y="1461"/>
                </a:cubicBezTo>
                <a:cubicBezTo>
                  <a:pt x="2004" y="1471"/>
                  <a:pt x="2004" y="1471"/>
                  <a:pt x="2004" y="1471"/>
                </a:cubicBezTo>
                <a:cubicBezTo>
                  <a:pt x="1996" y="1471"/>
                  <a:pt x="1996" y="1471"/>
                  <a:pt x="1996" y="1471"/>
                </a:cubicBezTo>
                <a:cubicBezTo>
                  <a:pt x="1996" y="1463"/>
                  <a:pt x="1996" y="1463"/>
                  <a:pt x="1996" y="1463"/>
                </a:cubicBezTo>
                <a:cubicBezTo>
                  <a:pt x="1983" y="1463"/>
                  <a:pt x="1983" y="1463"/>
                  <a:pt x="1983" y="1463"/>
                </a:cubicBezTo>
                <a:cubicBezTo>
                  <a:pt x="1983" y="1479"/>
                  <a:pt x="1983" y="1479"/>
                  <a:pt x="1983" y="1479"/>
                </a:cubicBezTo>
                <a:cubicBezTo>
                  <a:pt x="1975" y="1479"/>
                  <a:pt x="1975" y="1479"/>
                  <a:pt x="1975" y="1479"/>
                </a:cubicBezTo>
                <a:cubicBezTo>
                  <a:pt x="1975" y="1343"/>
                  <a:pt x="1975" y="1343"/>
                  <a:pt x="1975" y="1343"/>
                </a:cubicBezTo>
                <a:cubicBezTo>
                  <a:pt x="1952" y="1343"/>
                  <a:pt x="1952" y="1343"/>
                  <a:pt x="1952" y="1343"/>
                </a:cubicBezTo>
                <a:cubicBezTo>
                  <a:pt x="1952" y="1352"/>
                  <a:pt x="1952" y="1352"/>
                  <a:pt x="1952" y="1352"/>
                </a:cubicBezTo>
                <a:cubicBezTo>
                  <a:pt x="1943" y="1352"/>
                  <a:pt x="1943" y="1352"/>
                  <a:pt x="1943" y="1352"/>
                </a:cubicBezTo>
                <a:cubicBezTo>
                  <a:pt x="1935" y="1335"/>
                  <a:pt x="1935" y="1335"/>
                  <a:pt x="1935" y="1335"/>
                </a:cubicBezTo>
                <a:cubicBezTo>
                  <a:pt x="1921" y="1335"/>
                  <a:pt x="1921" y="1335"/>
                  <a:pt x="1921" y="1335"/>
                </a:cubicBezTo>
                <a:cubicBezTo>
                  <a:pt x="1912" y="1352"/>
                  <a:pt x="1912" y="1352"/>
                  <a:pt x="1912" y="1352"/>
                </a:cubicBezTo>
                <a:cubicBezTo>
                  <a:pt x="1877" y="1352"/>
                  <a:pt x="1877" y="1352"/>
                  <a:pt x="1877" y="1352"/>
                </a:cubicBezTo>
                <a:cubicBezTo>
                  <a:pt x="1877" y="1456"/>
                  <a:pt x="1877" y="1456"/>
                  <a:pt x="1877" y="1456"/>
                </a:cubicBezTo>
                <a:cubicBezTo>
                  <a:pt x="1805" y="1456"/>
                  <a:pt x="1805" y="1456"/>
                  <a:pt x="1805" y="1456"/>
                </a:cubicBezTo>
                <a:cubicBezTo>
                  <a:pt x="1791" y="1441"/>
                  <a:pt x="1791" y="1441"/>
                  <a:pt x="1791" y="1441"/>
                </a:cubicBezTo>
                <a:cubicBezTo>
                  <a:pt x="1781" y="1452"/>
                  <a:pt x="1781" y="1452"/>
                  <a:pt x="1781" y="1452"/>
                </a:cubicBezTo>
                <a:cubicBezTo>
                  <a:pt x="1771" y="1452"/>
                  <a:pt x="1771" y="1452"/>
                  <a:pt x="1771" y="1452"/>
                </a:cubicBezTo>
                <a:cubicBezTo>
                  <a:pt x="1756" y="1437"/>
                  <a:pt x="1756" y="1437"/>
                  <a:pt x="1756" y="1437"/>
                </a:cubicBezTo>
                <a:cubicBezTo>
                  <a:pt x="1744" y="1437"/>
                  <a:pt x="1744" y="1437"/>
                  <a:pt x="1744" y="1437"/>
                </a:cubicBezTo>
                <a:cubicBezTo>
                  <a:pt x="1731" y="1448"/>
                  <a:pt x="1731" y="1448"/>
                  <a:pt x="1731" y="1448"/>
                </a:cubicBezTo>
                <a:cubicBezTo>
                  <a:pt x="1699" y="1448"/>
                  <a:pt x="1699" y="1448"/>
                  <a:pt x="1699" y="1448"/>
                </a:cubicBezTo>
                <a:cubicBezTo>
                  <a:pt x="1699" y="1437"/>
                  <a:pt x="1699" y="1437"/>
                  <a:pt x="1699" y="1437"/>
                </a:cubicBezTo>
                <a:cubicBezTo>
                  <a:pt x="1673" y="1437"/>
                  <a:pt x="1673" y="1437"/>
                  <a:pt x="1673" y="1437"/>
                </a:cubicBezTo>
                <a:cubicBezTo>
                  <a:pt x="1673" y="1469"/>
                  <a:pt x="1673" y="1469"/>
                  <a:pt x="1673" y="1469"/>
                </a:cubicBezTo>
                <a:cubicBezTo>
                  <a:pt x="1656" y="1469"/>
                  <a:pt x="1656" y="1469"/>
                  <a:pt x="1656" y="1469"/>
                </a:cubicBezTo>
                <a:cubicBezTo>
                  <a:pt x="1656" y="1459"/>
                  <a:pt x="1656" y="1459"/>
                  <a:pt x="1656" y="1459"/>
                </a:cubicBezTo>
                <a:cubicBezTo>
                  <a:pt x="1619" y="1459"/>
                  <a:pt x="1619" y="1459"/>
                  <a:pt x="1619" y="1459"/>
                </a:cubicBezTo>
                <a:cubicBezTo>
                  <a:pt x="1619" y="1448"/>
                  <a:pt x="1619" y="1448"/>
                  <a:pt x="1619" y="1448"/>
                </a:cubicBezTo>
                <a:cubicBezTo>
                  <a:pt x="1587" y="1448"/>
                  <a:pt x="1587" y="1448"/>
                  <a:pt x="1587" y="1448"/>
                </a:cubicBezTo>
                <a:cubicBezTo>
                  <a:pt x="1587" y="1459"/>
                  <a:pt x="1587" y="1459"/>
                  <a:pt x="1587" y="1459"/>
                </a:cubicBezTo>
                <a:cubicBezTo>
                  <a:pt x="1563" y="1459"/>
                  <a:pt x="1563" y="1459"/>
                  <a:pt x="1563" y="1459"/>
                </a:cubicBezTo>
                <a:cubicBezTo>
                  <a:pt x="1563" y="1407"/>
                  <a:pt x="1563" y="1407"/>
                  <a:pt x="1563" y="1407"/>
                </a:cubicBezTo>
                <a:cubicBezTo>
                  <a:pt x="1531" y="1393"/>
                  <a:pt x="1531" y="1393"/>
                  <a:pt x="1531" y="1393"/>
                </a:cubicBezTo>
                <a:cubicBezTo>
                  <a:pt x="1531" y="1408"/>
                  <a:pt x="1531" y="1408"/>
                  <a:pt x="1531" y="1408"/>
                </a:cubicBezTo>
                <a:cubicBezTo>
                  <a:pt x="1524" y="1408"/>
                  <a:pt x="1524" y="1408"/>
                  <a:pt x="1524" y="1408"/>
                </a:cubicBezTo>
                <a:cubicBezTo>
                  <a:pt x="1524" y="1331"/>
                  <a:pt x="1524" y="1331"/>
                  <a:pt x="1524" y="1331"/>
                </a:cubicBezTo>
                <a:cubicBezTo>
                  <a:pt x="1507" y="1331"/>
                  <a:pt x="1507" y="1331"/>
                  <a:pt x="1507" y="1331"/>
                </a:cubicBezTo>
                <a:cubicBezTo>
                  <a:pt x="1507" y="1307"/>
                  <a:pt x="1507" y="1307"/>
                  <a:pt x="1507" y="1307"/>
                </a:cubicBezTo>
                <a:cubicBezTo>
                  <a:pt x="1479" y="1307"/>
                  <a:pt x="1479" y="1307"/>
                  <a:pt x="1479" y="1307"/>
                </a:cubicBezTo>
                <a:cubicBezTo>
                  <a:pt x="1479" y="1281"/>
                  <a:pt x="1479" y="1281"/>
                  <a:pt x="1479" y="1281"/>
                </a:cubicBezTo>
                <a:cubicBezTo>
                  <a:pt x="1465" y="1281"/>
                  <a:pt x="1465" y="1281"/>
                  <a:pt x="1465" y="1281"/>
                </a:cubicBezTo>
                <a:cubicBezTo>
                  <a:pt x="1465" y="1307"/>
                  <a:pt x="1465" y="1307"/>
                  <a:pt x="1465" y="1307"/>
                </a:cubicBezTo>
                <a:cubicBezTo>
                  <a:pt x="1443" y="1307"/>
                  <a:pt x="1443" y="1307"/>
                  <a:pt x="1443" y="1307"/>
                </a:cubicBezTo>
                <a:cubicBezTo>
                  <a:pt x="1443" y="1265"/>
                  <a:pt x="1443" y="1265"/>
                  <a:pt x="1443" y="1265"/>
                </a:cubicBezTo>
                <a:cubicBezTo>
                  <a:pt x="1443" y="1265"/>
                  <a:pt x="1412" y="1232"/>
                  <a:pt x="1389" y="1232"/>
                </a:cubicBezTo>
                <a:cubicBezTo>
                  <a:pt x="1367" y="1232"/>
                  <a:pt x="1337" y="1269"/>
                  <a:pt x="1337" y="1269"/>
                </a:cubicBezTo>
                <a:cubicBezTo>
                  <a:pt x="1337" y="1359"/>
                  <a:pt x="1337" y="1359"/>
                  <a:pt x="1337" y="1359"/>
                </a:cubicBezTo>
                <a:cubicBezTo>
                  <a:pt x="1315" y="1359"/>
                  <a:pt x="1315" y="1359"/>
                  <a:pt x="1315" y="1359"/>
                </a:cubicBezTo>
                <a:cubicBezTo>
                  <a:pt x="1315" y="1417"/>
                  <a:pt x="1315" y="1417"/>
                  <a:pt x="1315" y="1417"/>
                </a:cubicBezTo>
                <a:cubicBezTo>
                  <a:pt x="1275" y="1432"/>
                  <a:pt x="1275" y="1432"/>
                  <a:pt x="1275" y="1432"/>
                </a:cubicBezTo>
                <a:cubicBezTo>
                  <a:pt x="1275" y="1445"/>
                  <a:pt x="1275" y="1445"/>
                  <a:pt x="1275" y="1445"/>
                </a:cubicBezTo>
                <a:cubicBezTo>
                  <a:pt x="1267" y="1445"/>
                  <a:pt x="1267" y="1445"/>
                  <a:pt x="1267" y="1445"/>
                </a:cubicBezTo>
                <a:cubicBezTo>
                  <a:pt x="1267" y="1421"/>
                  <a:pt x="1267" y="1421"/>
                  <a:pt x="1267" y="1421"/>
                </a:cubicBezTo>
                <a:cubicBezTo>
                  <a:pt x="1253" y="1421"/>
                  <a:pt x="1253" y="1421"/>
                  <a:pt x="1253" y="1421"/>
                </a:cubicBezTo>
                <a:cubicBezTo>
                  <a:pt x="1235" y="1395"/>
                  <a:pt x="1235" y="1395"/>
                  <a:pt x="1235" y="1395"/>
                </a:cubicBezTo>
                <a:cubicBezTo>
                  <a:pt x="1213" y="1416"/>
                  <a:pt x="1213" y="1416"/>
                  <a:pt x="1213" y="1416"/>
                </a:cubicBezTo>
                <a:cubicBezTo>
                  <a:pt x="1213" y="1399"/>
                  <a:pt x="1213" y="1399"/>
                  <a:pt x="1213" y="1399"/>
                </a:cubicBezTo>
                <a:cubicBezTo>
                  <a:pt x="1200" y="1399"/>
                  <a:pt x="1200" y="1399"/>
                  <a:pt x="1200" y="1399"/>
                </a:cubicBezTo>
                <a:cubicBezTo>
                  <a:pt x="1200" y="1409"/>
                  <a:pt x="1200" y="1409"/>
                  <a:pt x="1200" y="1409"/>
                </a:cubicBezTo>
                <a:cubicBezTo>
                  <a:pt x="1189" y="1409"/>
                  <a:pt x="1189" y="1409"/>
                  <a:pt x="1189" y="1409"/>
                </a:cubicBezTo>
                <a:cubicBezTo>
                  <a:pt x="1189" y="1392"/>
                  <a:pt x="1189" y="1392"/>
                  <a:pt x="1189" y="1392"/>
                </a:cubicBezTo>
                <a:cubicBezTo>
                  <a:pt x="1164" y="1392"/>
                  <a:pt x="1164" y="1392"/>
                  <a:pt x="1164" y="1392"/>
                </a:cubicBezTo>
                <a:cubicBezTo>
                  <a:pt x="1164" y="1401"/>
                  <a:pt x="1164" y="1401"/>
                  <a:pt x="1164" y="1401"/>
                </a:cubicBezTo>
                <a:cubicBezTo>
                  <a:pt x="1155" y="1401"/>
                  <a:pt x="1155" y="1401"/>
                  <a:pt x="1155" y="1401"/>
                </a:cubicBezTo>
                <a:cubicBezTo>
                  <a:pt x="1155" y="1417"/>
                  <a:pt x="1155" y="1417"/>
                  <a:pt x="1155" y="1417"/>
                </a:cubicBezTo>
                <a:cubicBezTo>
                  <a:pt x="1133" y="1417"/>
                  <a:pt x="1133" y="1417"/>
                  <a:pt x="1133" y="1417"/>
                </a:cubicBezTo>
                <a:cubicBezTo>
                  <a:pt x="1133" y="1397"/>
                  <a:pt x="1133" y="1397"/>
                  <a:pt x="1133" y="1397"/>
                </a:cubicBezTo>
                <a:cubicBezTo>
                  <a:pt x="1123" y="1397"/>
                  <a:pt x="1123" y="1397"/>
                  <a:pt x="1123" y="1397"/>
                </a:cubicBezTo>
                <a:cubicBezTo>
                  <a:pt x="1112" y="1385"/>
                  <a:pt x="1112" y="1385"/>
                  <a:pt x="1112" y="1385"/>
                </a:cubicBezTo>
                <a:cubicBezTo>
                  <a:pt x="1104" y="1391"/>
                  <a:pt x="1104" y="1391"/>
                  <a:pt x="1104" y="1391"/>
                </a:cubicBezTo>
                <a:cubicBezTo>
                  <a:pt x="1095" y="1391"/>
                  <a:pt x="1095" y="1391"/>
                  <a:pt x="1095" y="1391"/>
                </a:cubicBezTo>
                <a:cubicBezTo>
                  <a:pt x="1076" y="1368"/>
                  <a:pt x="1076" y="1368"/>
                  <a:pt x="1076" y="1368"/>
                </a:cubicBezTo>
                <a:cubicBezTo>
                  <a:pt x="1063" y="1389"/>
                  <a:pt x="1063" y="1389"/>
                  <a:pt x="1063" y="1389"/>
                </a:cubicBezTo>
                <a:cubicBezTo>
                  <a:pt x="1051" y="1389"/>
                  <a:pt x="1051" y="1389"/>
                  <a:pt x="1051" y="1389"/>
                </a:cubicBezTo>
                <a:cubicBezTo>
                  <a:pt x="1051" y="1371"/>
                  <a:pt x="1051" y="1371"/>
                  <a:pt x="1051" y="1371"/>
                </a:cubicBezTo>
                <a:cubicBezTo>
                  <a:pt x="1031" y="1371"/>
                  <a:pt x="1031" y="1371"/>
                  <a:pt x="1031" y="1371"/>
                </a:cubicBezTo>
                <a:cubicBezTo>
                  <a:pt x="1031" y="1391"/>
                  <a:pt x="1031" y="1391"/>
                  <a:pt x="1031" y="1391"/>
                </a:cubicBezTo>
                <a:cubicBezTo>
                  <a:pt x="1020" y="1403"/>
                  <a:pt x="1020" y="1403"/>
                  <a:pt x="1020" y="1403"/>
                </a:cubicBezTo>
                <a:cubicBezTo>
                  <a:pt x="1012" y="1403"/>
                  <a:pt x="1012" y="1403"/>
                  <a:pt x="1012" y="1403"/>
                </a:cubicBezTo>
                <a:cubicBezTo>
                  <a:pt x="1012" y="1376"/>
                  <a:pt x="1012" y="1376"/>
                  <a:pt x="1012" y="1376"/>
                </a:cubicBezTo>
                <a:cubicBezTo>
                  <a:pt x="999" y="1376"/>
                  <a:pt x="999" y="1376"/>
                  <a:pt x="999" y="1376"/>
                </a:cubicBezTo>
                <a:cubicBezTo>
                  <a:pt x="988" y="1359"/>
                  <a:pt x="988" y="1359"/>
                  <a:pt x="988" y="1359"/>
                </a:cubicBezTo>
                <a:cubicBezTo>
                  <a:pt x="969" y="1381"/>
                  <a:pt x="969" y="1381"/>
                  <a:pt x="969" y="1381"/>
                </a:cubicBezTo>
                <a:cubicBezTo>
                  <a:pt x="969" y="1224"/>
                  <a:pt x="969" y="1224"/>
                  <a:pt x="969" y="1224"/>
                </a:cubicBezTo>
                <a:cubicBezTo>
                  <a:pt x="943" y="1224"/>
                  <a:pt x="943" y="1224"/>
                  <a:pt x="943" y="1224"/>
                </a:cubicBezTo>
                <a:cubicBezTo>
                  <a:pt x="943" y="1212"/>
                  <a:pt x="943" y="1212"/>
                  <a:pt x="943" y="1212"/>
                </a:cubicBezTo>
                <a:cubicBezTo>
                  <a:pt x="969" y="1212"/>
                  <a:pt x="969" y="1212"/>
                  <a:pt x="969" y="1212"/>
                </a:cubicBezTo>
                <a:cubicBezTo>
                  <a:pt x="969" y="1204"/>
                  <a:pt x="969" y="1204"/>
                  <a:pt x="969" y="1204"/>
                </a:cubicBezTo>
                <a:cubicBezTo>
                  <a:pt x="847" y="1204"/>
                  <a:pt x="847" y="1204"/>
                  <a:pt x="847" y="1204"/>
                </a:cubicBezTo>
                <a:cubicBezTo>
                  <a:pt x="847" y="1211"/>
                  <a:pt x="847" y="1211"/>
                  <a:pt x="847" y="1211"/>
                </a:cubicBezTo>
                <a:cubicBezTo>
                  <a:pt x="857" y="1211"/>
                  <a:pt x="857" y="1211"/>
                  <a:pt x="857" y="1211"/>
                </a:cubicBezTo>
                <a:cubicBezTo>
                  <a:pt x="857" y="1224"/>
                  <a:pt x="857" y="1224"/>
                  <a:pt x="857" y="1224"/>
                </a:cubicBezTo>
                <a:cubicBezTo>
                  <a:pt x="843" y="1224"/>
                  <a:pt x="843" y="1224"/>
                  <a:pt x="843" y="1224"/>
                </a:cubicBezTo>
                <a:cubicBezTo>
                  <a:pt x="843" y="1375"/>
                  <a:pt x="843" y="1375"/>
                  <a:pt x="843" y="1375"/>
                </a:cubicBezTo>
                <a:cubicBezTo>
                  <a:pt x="828" y="1375"/>
                  <a:pt x="828" y="1375"/>
                  <a:pt x="828" y="1375"/>
                </a:cubicBezTo>
                <a:cubicBezTo>
                  <a:pt x="828" y="1387"/>
                  <a:pt x="828" y="1387"/>
                  <a:pt x="828" y="1387"/>
                </a:cubicBezTo>
                <a:cubicBezTo>
                  <a:pt x="816" y="1387"/>
                  <a:pt x="816" y="1387"/>
                  <a:pt x="816" y="1387"/>
                </a:cubicBezTo>
                <a:cubicBezTo>
                  <a:pt x="816" y="1403"/>
                  <a:pt x="816" y="1403"/>
                  <a:pt x="816" y="1403"/>
                </a:cubicBezTo>
                <a:cubicBezTo>
                  <a:pt x="804" y="1403"/>
                  <a:pt x="804" y="1403"/>
                  <a:pt x="804" y="1403"/>
                </a:cubicBezTo>
                <a:cubicBezTo>
                  <a:pt x="787" y="1393"/>
                  <a:pt x="787" y="1393"/>
                  <a:pt x="787" y="1393"/>
                </a:cubicBezTo>
                <a:cubicBezTo>
                  <a:pt x="787" y="1193"/>
                  <a:pt x="787" y="1193"/>
                  <a:pt x="787" y="1193"/>
                </a:cubicBezTo>
                <a:cubicBezTo>
                  <a:pt x="691" y="1193"/>
                  <a:pt x="691" y="1193"/>
                  <a:pt x="691" y="1193"/>
                </a:cubicBezTo>
                <a:cubicBezTo>
                  <a:pt x="691" y="1427"/>
                  <a:pt x="691" y="1427"/>
                  <a:pt x="691" y="1427"/>
                </a:cubicBezTo>
                <a:cubicBezTo>
                  <a:pt x="664" y="1427"/>
                  <a:pt x="664" y="1427"/>
                  <a:pt x="664" y="1427"/>
                </a:cubicBezTo>
                <a:cubicBezTo>
                  <a:pt x="664" y="1445"/>
                  <a:pt x="664" y="1445"/>
                  <a:pt x="664" y="1445"/>
                </a:cubicBezTo>
                <a:cubicBezTo>
                  <a:pt x="640" y="1445"/>
                  <a:pt x="640" y="1445"/>
                  <a:pt x="640" y="1445"/>
                </a:cubicBezTo>
                <a:cubicBezTo>
                  <a:pt x="640" y="1436"/>
                  <a:pt x="640" y="1436"/>
                  <a:pt x="640" y="1436"/>
                </a:cubicBezTo>
                <a:cubicBezTo>
                  <a:pt x="625" y="1436"/>
                  <a:pt x="625" y="1436"/>
                  <a:pt x="625" y="1436"/>
                </a:cubicBezTo>
                <a:cubicBezTo>
                  <a:pt x="625" y="1237"/>
                  <a:pt x="625" y="1237"/>
                  <a:pt x="625" y="1237"/>
                </a:cubicBezTo>
                <a:cubicBezTo>
                  <a:pt x="601" y="1237"/>
                  <a:pt x="601" y="1237"/>
                  <a:pt x="601" y="1237"/>
                </a:cubicBezTo>
                <a:cubicBezTo>
                  <a:pt x="601" y="1228"/>
                  <a:pt x="601" y="1228"/>
                  <a:pt x="601" y="1228"/>
                </a:cubicBezTo>
                <a:cubicBezTo>
                  <a:pt x="536" y="1228"/>
                  <a:pt x="536" y="1228"/>
                  <a:pt x="536" y="1228"/>
                </a:cubicBezTo>
                <a:cubicBezTo>
                  <a:pt x="536" y="1241"/>
                  <a:pt x="536" y="1241"/>
                  <a:pt x="536" y="1241"/>
                </a:cubicBezTo>
                <a:cubicBezTo>
                  <a:pt x="515" y="1241"/>
                  <a:pt x="515" y="1241"/>
                  <a:pt x="515" y="1241"/>
                </a:cubicBezTo>
                <a:cubicBezTo>
                  <a:pt x="515" y="1227"/>
                  <a:pt x="515" y="1227"/>
                  <a:pt x="515" y="1227"/>
                </a:cubicBezTo>
                <a:cubicBezTo>
                  <a:pt x="501" y="1227"/>
                  <a:pt x="501" y="1227"/>
                  <a:pt x="501" y="1227"/>
                </a:cubicBezTo>
                <a:cubicBezTo>
                  <a:pt x="501" y="1227"/>
                  <a:pt x="487" y="1169"/>
                  <a:pt x="456" y="1169"/>
                </a:cubicBezTo>
                <a:cubicBezTo>
                  <a:pt x="425" y="1169"/>
                  <a:pt x="401" y="1224"/>
                  <a:pt x="401" y="1224"/>
                </a:cubicBezTo>
                <a:cubicBezTo>
                  <a:pt x="392" y="1224"/>
                  <a:pt x="392" y="1224"/>
                  <a:pt x="392" y="1224"/>
                </a:cubicBezTo>
                <a:cubicBezTo>
                  <a:pt x="392" y="1243"/>
                  <a:pt x="392" y="1243"/>
                  <a:pt x="392" y="1243"/>
                </a:cubicBezTo>
                <a:cubicBezTo>
                  <a:pt x="373" y="1243"/>
                  <a:pt x="373" y="1243"/>
                  <a:pt x="373" y="1243"/>
                </a:cubicBezTo>
                <a:cubicBezTo>
                  <a:pt x="373" y="1233"/>
                  <a:pt x="373" y="1233"/>
                  <a:pt x="373" y="1233"/>
                </a:cubicBezTo>
                <a:cubicBezTo>
                  <a:pt x="320" y="1233"/>
                  <a:pt x="320" y="1233"/>
                  <a:pt x="320" y="1233"/>
                </a:cubicBezTo>
                <a:cubicBezTo>
                  <a:pt x="320" y="1245"/>
                  <a:pt x="320" y="1245"/>
                  <a:pt x="320" y="1245"/>
                </a:cubicBezTo>
                <a:cubicBezTo>
                  <a:pt x="303" y="1245"/>
                  <a:pt x="303" y="1245"/>
                  <a:pt x="303" y="1245"/>
                </a:cubicBezTo>
                <a:cubicBezTo>
                  <a:pt x="288" y="1257"/>
                  <a:pt x="288" y="1257"/>
                  <a:pt x="288" y="1257"/>
                </a:cubicBezTo>
                <a:cubicBezTo>
                  <a:pt x="288" y="1331"/>
                  <a:pt x="288" y="1331"/>
                  <a:pt x="288" y="1331"/>
                </a:cubicBezTo>
                <a:cubicBezTo>
                  <a:pt x="268" y="1331"/>
                  <a:pt x="268" y="1331"/>
                  <a:pt x="268" y="1331"/>
                </a:cubicBezTo>
                <a:cubicBezTo>
                  <a:pt x="268" y="1373"/>
                  <a:pt x="268" y="1373"/>
                  <a:pt x="268" y="1373"/>
                </a:cubicBezTo>
                <a:cubicBezTo>
                  <a:pt x="252" y="1373"/>
                  <a:pt x="252" y="1373"/>
                  <a:pt x="252" y="1373"/>
                </a:cubicBezTo>
                <a:cubicBezTo>
                  <a:pt x="252" y="1325"/>
                  <a:pt x="252" y="1325"/>
                  <a:pt x="252" y="1325"/>
                </a:cubicBezTo>
                <a:cubicBezTo>
                  <a:pt x="236" y="1325"/>
                  <a:pt x="236" y="1325"/>
                  <a:pt x="236" y="1325"/>
                </a:cubicBezTo>
                <a:cubicBezTo>
                  <a:pt x="236" y="1342"/>
                  <a:pt x="236" y="1342"/>
                  <a:pt x="236" y="1342"/>
                </a:cubicBezTo>
                <a:cubicBezTo>
                  <a:pt x="218" y="1342"/>
                  <a:pt x="218" y="1342"/>
                  <a:pt x="218" y="1342"/>
                </a:cubicBezTo>
                <a:cubicBezTo>
                  <a:pt x="218" y="1331"/>
                  <a:pt x="218" y="1331"/>
                  <a:pt x="218" y="1331"/>
                </a:cubicBezTo>
                <a:cubicBezTo>
                  <a:pt x="195" y="1331"/>
                  <a:pt x="195" y="1331"/>
                  <a:pt x="195" y="1331"/>
                </a:cubicBezTo>
                <a:cubicBezTo>
                  <a:pt x="195" y="1312"/>
                  <a:pt x="195" y="1312"/>
                  <a:pt x="195" y="1312"/>
                </a:cubicBezTo>
                <a:cubicBezTo>
                  <a:pt x="182" y="1299"/>
                  <a:pt x="182" y="1299"/>
                  <a:pt x="182" y="1299"/>
                </a:cubicBezTo>
                <a:cubicBezTo>
                  <a:pt x="168" y="1283"/>
                  <a:pt x="168" y="1283"/>
                  <a:pt x="168" y="1283"/>
                </a:cubicBezTo>
                <a:cubicBezTo>
                  <a:pt x="134" y="1283"/>
                  <a:pt x="134" y="1283"/>
                  <a:pt x="134" y="1283"/>
                </a:cubicBezTo>
                <a:cubicBezTo>
                  <a:pt x="102" y="1307"/>
                  <a:pt x="102" y="1307"/>
                  <a:pt x="102" y="1307"/>
                </a:cubicBezTo>
                <a:cubicBezTo>
                  <a:pt x="78" y="1307"/>
                  <a:pt x="78" y="1307"/>
                  <a:pt x="78" y="1307"/>
                </a:cubicBezTo>
                <a:cubicBezTo>
                  <a:pt x="78" y="1401"/>
                  <a:pt x="78" y="1401"/>
                  <a:pt x="78" y="1401"/>
                </a:cubicBezTo>
                <a:cubicBezTo>
                  <a:pt x="56" y="1357"/>
                  <a:pt x="56" y="1357"/>
                  <a:pt x="56" y="1357"/>
                </a:cubicBezTo>
                <a:cubicBezTo>
                  <a:pt x="56" y="1333"/>
                  <a:pt x="56" y="1333"/>
                  <a:pt x="56" y="1333"/>
                </a:cubicBezTo>
                <a:cubicBezTo>
                  <a:pt x="0" y="1333"/>
                  <a:pt x="0" y="1333"/>
                  <a:pt x="0" y="1333"/>
                </a:cubicBezTo>
                <a:cubicBezTo>
                  <a:pt x="0" y="1542"/>
                  <a:pt x="0" y="1542"/>
                  <a:pt x="0" y="1542"/>
                </a:cubicBezTo>
                <a:cubicBezTo>
                  <a:pt x="8000" y="1542"/>
                  <a:pt x="8000" y="1542"/>
                  <a:pt x="8000" y="1542"/>
                </a:cubicBezTo>
                <a:cubicBezTo>
                  <a:pt x="8000" y="1472"/>
                  <a:pt x="8000" y="1472"/>
                  <a:pt x="8000" y="1472"/>
                </a:cubicBezTo>
                <a:lnTo>
                  <a:pt x="7978" y="1472"/>
                </a:lnTo>
                <a:close/>
                <a:moveTo>
                  <a:pt x="3369" y="1457"/>
                </a:moveTo>
                <a:cubicBezTo>
                  <a:pt x="3356" y="1457"/>
                  <a:pt x="3356" y="1457"/>
                  <a:pt x="3356" y="1457"/>
                </a:cubicBezTo>
                <a:cubicBezTo>
                  <a:pt x="3356" y="1408"/>
                  <a:pt x="3356" y="1408"/>
                  <a:pt x="3356" y="1408"/>
                </a:cubicBezTo>
                <a:cubicBezTo>
                  <a:pt x="3369" y="1408"/>
                  <a:pt x="3369" y="1408"/>
                  <a:pt x="3369" y="1408"/>
                </a:cubicBezTo>
                <a:lnTo>
                  <a:pt x="3369" y="1457"/>
                </a:lnTo>
                <a:close/>
                <a:moveTo>
                  <a:pt x="3369" y="1389"/>
                </a:moveTo>
                <a:cubicBezTo>
                  <a:pt x="3356" y="1389"/>
                  <a:pt x="3356" y="1389"/>
                  <a:pt x="3356" y="1389"/>
                </a:cubicBezTo>
                <a:cubicBezTo>
                  <a:pt x="3356" y="1335"/>
                  <a:pt x="3356" y="1335"/>
                  <a:pt x="3356" y="1335"/>
                </a:cubicBezTo>
                <a:cubicBezTo>
                  <a:pt x="3369" y="1335"/>
                  <a:pt x="3369" y="1335"/>
                  <a:pt x="3369" y="1335"/>
                </a:cubicBezTo>
                <a:lnTo>
                  <a:pt x="3369" y="1389"/>
                </a:lnTo>
                <a:close/>
                <a:moveTo>
                  <a:pt x="3356" y="1141"/>
                </a:moveTo>
                <a:cubicBezTo>
                  <a:pt x="3356" y="1098"/>
                  <a:pt x="3356" y="1098"/>
                  <a:pt x="3356" y="1098"/>
                </a:cubicBezTo>
                <a:cubicBezTo>
                  <a:pt x="3356" y="1098"/>
                  <a:pt x="3373" y="1103"/>
                  <a:pt x="3373" y="1119"/>
                </a:cubicBezTo>
                <a:cubicBezTo>
                  <a:pt x="3373" y="1136"/>
                  <a:pt x="3356" y="1141"/>
                  <a:pt x="3356" y="1141"/>
                </a:cubicBezTo>
                <a:close/>
                <a:moveTo>
                  <a:pt x="3356" y="1060"/>
                </a:moveTo>
                <a:cubicBezTo>
                  <a:pt x="3356" y="1024"/>
                  <a:pt x="3356" y="1024"/>
                  <a:pt x="3356" y="1024"/>
                </a:cubicBezTo>
                <a:cubicBezTo>
                  <a:pt x="3356" y="1024"/>
                  <a:pt x="3373" y="1029"/>
                  <a:pt x="3373" y="1042"/>
                </a:cubicBezTo>
                <a:cubicBezTo>
                  <a:pt x="3373" y="1055"/>
                  <a:pt x="3356" y="1060"/>
                  <a:pt x="3356" y="1060"/>
                </a:cubicBezTo>
                <a:close/>
                <a:moveTo>
                  <a:pt x="3356" y="988"/>
                </a:moveTo>
                <a:cubicBezTo>
                  <a:pt x="3356" y="950"/>
                  <a:pt x="3356" y="950"/>
                  <a:pt x="3356" y="950"/>
                </a:cubicBezTo>
                <a:cubicBezTo>
                  <a:pt x="3356" y="950"/>
                  <a:pt x="3373" y="953"/>
                  <a:pt x="3373" y="969"/>
                </a:cubicBezTo>
                <a:cubicBezTo>
                  <a:pt x="3373" y="985"/>
                  <a:pt x="3356" y="988"/>
                  <a:pt x="3356" y="988"/>
                </a:cubicBezTo>
                <a:close/>
                <a:moveTo>
                  <a:pt x="3356" y="911"/>
                </a:moveTo>
                <a:cubicBezTo>
                  <a:pt x="3356" y="872"/>
                  <a:pt x="3356" y="872"/>
                  <a:pt x="3356" y="872"/>
                </a:cubicBezTo>
                <a:cubicBezTo>
                  <a:pt x="3356" y="872"/>
                  <a:pt x="3373" y="878"/>
                  <a:pt x="3373" y="891"/>
                </a:cubicBezTo>
                <a:cubicBezTo>
                  <a:pt x="3373" y="905"/>
                  <a:pt x="3356" y="911"/>
                  <a:pt x="3356" y="911"/>
                </a:cubicBezTo>
                <a:close/>
                <a:moveTo>
                  <a:pt x="3356" y="835"/>
                </a:moveTo>
                <a:cubicBezTo>
                  <a:pt x="3356" y="796"/>
                  <a:pt x="3356" y="796"/>
                  <a:pt x="3356" y="796"/>
                </a:cubicBezTo>
                <a:cubicBezTo>
                  <a:pt x="3356" y="796"/>
                  <a:pt x="3373" y="800"/>
                  <a:pt x="3373" y="815"/>
                </a:cubicBezTo>
                <a:cubicBezTo>
                  <a:pt x="3373" y="831"/>
                  <a:pt x="3356" y="835"/>
                  <a:pt x="3356" y="835"/>
                </a:cubicBezTo>
                <a:close/>
                <a:moveTo>
                  <a:pt x="3356" y="756"/>
                </a:moveTo>
                <a:cubicBezTo>
                  <a:pt x="3356" y="718"/>
                  <a:pt x="3356" y="718"/>
                  <a:pt x="3356" y="718"/>
                </a:cubicBezTo>
                <a:cubicBezTo>
                  <a:pt x="3356" y="718"/>
                  <a:pt x="3373" y="720"/>
                  <a:pt x="3373" y="737"/>
                </a:cubicBezTo>
                <a:cubicBezTo>
                  <a:pt x="3373" y="754"/>
                  <a:pt x="3356" y="756"/>
                  <a:pt x="3356" y="756"/>
                </a:cubicBezTo>
                <a:close/>
                <a:moveTo>
                  <a:pt x="5556" y="570"/>
                </a:moveTo>
                <a:cubicBezTo>
                  <a:pt x="5508" y="582"/>
                  <a:pt x="5508" y="582"/>
                  <a:pt x="5508" y="582"/>
                </a:cubicBezTo>
                <a:cubicBezTo>
                  <a:pt x="5490" y="529"/>
                  <a:pt x="5490" y="529"/>
                  <a:pt x="5490" y="529"/>
                </a:cubicBezTo>
                <a:cubicBezTo>
                  <a:pt x="5566" y="508"/>
                  <a:pt x="5566" y="508"/>
                  <a:pt x="5566" y="508"/>
                </a:cubicBezTo>
                <a:lnTo>
                  <a:pt x="5556" y="570"/>
                </a:lnTo>
                <a:close/>
              </a:path>
            </a:pathLst>
          </a:custGeom>
          <a:noFill/>
          <a:ln>
            <a:gradFill>
              <a:gsLst>
                <a:gs pos="0">
                  <a:schemeClr val="accent1">
                    <a:lumMod val="5000"/>
                    <a:lumOff val="95000"/>
                  </a:schemeClr>
                </a:gs>
                <a:gs pos="100000">
                  <a:srgbClr val="28A9D6">
                    <a:alpha val="75000"/>
                  </a:srgbClr>
                </a:gs>
              </a:gsLst>
              <a:lin ang="5400000" scaled="1"/>
            </a:gradFill>
          </a:ln>
          <a:effectLst/>
        </p:spPr>
        <p:txBody>
          <a:bodyPr vert="horz" wrap="square" lIns="121920" tIns="60960" rIns="121920" bIns="60960" numCol="1" anchor="t" anchorCtr="0" compatLnSpc="1">
            <a:prstTxWarp prst="textNoShape">
              <a:avLst/>
            </a:prstTxWarp>
          </a:bodyPr>
          <a:lstStyle/>
          <a:p>
            <a:endParaRPr lang="zh-CN" altLang="en-US" sz="2400"/>
          </a:p>
        </p:txBody>
      </p:sp>
      <p:cxnSp>
        <p:nvCxnSpPr>
          <p:cNvPr id="24" name="直接连接符 23" hidden="1"/>
          <p:cNvCxnSpPr/>
          <p:nvPr userDrawn="1"/>
        </p:nvCxnSpPr>
        <p:spPr>
          <a:xfrm>
            <a:off x="3181635" y="431856"/>
            <a:ext cx="0" cy="524933"/>
          </a:xfrm>
          <a:prstGeom prst="line">
            <a:avLst/>
          </a:prstGeom>
          <a:ln>
            <a:solidFill>
              <a:srgbClr val="28A9D6"/>
            </a:solidFill>
          </a:ln>
        </p:spPr>
        <p:style>
          <a:lnRef idx="1">
            <a:schemeClr val="accent1"/>
          </a:lnRef>
          <a:fillRef idx="0">
            <a:schemeClr val="accent1"/>
          </a:fillRef>
          <a:effectRef idx="0">
            <a:schemeClr val="accent1"/>
          </a:effectRef>
          <a:fontRef idx="minor">
            <a:schemeClr val="tx1"/>
          </a:fontRef>
        </p:style>
      </p:cxnSp>
      <p:sp>
        <p:nvSpPr>
          <p:cNvPr id="29" name="任意多边形 28"/>
          <p:cNvSpPr/>
          <p:nvPr userDrawn="1"/>
        </p:nvSpPr>
        <p:spPr>
          <a:xfrm flipV="1">
            <a:off x="174171" y="423706"/>
            <a:ext cx="1386789" cy="432000"/>
          </a:xfrm>
          <a:custGeom>
            <a:avLst/>
            <a:gdLst>
              <a:gd name="connsiteX0" fmla="*/ 167822 w 1386790"/>
              <a:gd name="connsiteY0" fmla="*/ 524933 h 524933"/>
              <a:gd name="connsiteX1" fmla="*/ 168846 w 1386790"/>
              <a:gd name="connsiteY1" fmla="*/ 524933 h 524933"/>
              <a:gd name="connsiteX2" fmla="*/ 168846 w 1386790"/>
              <a:gd name="connsiteY2" fmla="*/ 14598 h 524933"/>
              <a:gd name="connsiteX3" fmla="*/ 1386790 w 1386790"/>
              <a:gd name="connsiteY3" fmla="*/ 14598 h 524933"/>
              <a:gd name="connsiteX4" fmla="*/ 1386790 w 1386790"/>
              <a:gd name="connsiteY4" fmla="*/ 0 h 524933"/>
              <a:gd name="connsiteX5" fmla="*/ 167822 w 1386790"/>
              <a:gd name="connsiteY5" fmla="*/ 0 h 524933"/>
              <a:gd name="connsiteX6" fmla="*/ 152999 w 1386790"/>
              <a:gd name="connsiteY6" fmla="*/ 0 h 524933"/>
              <a:gd name="connsiteX7" fmla="*/ 152999 w 1386790"/>
              <a:gd name="connsiteY7" fmla="*/ 507260 h 524933"/>
              <a:gd name="connsiteX8" fmla="*/ 107280 w 1386790"/>
              <a:gd name="connsiteY8" fmla="*/ 507260 h 524933"/>
              <a:gd name="connsiteX9" fmla="*/ 107280 w 1386790"/>
              <a:gd name="connsiteY9" fmla="*/ 0 h 524933"/>
              <a:gd name="connsiteX10" fmla="*/ 0 w 1386790"/>
              <a:gd name="connsiteY10" fmla="*/ 0 h 524933"/>
              <a:gd name="connsiteX11" fmla="*/ 0 w 1386790"/>
              <a:gd name="connsiteY11" fmla="*/ 524932 h 524933"/>
              <a:gd name="connsiteX12" fmla="*/ 33834 w 1386790"/>
              <a:gd name="connsiteY12" fmla="*/ 524932 h 524933"/>
              <a:gd name="connsiteX13" fmla="*/ 33834 w 1386790"/>
              <a:gd name="connsiteY13" fmla="*/ 23810 h 524933"/>
              <a:gd name="connsiteX14" fmla="*/ 79553 w 1386790"/>
              <a:gd name="connsiteY14" fmla="*/ 23810 h 524933"/>
              <a:gd name="connsiteX15" fmla="*/ 79553 w 1386790"/>
              <a:gd name="connsiteY15" fmla="*/ 524932 h 524933"/>
              <a:gd name="connsiteX16" fmla="*/ 167822 w 1386790"/>
              <a:gd name="connsiteY16" fmla="*/ 524932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6790" h="524933">
                <a:moveTo>
                  <a:pt x="167822" y="524933"/>
                </a:moveTo>
                <a:lnTo>
                  <a:pt x="168846" y="524933"/>
                </a:lnTo>
                <a:lnTo>
                  <a:pt x="168846" y="14598"/>
                </a:lnTo>
                <a:lnTo>
                  <a:pt x="1386790" y="14598"/>
                </a:lnTo>
                <a:lnTo>
                  <a:pt x="1386790" y="0"/>
                </a:lnTo>
                <a:lnTo>
                  <a:pt x="167822" y="0"/>
                </a:lnTo>
                <a:lnTo>
                  <a:pt x="152999" y="0"/>
                </a:lnTo>
                <a:lnTo>
                  <a:pt x="152999" y="507260"/>
                </a:lnTo>
                <a:lnTo>
                  <a:pt x="107280" y="507260"/>
                </a:lnTo>
                <a:lnTo>
                  <a:pt x="107280" y="0"/>
                </a:lnTo>
                <a:lnTo>
                  <a:pt x="0" y="0"/>
                </a:lnTo>
                <a:lnTo>
                  <a:pt x="0" y="524932"/>
                </a:lnTo>
                <a:lnTo>
                  <a:pt x="33834" y="524932"/>
                </a:lnTo>
                <a:lnTo>
                  <a:pt x="33834" y="23810"/>
                </a:lnTo>
                <a:lnTo>
                  <a:pt x="79553" y="23810"/>
                </a:lnTo>
                <a:lnTo>
                  <a:pt x="79553" y="524932"/>
                </a:lnTo>
                <a:lnTo>
                  <a:pt x="167822" y="524932"/>
                </a:lnTo>
                <a:close/>
              </a:path>
            </a:pathLst>
          </a:cu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pic>
        <p:nvPicPr>
          <p:cNvPr id="26" name="图片 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1543" y="338148"/>
            <a:ext cx="1656184" cy="51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0302732"/>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432985" y="113959"/>
            <a:ext cx="10061249" cy="655163"/>
          </a:xfrm>
          <a:prstGeom prst="rect">
            <a:avLst/>
          </a:prstGeom>
        </p:spPr>
        <p:txBody>
          <a:bodyPr anchor="b"/>
          <a:lstStyle>
            <a:lvl1pPr algn="l">
              <a:defRPr sz="3200">
                <a:latin typeface="Times New Roman" panose="02020603050405020304" pitchFamily="18" charset="0"/>
                <a:ea typeface="华文中宋" panose="02010600040101010101" pitchFamily="2" charset="-122"/>
                <a:cs typeface="Times New Roman" panose="02020603050405020304" pitchFamily="18" charset="0"/>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432984" y="1079093"/>
            <a:ext cx="9144000" cy="527516"/>
          </a:xfrm>
          <a:prstGeom prst="rect">
            <a:avLst/>
          </a:prstGeom>
        </p:spPr>
        <p:txBody>
          <a:bodyPr/>
          <a:lstStyle>
            <a:lvl1pPr marL="0" indent="0" algn="l">
              <a:buNone/>
              <a:defRPr sz="2400">
                <a:latin typeface="Times New Roman" panose="02020603050405020304" pitchFamily="18" charset="0"/>
                <a:ea typeface="华文仿宋" panose="02010600040101010101" pitchFamily="2" charset="-122"/>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单击以编辑母版副标题样式</a:t>
            </a:r>
            <a:endParaRPr lang="en-US" dirty="0"/>
          </a:p>
        </p:txBody>
      </p:sp>
      <p:sp>
        <p:nvSpPr>
          <p:cNvPr id="10" name="Text Placeholder 2"/>
          <p:cNvSpPr>
            <a:spLocks noGrp="1"/>
          </p:cNvSpPr>
          <p:nvPr>
            <p:ph type="body" idx="10"/>
          </p:nvPr>
        </p:nvSpPr>
        <p:spPr>
          <a:xfrm>
            <a:off x="432984" y="1606610"/>
            <a:ext cx="11428579" cy="4093435"/>
          </a:xfrm>
          <a:prstGeom prst="rect">
            <a:avLst/>
          </a:prstGeom>
        </p:spPr>
        <p:txBody>
          <a:bodyPr/>
          <a:lstStyle>
            <a:lvl1pPr marL="0" indent="0" algn="l">
              <a:buNone/>
              <a:defRPr sz="2000">
                <a:solidFill>
                  <a:schemeClr val="tx1"/>
                </a:solidFill>
                <a:latin typeface="Times New Roman" panose="02020603050405020304" pitchFamily="18" charset="0"/>
                <a:ea typeface="华文仿宋" panose="02010600040101010101" pitchFamily="2" charset="-122"/>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编辑母版文本样式</a:t>
            </a:r>
          </a:p>
        </p:txBody>
      </p:sp>
    </p:spTree>
    <p:extLst>
      <p:ext uri="{BB962C8B-B14F-4D97-AF65-F5344CB8AC3E}">
        <p14:creationId xmlns:p14="http://schemas.microsoft.com/office/powerpoint/2010/main" val="6765829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432985" y="113959"/>
            <a:ext cx="10061249" cy="655163"/>
          </a:xfrm>
          <a:prstGeom prst="rect">
            <a:avLst/>
          </a:prstGeom>
        </p:spPr>
        <p:txBody>
          <a:bodyPr anchor="b"/>
          <a:lstStyle>
            <a:lvl1pPr algn="l">
              <a:defRPr sz="3200">
                <a:latin typeface="Times New Roman" panose="02020603050405020304" pitchFamily="18" charset="0"/>
                <a:ea typeface="华文中宋" panose="02010600040101010101" pitchFamily="2" charset="-122"/>
                <a:cs typeface="Times New Roman" panose="02020603050405020304" pitchFamily="18" charset="0"/>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432984" y="1079093"/>
            <a:ext cx="9144000" cy="527516"/>
          </a:xfrm>
          <a:prstGeom prst="rect">
            <a:avLst/>
          </a:prstGeom>
        </p:spPr>
        <p:txBody>
          <a:bodyPr/>
          <a:lstStyle>
            <a:lvl1pPr marL="0" indent="0" algn="l">
              <a:buNone/>
              <a:defRPr sz="2400">
                <a:latin typeface="Times New Roman" panose="02020603050405020304" pitchFamily="18" charset="0"/>
                <a:ea typeface="华文仿宋" panose="02010600040101010101" pitchFamily="2" charset="-122"/>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单击以编辑母版副标题样式</a:t>
            </a:r>
            <a:endParaRPr lang="en-US" dirty="0"/>
          </a:p>
        </p:txBody>
      </p:sp>
      <p:sp>
        <p:nvSpPr>
          <p:cNvPr id="10" name="Text Placeholder 2"/>
          <p:cNvSpPr>
            <a:spLocks noGrp="1"/>
          </p:cNvSpPr>
          <p:nvPr>
            <p:ph type="body" idx="10"/>
          </p:nvPr>
        </p:nvSpPr>
        <p:spPr>
          <a:xfrm>
            <a:off x="432984" y="1606610"/>
            <a:ext cx="11428579" cy="4093435"/>
          </a:xfrm>
          <a:prstGeom prst="rect">
            <a:avLst/>
          </a:prstGeom>
        </p:spPr>
        <p:txBody>
          <a:bodyPr/>
          <a:lstStyle>
            <a:lvl1pPr marL="0" indent="0" algn="l">
              <a:buNone/>
              <a:defRPr sz="2000">
                <a:solidFill>
                  <a:schemeClr val="tx1"/>
                </a:solidFill>
                <a:latin typeface="Times New Roman" panose="02020603050405020304" pitchFamily="18" charset="0"/>
                <a:ea typeface="华文仿宋" panose="02010600040101010101" pitchFamily="2" charset="-122"/>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编辑母版文本样式</a:t>
            </a:r>
          </a:p>
        </p:txBody>
      </p:sp>
    </p:spTree>
    <p:extLst>
      <p:ext uri="{BB962C8B-B14F-4D97-AF65-F5344CB8AC3E}">
        <p14:creationId xmlns:p14="http://schemas.microsoft.com/office/powerpoint/2010/main" val="145477150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432985" y="113959"/>
            <a:ext cx="10061249" cy="655163"/>
          </a:xfrm>
          <a:prstGeom prst="rect">
            <a:avLst/>
          </a:prstGeom>
        </p:spPr>
        <p:txBody>
          <a:bodyPr anchor="b"/>
          <a:lstStyle>
            <a:lvl1pPr algn="l">
              <a:defRPr sz="3200">
                <a:latin typeface="Times New Roman" panose="02020603050405020304" pitchFamily="18" charset="0"/>
                <a:ea typeface="华文中宋" panose="02010600040101010101" pitchFamily="2" charset="-122"/>
                <a:cs typeface="Times New Roman" panose="02020603050405020304" pitchFamily="18" charset="0"/>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432984" y="1079093"/>
            <a:ext cx="9144000" cy="527516"/>
          </a:xfrm>
          <a:prstGeom prst="rect">
            <a:avLst/>
          </a:prstGeom>
        </p:spPr>
        <p:txBody>
          <a:bodyPr/>
          <a:lstStyle>
            <a:lvl1pPr marL="0" indent="0" algn="l">
              <a:buNone/>
              <a:defRPr sz="2400">
                <a:latin typeface="Times New Roman" panose="02020603050405020304" pitchFamily="18" charset="0"/>
                <a:ea typeface="华文仿宋" panose="02010600040101010101" pitchFamily="2" charset="-122"/>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单击以编辑母版副标题样式</a:t>
            </a:r>
            <a:endParaRPr lang="en-US" dirty="0"/>
          </a:p>
        </p:txBody>
      </p:sp>
      <p:sp>
        <p:nvSpPr>
          <p:cNvPr id="10" name="Text Placeholder 2"/>
          <p:cNvSpPr>
            <a:spLocks noGrp="1"/>
          </p:cNvSpPr>
          <p:nvPr>
            <p:ph type="body" idx="10"/>
          </p:nvPr>
        </p:nvSpPr>
        <p:spPr>
          <a:xfrm>
            <a:off x="432984" y="1606610"/>
            <a:ext cx="11428579" cy="4093435"/>
          </a:xfrm>
          <a:prstGeom prst="rect">
            <a:avLst/>
          </a:prstGeom>
        </p:spPr>
        <p:txBody>
          <a:bodyPr/>
          <a:lstStyle>
            <a:lvl1pPr marL="0" indent="0" algn="l">
              <a:buNone/>
              <a:defRPr sz="2000">
                <a:solidFill>
                  <a:schemeClr val="tx1"/>
                </a:solidFill>
                <a:latin typeface="Times New Roman" panose="02020603050405020304" pitchFamily="18" charset="0"/>
                <a:ea typeface="华文仿宋" panose="02010600040101010101" pitchFamily="2" charset="-122"/>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编辑母版文本样式</a:t>
            </a:r>
          </a:p>
        </p:txBody>
      </p:sp>
    </p:spTree>
    <p:extLst>
      <p:ext uri="{BB962C8B-B14F-4D97-AF65-F5344CB8AC3E}">
        <p14:creationId xmlns:p14="http://schemas.microsoft.com/office/powerpoint/2010/main" val="17121358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432985" y="113959"/>
            <a:ext cx="10061249" cy="655163"/>
          </a:xfrm>
          <a:prstGeom prst="rect">
            <a:avLst/>
          </a:prstGeom>
        </p:spPr>
        <p:txBody>
          <a:bodyPr anchor="b"/>
          <a:lstStyle>
            <a:lvl1pPr algn="l">
              <a:defRPr sz="3200">
                <a:latin typeface="Times New Roman" panose="02020603050405020304" pitchFamily="18" charset="0"/>
                <a:ea typeface="华文中宋" panose="02010600040101010101" pitchFamily="2" charset="-122"/>
                <a:cs typeface="Times New Roman" panose="02020603050405020304" pitchFamily="18" charset="0"/>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432984" y="1079093"/>
            <a:ext cx="9144000" cy="527516"/>
          </a:xfrm>
          <a:prstGeom prst="rect">
            <a:avLst/>
          </a:prstGeom>
        </p:spPr>
        <p:txBody>
          <a:bodyPr/>
          <a:lstStyle>
            <a:lvl1pPr marL="0" indent="0" algn="l">
              <a:buNone/>
              <a:defRPr sz="2400">
                <a:latin typeface="Times New Roman" panose="02020603050405020304" pitchFamily="18" charset="0"/>
                <a:ea typeface="华文仿宋" panose="02010600040101010101" pitchFamily="2" charset="-122"/>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单击以编辑母版副标题样式</a:t>
            </a:r>
            <a:endParaRPr lang="en-US" dirty="0"/>
          </a:p>
        </p:txBody>
      </p:sp>
      <p:sp>
        <p:nvSpPr>
          <p:cNvPr id="10" name="Text Placeholder 2"/>
          <p:cNvSpPr>
            <a:spLocks noGrp="1"/>
          </p:cNvSpPr>
          <p:nvPr>
            <p:ph type="body" idx="10"/>
          </p:nvPr>
        </p:nvSpPr>
        <p:spPr>
          <a:xfrm>
            <a:off x="432984" y="1606610"/>
            <a:ext cx="11428579" cy="4093435"/>
          </a:xfrm>
          <a:prstGeom prst="rect">
            <a:avLst/>
          </a:prstGeom>
        </p:spPr>
        <p:txBody>
          <a:bodyPr/>
          <a:lstStyle>
            <a:lvl1pPr marL="0" indent="0" algn="l">
              <a:buNone/>
              <a:defRPr sz="2000">
                <a:solidFill>
                  <a:schemeClr val="tx1"/>
                </a:solidFill>
                <a:latin typeface="Times New Roman" panose="02020603050405020304" pitchFamily="18" charset="0"/>
                <a:ea typeface="华文仿宋" panose="02010600040101010101" pitchFamily="2" charset="-122"/>
                <a:cs typeface="Times New Roman" panose="020206030504050203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编辑母版文本样式</a:t>
            </a:r>
          </a:p>
        </p:txBody>
      </p:sp>
    </p:spTree>
    <p:extLst>
      <p:ext uri="{BB962C8B-B14F-4D97-AF65-F5344CB8AC3E}">
        <p14:creationId xmlns:p14="http://schemas.microsoft.com/office/powerpoint/2010/main" val="2846770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7551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dirty="0"/>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5279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81EF4603-96B9-47FF-AF9A-E39BE42B92AF}" type="datetimeFigureOut">
              <a:rPr lang="zh-CN" altLang="en-US" smtClean="0"/>
              <a:t>2020/5/20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9E98EE9-EA02-40FA-9634-4161DB3837A2}" type="slidenum">
              <a:rPr lang="zh-CN" altLang="en-US" smtClean="0"/>
              <a:t>‹#›</a:t>
            </a:fld>
            <a:endParaRPr lang="zh-CN" altLang="en-US"/>
          </a:p>
        </p:txBody>
      </p:sp>
    </p:spTree>
    <p:extLst>
      <p:ext uri="{BB962C8B-B14F-4D97-AF65-F5344CB8AC3E}">
        <p14:creationId xmlns:p14="http://schemas.microsoft.com/office/powerpoint/2010/main" val="599936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81EF4603-96B9-47FF-AF9A-E39BE42B92AF}" type="datetimeFigureOut">
              <a:rPr lang="zh-CN" altLang="en-US" smtClean="0"/>
              <a:t>2020/5/20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9E98EE9-EA02-40FA-9634-4161DB3837A2}" type="slidenum">
              <a:rPr lang="zh-CN" altLang="en-US" smtClean="0"/>
              <a:t>‹#›</a:t>
            </a:fld>
            <a:endParaRPr lang="zh-CN" altLang="en-US"/>
          </a:p>
        </p:txBody>
      </p:sp>
    </p:spTree>
    <p:extLst>
      <p:ext uri="{BB962C8B-B14F-4D97-AF65-F5344CB8AC3E}">
        <p14:creationId xmlns:p14="http://schemas.microsoft.com/office/powerpoint/2010/main" val="2531388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81EF4603-96B9-47FF-AF9A-E39BE42B92AF}" type="datetimeFigureOut">
              <a:rPr lang="zh-CN" altLang="en-US" smtClean="0"/>
              <a:t>2020/5/20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9E98EE9-EA02-40FA-9634-4161DB3837A2}" type="slidenum">
              <a:rPr lang="zh-CN" altLang="en-US" smtClean="0"/>
              <a:t>‹#›</a:t>
            </a:fld>
            <a:endParaRPr lang="zh-CN" altLang="en-US"/>
          </a:p>
        </p:txBody>
      </p:sp>
    </p:spTree>
    <p:extLst>
      <p:ext uri="{BB962C8B-B14F-4D97-AF65-F5344CB8AC3E}">
        <p14:creationId xmlns:p14="http://schemas.microsoft.com/office/powerpoint/2010/main" val="413680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F4603-96B9-47FF-AF9A-E39BE42B92AF}" type="datetimeFigureOut">
              <a:rPr lang="zh-CN" altLang="en-US" smtClean="0"/>
              <a:t>2020/5/20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9E98EE9-EA02-40FA-9634-4161DB3837A2}" type="slidenum">
              <a:rPr lang="zh-CN" altLang="en-US" smtClean="0"/>
              <a:t>‹#›</a:t>
            </a:fld>
            <a:endParaRPr lang="zh-CN" altLang="en-US"/>
          </a:p>
        </p:txBody>
      </p:sp>
    </p:spTree>
    <p:extLst>
      <p:ext uri="{BB962C8B-B14F-4D97-AF65-F5344CB8AC3E}">
        <p14:creationId xmlns:p14="http://schemas.microsoft.com/office/powerpoint/2010/main" val="3164567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81EF4603-96B9-47FF-AF9A-E39BE42B92AF}" type="datetimeFigureOut">
              <a:rPr lang="zh-CN" altLang="en-US" smtClean="0"/>
              <a:t>2020/5/20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9E98EE9-EA02-40FA-9634-4161DB3837A2}" type="slidenum">
              <a:rPr lang="zh-CN" altLang="en-US" smtClean="0"/>
              <a:t>‹#›</a:t>
            </a:fld>
            <a:endParaRPr lang="zh-CN" altLang="en-US"/>
          </a:p>
        </p:txBody>
      </p:sp>
    </p:spTree>
    <p:extLst>
      <p:ext uri="{BB962C8B-B14F-4D97-AF65-F5344CB8AC3E}">
        <p14:creationId xmlns:p14="http://schemas.microsoft.com/office/powerpoint/2010/main" val="42928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81EF4603-96B9-47FF-AF9A-E39BE42B92AF}" type="datetimeFigureOut">
              <a:rPr lang="zh-CN" altLang="en-US" smtClean="0"/>
              <a:t>2020/5/20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9E98EE9-EA02-40FA-9634-4161DB3837A2}" type="slidenum">
              <a:rPr lang="zh-CN" altLang="en-US" smtClean="0"/>
              <a:t>‹#›</a:t>
            </a:fld>
            <a:endParaRPr lang="zh-CN" altLang="en-US"/>
          </a:p>
        </p:txBody>
      </p:sp>
    </p:spTree>
    <p:extLst>
      <p:ext uri="{BB962C8B-B14F-4D97-AF65-F5344CB8AC3E}">
        <p14:creationId xmlns:p14="http://schemas.microsoft.com/office/powerpoint/2010/main" val="111002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5/20/2020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圆角矩形 6"/>
          <p:cNvSpPr/>
          <p:nvPr userDrawn="1"/>
        </p:nvSpPr>
        <p:spPr>
          <a:xfrm>
            <a:off x="559836" y="6321455"/>
            <a:ext cx="360000" cy="360334"/>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Rectangle 5"/>
          <p:cNvSpPr>
            <a:spLocks noChangeArrowheads="1"/>
          </p:cNvSpPr>
          <p:nvPr userDrawn="1"/>
        </p:nvSpPr>
        <p:spPr bwMode="auto">
          <a:xfrm>
            <a:off x="0" y="841375"/>
            <a:ext cx="10035117" cy="80963"/>
          </a:xfrm>
          <a:prstGeom prst="rect">
            <a:avLst/>
          </a:prstGeom>
          <a:solidFill>
            <a:srgbClr val="E20000"/>
          </a:solidFill>
          <a:ln>
            <a:noFill/>
          </a:ln>
          <a:effectLs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800" smtClean="0"/>
          </a:p>
        </p:txBody>
      </p:sp>
      <p:sp>
        <p:nvSpPr>
          <p:cNvPr id="9" name="Rectangle 7"/>
          <p:cNvSpPr>
            <a:spLocks noChangeArrowheads="1"/>
          </p:cNvSpPr>
          <p:nvPr userDrawn="1"/>
        </p:nvSpPr>
        <p:spPr bwMode="auto">
          <a:xfrm>
            <a:off x="10126134" y="841375"/>
            <a:ext cx="2074333" cy="80963"/>
          </a:xfrm>
          <a:prstGeom prst="rect">
            <a:avLst/>
          </a:prstGeom>
          <a:solidFill>
            <a:srgbClr val="C0C0C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800" smtClean="0"/>
          </a:p>
        </p:txBody>
      </p:sp>
      <p:pic>
        <p:nvPicPr>
          <p:cNvPr id="10" name="Picture 7"/>
          <p:cNvPicPr>
            <a:picLocks noChangeAspect="1" noChangeArrowheads="1"/>
          </p:cNvPicPr>
          <p:nvPr userDrawn="1"/>
        </p:nvPicPr>
        <p:blipFill>
          <a:blip r:embed="rId20" cstate="print">
            <a:extLst>
              <a:ext uri="{28A0092B-C50C-407E-A947-70E740481C1C}">
                <a14:useLocalDpi xmlns:a14="http://schemas.microsoft.com/office/drawing/2010/main" val="0"/>
              </a:ext>
            </a:extLst>
          </a:blip>
          <a:stretch>
            <a:fillRect/>
          </a:stretch>
        </p:blipFill>
        <p:spPr bwMode="auto">
          <a:xfrm>
            <a:off x="10440955" y="305892"/>
            <a:ext cx="1250302" cy="413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直接连接符 2"/>
          <p:cNvCxnSpPr>
            <a:cxnSpLocks noChangeShapeType="1"/>
          </p:cNvCxnSpPr>
          <p:nvPr userDrawn="1"/>
        </p:nvCxnSpPr>
        <p:spPr bwMode="auto">
          <a:xfrm>
            <a:off x="0" y="6178550"/>
            <a:ext cx="12192000" cy="0"/>
          </a:xfrm>
          <a:prstGeom prst="line">
            <a:avLst/>
          </a:prstGeom>
          <a:noFill/>
          <a:ln w="12700" algn="ctr">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图片 5"/>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098377" y="6345431"/>
            <a:ext cx="1451694"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5"/>
          <p:cNvSpPr>
            <a:spLocks noChangeArrowheads="1"/>
          </p:cNvSpPr>
          <p:nvPr userDrawn="1"/>
        </p:nvSpPr>
        <p:spPr bwMode="auto">
          <a:xfrm>
            <a:off x="304801" y="6300788"/>
            <a:ext cx="86783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defRPr/>
            </a:pPr>
            <a:fld id="{42B6F944-7C2F-4EED-B78F-E7D0B9727085}" type="slidenum">
              <a:rPr lang="zh-CN" altLang="en-US" sz="1400" smtClean="0">
                <a:solidFill>
                  <a:schemeClr val="bg1"/>
                </a:solidFill>
                <a:latin typeface="+mn-ea"/>
                <a:ea typeface="+mn-ea"/>
                <a:cs typeface="Arial Unicode MS" panose="020B0604020202020204" pitchFamily="34" charset="-122"/>
                <a:sym typeface="Arial Unicode MS" panose="020B0604020202020204" pitchFamily="34" charset="-122"/>
              </a:rPr>
              <a:pPr algn="ctr">
                <a:defRPr/>
              </a:pPr>
              <a:t>‹#›</a:t>
            </a:fld>
            <a:r>
              <a:rPr lang="zh-CN" altLang="en-US" sz="1600" dirty="0" smtClean="0">
                <a:solidFill>
                  <a:schemeClr val="bg1"/>
                </a:solidFill>
                <a:latin typeface="宋体" panose="02010600030101010101" pitchFamily="2" charset="-122"/>
                <a:ea typeface="Arial Unicode MS" panose="020B0604020202020204" pitchFamily="34" charset="-122"/>
                <a:cs typeface="Arial Unicode MS" panose="020B0604020202020204" pitchFamily="34" charset="-122"/>
                <a:sym typeface="Arial Unicode MS" panose="020B0604020202020204" pitchFamily="34" charset="-122"/>
              </a:rPr>
              <a:t> </a:t>
            </a:r>
          </a:p>
        </p:txBody>
      </p:sp>
    </p:spTree>
    <p:extLst>
      <p:ext uri="{BB962C8B-B14F-4D97-AF65-F5344CB8AC3E}">
        <p14:creationId xmlns:p14="http://schemas.microsoft.com/office/powerpoint/2010/main" val="22714653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7" r:id="rId14"/>
    <p:sldLayoutId id="2147483688" r:id="rId15"/>
    <p:sldLayoutId id="2147483689" r:id="rId16"/>
    <p:sldLayoutId id="2147483690" r:id="rId17"/>
    <p:sldLayoutId id="214748369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hyperlink" Target="https://mp.weixin.qq.com/s?__biz=MzA5NzM0OTAzNg==&amp;mid=2651181219&amp;idx=1&amp;sn=52b1ed3211b159acf1d9ad31678592b7&amp;chksm=8b534c60bc24c576f750431028539d3829001e051dcb07c629a8d6125db0f9296408bea1b84b&amp;mpshare=1&amp;scene=1&amp;srcid=0520dcSSN3HElIJA5gAGEls2&amp;sharer_sharetime=1589942635192&amp;sharer_shareid=10af91fc48e04ea14c4ac8edb65c215c&amp;key=c4387a049ca2dc9ddbafb542f979fe94658614f917d19928a7c5f9fb1e2f90ba4658fe680b063a666fc335d2f685d0fa65e2faec63771f2165a6052b656c1bfb65f97635d6cd5d044bf1c8a5f65b57f5&amp;ascene=1&amp;uin=MTg5ODYwNDc4Mg%3D%3D&amp;devicetype=Windows+7+x64&amp;version=62090070&amp;lang=zh_CN&amp;exportkey=AVU7gOsTa4vdqAow4tbGcsk%3D&amp;pass_ticket=yJu9Or3iDo1inNZJ/Qf68/ahGL9ibjmc4bDxI6sDvp/uO3yAP8lYYfP0G6KU8IIM" TargetMode="Externa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6"/>
          <p:cNvSpPr>
            <a:spLocks noGrp="1" noChangeArrowheads="1"/>
          </p:cNvSpPr>
          <p:nvPr>
            <p:ph type="title"/>
          </p:nvPr>
        </p:nvSpPr>
        <p:spPr>
          <a:xfrm>
            <a:off x="4567476" y="2497898"/>
            <a:ext cx="5411586" cy="736954"/>
          </a:xfrm>
        </p:spPr>
        <p:txBody>
          <a:bodyPr>
            <a:normAutofit fontScale="90000"/>
          </a:bodyPr>
          <a:lstStyle/>
          <a:p>
            <a:r>
              <a:rPr lang="zh-CN" altLang="en-US" sz="4000" dirty="0">
                <a:solidFill>
                  <a:srgbClr val="C00000"/>
                </a:solidFill>
                <a:latin typeface="华文中宋" panose="02010600040101010101" pitchFamily="2" charset="-122"/>
                <a:ea typeface="华文中宋" panose="02010600040101010101" pitchFamily="2" charset="-122"/>
              </a:rPr>
              <a:t>盛</a:t>
            </a:r>
            <a:r>
              <a:rPr lang="zh-CN" altLang="en-US" sz="4000" dirty="0" smtClean="0">
                <a:solidFill>
                  <a:srgbClr val="C00000"/>
                </a:solidFill>
                <a:latin typeface="华文中宋" panose="02010600040101010101" pitchFamily="2" charset="-122"/>
                <a:ea typeface="华文中宋" panose="02010600040101010101" pitchFamily="2" charset="-122"/>
              </a:rPr>
              <a:t>达资管业务展望与探讨</a:t>
            </a:r>
            <a:endParaRPr lang="zh-CN" altLang="en-US" sz="4000" dirty="0">
              <a:solidFill>
                <a:srgbClr val="C00000"/>
              </a:solidFill>
              <a:latin typeface="华文中宋" panose="02010600040101010101" pitchFamily="2" charset="-122"/>
              <a:ea typeface="华文中宋" panose="02010600040101010101" pitchFamily="2" charset="-122"/>
            </a:endParaRPr>
          </a:p>
        </p:txBody>
      </p:sp>
      <p:sp>
        <p:nvSpPr>
          <p:cNvPr id="10" name="内容占位符 9"/>
          <p:cNvSpPr>
            <a:spLocks noGrp="1"/>
          </p:cNvSpPr>
          <p:nvPr>
            <p:ph idx="1"/>
          </p:nvPr>
        </p:nvSpPr>
        <p:spPr>
          <a:xfrm>
            <a:off x="4576807" y="3234852"/>
            <a:ext cx="5644342" cy="404088"/>
          </a:xfrm>
        </p:spPr>
        <p:txBody>
          <a:bodyPr>
            <a:normAutofit/>
          </a:bodyPr>
          <a:lstStyle/>
          <a:p>
            <a:pPr marL="0" indent="0">
              <a:buNone/>
            </a:pPr>
            <a:r>
              <a:rPr lang="zh-CN" altLang="en-US" sz="2000" smtClean="0">
                <a:latin typeface="华文仿宋" panose="02010600040101010101" pitchFamily="2" charset="-122"/>
                <a:ea typeface="华文仿宋" panose="02010600040101010101" pitchFamily="2" charset="-122"/>
              </a:rPr>
              <a:t>主讲人：杨超</a:t>
            </a:r>
            <a:endParaRPr lang="zh-CN" altLang="en-US" sz="2000" dirty="0">
              <a:latin typeface="华文仿宋" panose="02010600040101010101" pitchFamily="2" charset="-122"/>
              <a:ea typeface="华文仿宋" panose="02010600040101010101" pitchFamily="2" charset="-122"/>
            </a:endParaRPr>
          </a:p>
        </p:txBody>
      </p:sp>
      <p:sp>
        <p:nvSpPr>
          <p:cNvPr id="3" name="文本框 2"/>
          <p:cNvSpPr txBox="1"/>
          <p:nvPr/>
        </p:nvSpPr>
        <p:spPr>
          <a:xfrm>
            <a:off x="4936289" y="6035041"/>
            <a:ext cx="2768138" cy="276999"/>
          </a:xfrm>
          <a:prstGeom prst="rect">
            <a:avLst/>
          </a:prstGeom>
          <a:noFill/>
        </p:spPr>
        <p:txBody>
          <a:bodyPr wrap="square" rtlCol="0">
            <a:spAutoFit/>
          </a:bodyPr>
          <a:lstStyle/>
          <a:p>
            <a:pPr algn="ctr"/>
            <a:r>
              <a:rPr lang="en-US" altLang="zh-CN" sz="1200" dirty="0">
                <a:latin typeface="Times New Roman" panose="02020603050405020304" pitchFamily="18" charset="0"/>
                <a:cs typeface="Times New Roman" panose="02020603050405020304" pitchFamily="18" charset="0"/>
              </a:rPr>
              <a:t>www.sdfutures.com.cn</a:t>
            </a:r>
            <a:endParaRPr lang="zh-CN" altLang="zh-CN" sz="1200" dirty="0">
              <a:latin typeface="Times New Roman" panose="02020603050405020304" pitchFamily="18" charset="0"/>
              <a:cs typeface="Times New Roman" panose="02020603050405020304" pitchFamily="18" charset="0"/>
            </a:endParaRPr>
          </a:p>
        </p:txBody>
      </p:sp>
      <p:sp>
        <p:nvSpPr>
          <p:cNvPr id="5" name="内容占位符 9"/>
          <p:cNvSpPr txBox="1">
            <a:spLocks/>
          </p:cNvSpPr>
          <p:nvPr/>
        </p:nvSpPr>
        <p:spPr>
          <a:xfrm>
            <a:off x="4586138" y="3638940"/>
            <a:ext cx="5644342" cy="4040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1800" dirty="0" smtClean="0">
                <a:latin typeface="华文仿宋" panose="02010600040101010101" pitchFamily="2" charset="-122"/>
                <a:ea typeface="华文仿宋" panose="02010600040101010101" pitchFamily="2" charset="-122"/>
              </a:rPr>
              <a:t>2020</a:t>
            </a:r>
            <a:r>
              <a:rPr lang="zh-CN" altLang="en-US" sz="1800" dirty="0" smtClean="0">
                <a:latin typeface="华文仿宋" panose="02010600040101010101" pitchFamily="2" charset="-122"/>
                <a:ea typeface="华文仿宋" panose="02010600040101010101" pitchFamily="2" charset="-122"/>
              </a:rPr>
              <a:t>年</a:t>
            </a:r>
            <a:r>
              <a:rPr lang="en-US" altLang="zh-CN" sz="1800" dirty="0">
                <a:latin typeface="华文仿宋" panose="02010600040101010101" pitchFamily="2" charset="-122"/>
                <a:ea typeface="华文仿宋" panose="02010600040101010101" pitchFamily="2" charset="-122"/>
              </a:rPr>
              <a:t>5</a:t>
            </a:r>
            <a:r>
              <a:rPr lang="zh-CN" altLang="en-US" sz="1800" dirty="0" smtClean="0">
                <a:latin typeface="华文仿宋" panose="02010600040101010101" pitchFamily="2" charset="-122"/>
                <a:ea typeface="华文仿宋" panose="02010600040101010101" pitchFamily="2" charset="-122"/>
              </a:rPr>
              <a:t>月</a:t>
            </a:r>
            <a:endParaRPr lang="zh-CN" altLang="en-US" sz="1800" dirty="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632236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solidFill>
                  <a:srgbClr val="000000"/>
                </a:solidFill>
                <a:latin typeface="VQOPAB+å¾®è½¯é�»,Bold"/>
                <a:cs typeface="VQOPAB+å¾®è½¯é�»,Bold"/>
              </a:rPr>
              <a:t>期货公司</a:t>
            </a:r>
            <a:r>
              <a:rPr lang="zh-CN" altLang="en-US" dirty="0" smtClean="0">
                <a:solidFill>
                  <a:srgbClr val="000000"/>
                </a:solidFill>
                <a:latin typeface="VQOPAB+å¾®è½¯é�»,Bold"/>
                <a:cs typeface="VQOPAB+å¾®è½¯é�»,Bold"/>
              </a:rPr>
              <a:t>在资产管理领域</a:t>
            </a:r>
            <a:r>
              <a:rPr lang="zh-CN" altLang="en-US" dirty="0">
                <a:solidFill>
                  <a:srgbClr val="000000"/>
                </a:solidFill>
                <a:latin typeface="VQOPAB+å¾®è½¯é�»,Bold"/>
                <a:cs typeface="VQOPAB+å¾®è½¯é�»,Bold"/>
              </a:rPr>
              <a:t>的优势</a:t>
            </a:r>
            <a:endParaRPr lang="zh-CN" altLang="en-US" dirty="0">
              <a:latin typeface="华文仿宋" panose="02010600040101010101" pitchFamily="2" charset="-122"/>
              <a:ea typeface="华文仿宋" panose="02010600040101010101" pitchFamily="2" charset="-122"/>
            </a:endParaRPr>
          </a:p>
        </p:txBody>
      </p:sp>
      <p:sp>
        <p:nvSpPr>
          <p:cNvPr id="3" name="文本框 2"/>
          <p:cNvSpPr txBox="1"/>
          <p:nvPr/>
        </p:nvSpPr>
        <p:spPr>
          <a:xfrm>
            <a:off x="3887449" y="2193298"/>
            <a:ext cx="6347012" cy="1477328"/>
          </a:xfrm>
          <a:prstGeom prst="rect">
            <a:avLst/>
          </a:prstGeom>
          <a:noFill/>
        </p:spPr>
        <p:txBody>
          <a:bodyPr wrap="square" rtlCol="0">
            <a:spAutoFit/>
          </a:bodyPr>
          <a:lstStyle/>
          <a:p>
            <a:pPr marL="285750" indent="-285750">
              <a:buFont typeface="Wingdings" panose="05000000000000000000" pitchFamily="2" charset="2"/>
              <a:buChar char="u"/>
            </a:pPr>
            <a:r>
              <a:rPr lang="zh-CN" altLang="en-US" dirty="0" smtClean="0"/>
              <a:t>优质资产供应商</a:t>
            </a:r>
            <a:endParaRPr lang="en-US" altLang="zh-CN" dirty="0" smtClean="0"/>
          </a:p>
          <a:p>
            <a:pPr marL="285750" indent="-285750">
              <a:buFont typeface="Wingdings" panose="05000000000000000000" pitchFamily="2" charset="2"/>
              <a:buChar char="u"/>
            </a:pPr>
            <a:endParaRPr lang="en-US" altLang="zh-CN" dirty="0"/>
          </a:p>
          <a:p>
            <a:pPr marL="285750" indent="-285750">
              <a:buFont typeface="Wingdings" panose="05000000000000000000" pitchFamily="2" charset="2"/>
              <a:buChar char="u"/>
            </a:pPr>
            <a:r>
              <a:rPr lang="zh-CN" altLang="en-US" dirty="0" smtClean="0"/>
              <a:t>机构资金对接通道</a:t>
            </a:r>
            <a:endParaRPr lang="en-US" altLang="zh-CN" dirty="0" smtClean="0"/>
          </a:p>
          <a:p>
            <a:pPr marL="285750" indent="-285750">
              <a:buFont typeface="Wingdings" panose="05000000000000000000" pitchFamily="2" charset="2"/>
              <a:buChar char="u"/>
            </a:pPr>
            <a:endParaRPr lang="en-US" altLang="zh-CN" dirty="0"/>
          </a:p>
          <a:p>
            <a:pPr marL="285750" indent="-285750">
              <a:buFont typeface="Wingdings" panose="05000000000000000000" pitchFamily="2" charset="2"/>
              <a:buChar char="u"/>
            </a:pPr>
            <a:r>
              <a:rPr lang="zh-CN" altLang="en-US" dirty="0" smtClean="0"/>
              <a:t>资源整合的平台</a:t>
            </a:r>
            <a:endParaRPr lang="zh-CN" altLang="en-US" dirty="0"/>
          </a:p>
        </p:txBody>
      </p:sp>
    </p:spTree>
    <p:extLst>
      <p:ext uri="{BB962C8B-B14F-4D97-AF65-F5344CB8AC3E}">
        <p14:creationId xmlns:p14="http://schemas.microsoft.com/office/powerpoint/2010/main" val="509981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
          <p:cNvSpPr/>
          <p:nvPr/>
        </p:nvSpPr>
        <p:spPr>
          <a:xfrm>
            <a:off x="609601" y="929172"/>
            <a:ext cx="11582400" cy="5255727"/>
          </a:xfrm>
          <a:prstGeom prst="rect">
            <a:avLst/>
          </a:prstGeom>
          <a:blipFill>
            <a:blip r:embed="rId2" cstate="print"/>
            <a:stretch>
              <a:fillRect/>
            </a:stretch>
          </a:blipFill>
        </p:spPr>
        <p:txBody>
          <a:bodyPr wrap="square" lIns="0" tIns="0" rIns="0" bIns="0" rtlCol="0">
            <a:spAutoFit/>
          </a:bodyPr>
          <a:lstStyle/>
          <a:p>
            <a:endParaRPr dirty="0"/>
          </a:p>
        </p:txBody>
      </p:sp>
      <p:sp>
        <p:nvSpPr>
          <p:cNvPr id="2" name="标题 1"/>
          <p:cNvSpPr>
            <a:spLocks noGrp="1"/>
          </p:cNvSpPr>
          <p:nvPr>
            <p:ph type="ctrTitle"/>
          </p:nvPr>
        </p:nvSpPr>
        <p:spPr/>
        <p:txBody>
          <a:bodyPr/>
          <a:lstStyle/>
          <a:p>
            <a:r>
              <a:rPr lang="zh-CN" altLang="en-US" dirty="0">
                <a:latin typeface="华文中宋" panose="02010600040101010101" pitchFamily="2" charset="-122"/>
              </a:rPr>
              <a:t>优质</a:t>
            </a:r>
            <a:r>
              <a:rPr lang="zh-CN" altLang="en-US" dirty="0" smtClean="0">
                <a:latin typeface="华文中宋" panose="02010600040101010101" pitchFamily="2" charset="-122"/>
              </a:rPr>
              <a:t>资产供应商</a:t>
            </a:r>
            <a:endParaRPr lang="zh-CN" altLang="en-US" dirty="0">
              <a:latin typeface="华文中宋" panose="02010600040101010101" pitchFamily="2" charset="-122"/>
            </a:endParaRPr>
          </a:p>
        </p:txBody>
      </p:sp>
      <p:sp>
        <p:nvSpPr>
          <p:cNvPr id="3" name="文本框 2"/>
          <p:cNvSpPr txBox="1"/>
          <p:nvPr/>
        </p:nvSpPr>
        <p:spPr>
          <a:xfrm>
            <a:off x="1943847" y="2686777"/>
            <a:ext cx="4368054" cy="646331"/>
          </a:xfrm>
          <a:prstGeom prst="rect">
            <a:avLst/>
          </a:prstGeom>
          <a:noFill/>
        </p:spPr>
        <p:txBody>
          <a:bodyPr wrap="square" rtlCol="0">
            <a:spAutoFit/>
          </a:bodyPr>
          <a:lstStyle/>
          <a:p>
            <a:r>
              <a:rPr lang="zh-CN" altLang="en-US" dirty="0" smtClean="0"/>
              <a:t>绝对收益策略产品</a:t>
            </a:r>
            <a:endParaRPr lang="en-US" altLang="zh-CN" dirty="0" smtClean="0"/>
          </a:p>
          <a:p>
            <a:r>
              <a:rPr lang="zh-CN" altLang="en-US" dirty="0" smtClean="0"/>
              <a:t>趋势、套利、对冲、</a:t>
            </a:r>
            <a:r>
              <a:rPr lang="en-US" altLang="zh-CN" dirty="0" smtClean="0"/>
              <a:t>CTA</a:t>
            </a:r>
            <a:r>
              <a:rPr lang="zh-CN" altLang="en-US" dirty="0" smtClean="0"/>
              <a:t>、产业驱动</a:t>
            </a:r>
            <a:endParaRPr lang="en-US" altLang="zh-CN" dirty="0" smtClean="0"/>
          </a:p>
        </p:txBody>
      </p:sp>
      <p:sp>
        <p:nvSpPr>
          <p:cNvPr id="5" name="矩形 4"/>
          <p:cNvSpPr/>
          <p:nvPr/>
        </p:nvSpPr>
        <p:spPr>
          <a:xfrm>
            <a:off x="1943847" y="3673257"/>
            <a:ext cx="6096000" cy="646331"/>
          </a:xfrm>
          <a:prstGeom prst="rect">
            <a:avLst/>
          </a:prstGeom>
        </p:spPr>
        <p:txBody>
          <a:bodyPr>
            <a:spAutoFit/>
          </a:bodyPr>
          <a:lstStyle/>
          <a:p>
            <a:r>
              <a:rPr lang="zh-CN" altLang="en-US" dirty="0"/>
              <a:t>杠杆交易功能</a:t>
            </a:r>
            <a:endParaRPr lang="en-US" altLang="zh-CN" dirty="0"/>
          </a:p>
          <a:p>
            <a:r>
              <a:rPr lang="zh-CN" altLang="en-US" dirty="0"/>
              <a:t>专业投资者合理运用杠杆带来丰厚的回报</a:t>
            </a:r>
            <a:endParaRPr lang="en-US" altLang="zh-CN" dirty="0"/>
          </a:p>
        </p:txBody>
      </p:sp>
      <p:sp>
        <p:nvSpPr>
          <p:cNvPr id="6" name="矩形 5"/>
          <p:cNvSpPr/>
          <p:nvPr/>
        </p:nvSpPr>
        <p:spPr>
          <a:xfrm>
            <a:off x="1943847" y="4587742"/>
            <a:ext cx="3416320" cy="646331"/>
          </a:xfrm>
          <a:prstGeom prst="rect">
            <a:avLst/>
          </a:prstGeom>
        </p:spPr>
        <p:txBody>
          <a:bodyPr wrap="none">
            <a:spAutoFit/>
          </a:bodyPr>
          <a:lstStyle/>
          <a:p>
            <a:r>
              <a:rPr lang="zh-CN" altLang="en-US" dirty="0"/>
              <a:t>风险管理</a:t>
            </a:r>
            <a:r>
              <a:rPr lang="zh-CN" altLang="en-US" dirty="0" smtClean="0"/>
              <a:t>工具</a:t>
            </a:r>
            <a:endParaRPr lang="en-US" altLang="zh-CN" dirty="0" smtClean="0"/>
          </a:p>
          <a:p>
            <a:r>
              <a:rPr lang="zh-CN" altLang="en-US" dirty="0"/>
              <a:t>套期</a:t>
            </a:r>
            <a:r>
              <a:rPr lang="zh-CN" altLang="en-US" dirty="0" smtClean="0"/>
              <a:t>保值、指数对冲、期权保护</a:t>
            </a:r>
            <a:endParaRPr lang="zh-CN" altLang="en-US" dirty="0"/>
          </a:p>
        </p:txBody>
      </p:sp>
    </p:spTree>
    <p:extLst>
      <p:ext uri="{BB962C8B-B14F-4D97-AF65-F5344CB8AC3E}">
        <p14:creationId xmlns:p14="http://schemas.microsoft.com/office/powerpoint/2010/main" val="1982229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华文中宋" panose="02010600040101010101" pitchFamily="2" charset="-122"/>
              </a:rPr>
              <a:t>机构资金对接通道</a:t>
            </a:r>
            <a:endParaRPr lang="zh-CN" altLang="en-US" dirty="0">
              <a:latin typeface="华文中宋" panose="02010600040101010101" pitchFamily="2" charset="-122"/>
            </a:endParaRPr>
          </a:p>
        </p:txBody>
      </p:sp>
      <p:pic>
        <p:nvPicPr>
          <p:cNvPr id="3" name="图片 2"/>
          <p:cNvPicPr>
            <a:picLocks noChangeAspect="1"/>
          </p:cNvPicPr>
          <p:nvPr/>
        </p:nvPicPr>
        <p:blipFill>
          <a:blip r:embed="rId2"/>
          <a:stretch>
            <a:fillRect/>
          </a:stretch>
        </p:blipFill>
        <p:spPr>
          <a:xfrm>
            <a:off x="1397859" y="1399334"/>
            <a:ext cx="9096375" cy="4086225"/>
          </a:xfrm>
          <a:prstGeom prst="rect">
            <a:avLst/>
          </a:prstGeom>
        </p:spPr>
      </p:pic>
    </p:spTree>
    <p:extLst>
      <p:ext uri="{BB962C8B-B14F-4D97-AF65-F5344CB8AC3E}">
        <p14:creationId xmlns:p14="http://schemas.microsoft.com/office/powerpoint/2010/main" val="1513792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
          <p:cNvSpPr/>
          <p:nvPr/>
        </p:nvSpPr>
        <p:spPr>
          <a:xfrm>
            <a:off x="6154" y="927651"/>
            <a:ext cx="10767863" cy="5234609"/>
          </a:xfrm>
          <a:prstGeom prst="rect">
            <a:avLst/>
          </a:prstGeom>
          <a:blipFill>
            <a:blip r:embed="rId2" cstate="print"/>
            <a:stretch>
              <a:fillRect/>
            </a:stretch>
          </a:blipFill>
        </p:spPr>
        <p:txBody>
          <a:bodyPr wrap="square" lIns="0" tIns="0" rIns="0" bIns="0" rtlCol="0">
            <a:spAutoFit/>
          </a:bodyPr>
          <a:lstStyle/>
          <a:p>
            <a:endParaRPr/>
          </a:p>
        </p:txBody>
      </p:sp>
      <p:sp>
        <p:nvSpPr>
          <p:cNvPr id="2" name="标题 1"/>
          <p:cNvSpPr>
            <a:spLocks noGrp="1"/>
          </p:cNvSpPr>
          <p:nvPr>
            <p:ph type="ctrTitle"/>
          </p:nvPr>
        </p:nvSpPr>
        <p:spPr/>
        <p:txBody>
          <a:bodyPr/>
          <a:lstStyle/>
          <a:p>
            <a:r>
              <a:rPr lang="zh-CN" altLang="en-US" dirty="0">
                <a:latin typeface="华文中宋" panose="02010600040101010101" pitchFamily="2" charset="-122"/>
              </a:rPr>
              <a:t>机构资金对接通道</a:t>
            </a:r>
            <a:endParaRPr lang="zh-CN" altLang="en-US" dirty="0">
              <a:latin typeface="华文仿宋" panose="02010600040101010101" pitchFamily="2" charset="-122"/>
              <a:ea typeface="华文仿宋" panose="02010600040101010101" pitchFamily="2" charset="-122"/>
            </a:endParaRPr>
          </a:p>
        </p:txBody>
      </p:sp>
      <p:sp>
        <p:nvSpPr>
          <p:cNvPr id="3" name="矩形 2"/>
          <p:cNvSpPr/>
          <p:nvPr/>
        </p:nvSpPr>
        <p:spPr>
          <a:xfrm>
            <a:off x="4514476" y="2019075"/>
            <a:ext cx="6864723" cy="1054135"/>
          </a:xfrm>
          <a:prstGeom prst="rect">
            <a:avLst/>
          </a:prstGeom>
        </p:spPr>
        <p:txBody>
          <a:bodyPr wrap="square">
            <a:spAutoFit/>
          </a:bodyPr>
          <a:lstStyle/>
          <a:p>
            <a:pPr>
              <a:lnSpc>
                <a:spcPts val="2500"/>
              </a:lnSpc>
            </a:pPr>
            <a:r>
              <a:rPr lang="zh-CN" altLang="en-US" dirty="0">
                <a:solidFill>
                  <a:srgbClr val="000000"/>
                </a:solidFill>
                <a:latin typeface="宋体" panose="02010600030101010101" pitchFamily="2" charset="-122"/>
                <a:ea typeface="宋体" panose="02010600030101010101" pitchFamily="2" charset="-122"/>
              </a:rPr>
              <a:t>期货公司是银行与机构资金的重要对接通道。期货资管可以参与</a:t>
            </a:r>
            <a:r>
              <a:rPr lang="zh-CN" altLang="en-US" dirty="0" smtClean="0">
                <a:solidFill>
                  <a:srgbClr val="000000"/>
                </a:solidFill>
                <a:latin typeface="宋体" panose="02010600030101010101" pitchFamily="2" charset="-122"/>
                <a:ea typeface="宋体" panose="02010600030101010101" pitchFamily="2" charset="-122"/>
              </a:rPr>
              <a:t>银行</a:t>
            </a:r>
            <a:r>
              <a:rPr lang="zh-CN" altLang="en-US" dirty="0">
                <a:solidFill>
                  <a:srgbClr val="000000"/>
                </a:solidFill>
                <a:latin typeface="宋体" panose="02010600030101010101" pitchFamily="2" charset="-122"/>
                <a:ea typeface="宋体" panose="02010600030101010101" pitchFamily="2" charset="-122"/>
              </a:rPr>
              <a:t>白</a:t>
            </a:r>
            <a:r>
              <a:rPr lang="zh-CN" altLang="en-US" dirty="0" smtClean="0">
                <a:solidFill>
                  <a:srgbClr val="000000"/>
                </a:solidFill>
                <a:latin typeface="宋体" panose="02010600030101010101" pitchFamily="2" charset="-122"/>
                <a:ea typeface="宋体" panose="02010600030101010101" pitchFamily="2" charset="-122"/>
              </a:rPr>
              <a:t>名单，根据银行资金的需求来定制产品，与</a:t>
            </a:r>
            <a:r>
              <a:rPr lang="zh-CN" altLang="en-US" dirty="0">
                <a:solidFill>
                  <a:srgbClr val="000000"/>
                </a:solidFill>
                <a:latin typeface="宋体" panose="02010600030101010101" pitchFamily="2" charset="-122"/>
                <a:ea typeface="宋体" panose="02010600030101010101" pitchFamily="2" charset="-122"/>
              </a:rPr>
              <a:t>银行资金需求相</a:t>
            </a:r>
            <a:r>
              <a:rPr lang="zh-CN" altLang="en-US" dirty="0" smtClean="0">
                <a:solidFill>
                  <a:srgbClr val="000000"/>
                </a:solidFill>
                <a:latin typeface="宋体" panose="02010600030101010101" pitchFamily="2" charset="-122"/>
                <a:ea typeface="宋体" panose="02010600030101010101" pitchFamily="2" charset="-122"/>
              </a:rPr>
              <a:t>匹配，可以迅速做大规模。</a:t>
            </a:r>
            <a:endParaRPr lang="zh-CN" altLang="en-US" dirty="0"/>
          </a:p>
        </p:txBody>
      </p:sp>
      <p:sp>
        <p:nvSpPr>
          <p:cNvPr id="4" name="矩形 3"/>
          <p:cNvSpPr/>
          <p:nvPr/>
        </p:nvSpPr>
        <p:spPr>
          <a:xfrm>
            <a:off x="4545853" y="3544955"/>
            <a:ext cx="6833345" cy="2336537"/>
          </a:xfrm>
          <a:prstGeom prst="rect">
            <a:avLst/>
          </a:prstGeom>
        </p:spPr>
        <p:txBody>
          <a:bodyPr wrap="square">
            <a:spAutoFit/>
          </a:bodyPr>
          <a:lstStyle/>
          <a:p>
            <a:pPr>
              <a:lnSpc>
                <a:spcPts val="2500"/>
              </a:lnSpc>
            </a:pPr>
            <a:r>
              <a:rPr lang="zh-CN" altLang="en-US" dirty="0">
                <a:solidFill>
                  <a:srgbClr val="000000"/>
                </a:solidFill>
                <a:latin typeface="宋体" panose="02010600030101010101" pitchFamily="2" charset="-122"/>
                <a:ea typeface="宋体" panose="02010600030101010101" pitchFamily="2" charset="-122"/>
              </a:rPr>
              <a:t>例如：</a:t>
            </a:r>
          </a:p>
          <a:p>
            <a:pPr>
              <a:lnSpc>
                <a:spcPts val="2500"/>
              </a:lnSpc>
            </a:pPr>
            <a:r>
              <a:rPr lang="zh-CN" altLang="en-US" dirty="0">
                <a:solidFill>
                  <a:srgbClr val="000000"/>
                </a:solidFill>
                <a:latin typeface="宋体" panose="02010600030101010101" pitchFamily="2" charset="-122"/>
                <a:ea typeface="宋体" panose="02010600030101010101" pitchFamily="2" charset="-122"/>
              </a:rPr>
              <a:t>目前</a:t>
            </a:r>
            <a:r>
              <a:rPr lang="zh-CN" altLang="en-US" dirty="0" smtClean="0">
                <a:solidFill>
                  <a:srgbClr val="000000"/>
                </a:solidFill>
                <a:latin typeface="宋体" panose="02010600030101010101" pitchFamily="2" charset="-122"/>
                <a:ea typeface="宋体" panose="02010600030101010101" pitchFamily="2" charset="-122"/>
              </a:rPr>
              <a:t>银行理财子公司建立后，将吸收人才做主动管理投资，如债券、股票等，但对于规模较小，充分竞争的行业，例如衍生品投资，银行理财子公司是不会自己做主动管理投资的，会将部分配置资金委外，而期货资管，是银行委外一个非常好的途径，因为期货公司擅长风控，是风险管理专家，同时也是金融机构，在资本市场具备较好的信誉，因此可以得到银行的认可，银行委外将更加放心。</a:t>
            </a:r>
            <a:endParaRPr lang="zh-CN" altLang="en-US" dirty="0"/>
          </a:p>
        </p:txBody>
      </p:sp>
    </p:spTree>
    <p:extLst>
      <p:ext uri="{BB962C8B-B14F-4D97-AF65-F5344CB8AC3E}">
        <p14:creationId xmlns:p14="http://schemas.microsoft.com/office/powerpoint/2010/main" val="2495522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latin typeface="华文中宋" panose="02010600040101010101" pitchFamily="2" charset="-122"/>
              </a:rPr>
              <a:t>资源</a:t>
            </a:r>
            <a:r>
              <a:rPr lang="zh-CN" altLang="en-US" dirty="0" smtClean="0">
                <a:latin typeface="华文中宋" panose="02010600040101010101" pitchFamily="2" charset="-122"/>
              </a:rPr>
              <a:t>整合的平台</a:t>
            </a:r>
            <a:endParaRPr lang="zh-CN" altLang="en-US" dirty="0">
              <a:latin typeface="华文中宋" panose="02010600040101010101" pitchFamily="2" charset="-122"/>
            </a:endParaRPr>
          </a:p>
        </p:txBody>
      </p:sp>
      <p:pic>
        <p:nvPicPr>
          <p:cNvPr id="3" name="图片 2"/>
          <p:cNvPicPr>
            <a:picLocks noChangeAspect="1"/>
          </p:cNvPicPr>
          <p:nvPr/>
        </p:nvPicPr>
        <p:blipFill>
          <a:blip r:embed="rId2"/>
          <a:stretch>
            <a:fillRect/>
          </a:stretch>
        </p:blipFill>
        <p:spPr>
          <a:xfrm>
            <a:off x="1366557" y="1165132"/>
            <a:ext cx="9620250" cy="4581525"/>
          </a:xfrm>
          <a:prstGeom prst="rect">
            <a:avLst/>
          </a:prstGeom>
        </p:spPr>
      </p:pic>
      <p:pic>
        <p:nvPicPr>
          <p:cNvPr id="4" name="图片 3"/>
          <p:cNvPicPr>
            <a:picLocks noChangeAspect="1"/>
          </p:cNvPicPr>
          <p:nvPr/>
        </p:nvPicPr>
        <p:blipFill>
          <a:blip r:embed="rId3"/>
          <a:stretch>
            <a:fillRect/>
          </a:stretch>
        </p:blipFill>
        <p:spPr>
          <a:xfrm>
            <a:off x="10167937" y="1003206"/>
            <a:ext cx="551097" cy="435629"/>
          </a:xfrm>
          <a:prstGeom prst="rect">
            <a:avLst/>
          </a:prstGeom>
        </p:spPr>
      </p:pic>
    </p:spTree>
    <p:extLst>
      <p:ext uri="{BB962C8B-B14F-4D97-AF65-F5344CB8AC3E}">
        <p14:creationId xmlns:p14="http://schemas.microsoft.com/office/powerpoint/2010/main" val="2395235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1847" y="1965958"/>
            <a:ext cx="2551681" cy="2518757"/>
          </a:xfrm>
          <a:prstGeom prst="roundRect">
            <a:avLst/>
          </a:prstGeom>
        </p:spPr>
      </p:pic>
      <p:sp>
        <p:nvSpPr>
          <p:cNvPr id="25" name="文本框 24"/>
          <p:cNvSpPr txBox="1"/>
          <p:nvPr/>
        </p:nvSpPr>
        <p:spPr>
          <a:xfrm>
            <a:off x="1990367" y="2489390"/>
            <a:ext cx="1529542" cy="307777"/>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altLang="zh-CN" sz="1400" dirty="0">
                <a:solidFill>
                  <a:schemeClr val="bg1"/>
                </a:solidFill>
                <a:latin typeface="Arial" panose="020B0604020202020204" pitchFamily="34" charset="0"/>
                <a:cs typeface="Arial" panose="020B0604020202020204" pitchFamily="34" charset="0"/>
              </a:rPr>
              <a:t>CONTENT</a:t>
            </a:r>
            <a:endParaRPr lang="zh-CN" altLang="en-US" sz="1400" dirty="0">
              <a:solidFill>
                <a:schemeClr val="bg1"/>
              </a:solidFill>
              <a:latin typeface="Arial" panose="020B0604020202020204" pitchFamily="34" charset="0"/>
              <a:cs typeface="Arial" panose="020B0604020202020204" pitchFamily="34" charset="0"/>
            </a:endParaRPr>
          </a:p>
        </p:txBody>
      </p:sp>
      <p:sp>
        <p:nvSpPr>
          <p:cNvPr id="30" name="文本框 29"/>
          <p:cNvSpPr txBox="1"/>
          <p:nvPr/>
        </p:nvSpPr>
        <p:spPr>
          <a:xfrm>
            <a:off x="1990368" y="2119681"/>
            <a:ext cx="856211"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目录</a:t>
            </a:r>
          </a:p>
        </p:txBody>
      </p:sp>
      <p:grpSp>
        <p:nvGrpSpPr>
          <p:cNvPr id="35" name="组合 34"/>
          <p:cNvGrpSpPr/>
          <p:nvPr/>
        </p:nvGrpSpPr>
        <p:grpSpPr>
          <a:xfrm>
            <a:off x="5389670" y="1720700"/>
            <a:ext cx="5324946" cy="338554"/>
            <a:chOff x="4276216" y="2359713"/>
            <a:chExt cx="5324946" cy="338554"/>
          </a:xfrm>
        </p:grpSpPr>
        <p:sp>
          <p:nvSpPr>
            <p:cNvPr id="14" name="文本框 13"/>
            <p:cNvSpPr txBox="1"/>
            <p:nvPr/>
          </p:nvSpPr>
          <p:spPr>
            <a:xfrm>
              <a:off x="4754885" y="2359713"/>
              <a:ext cx="4846277"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目录</a:t>
              </a:r>
              <a:r>
                <a:rPr lang="zh-CN" altLang="en-US" sz="1600" b="1" dirty="0" smtClean="0">
                  <a:latin typeface="微软雅黑" panose="020B0503020204020204" pitchFamily="34" charset="-122"/>
                  <a:ea typeface="微软雅黑" panose="020B0503020204020204" pitchFamily="34" charset="-122"/>
                </a:rPr>
                <a:t>一    传统经纪通道业务与转型资管业务并存</a:t>
              </a:r>
              <a:endParaRPr lang="zh-CN" altLang="en-US" sz="1600" b="1" dirty="0">
                <a:latin typeface="微软雅黑" panose="020B0503020204020204" pitchFamily="34" charset="-122"/>
                <a:ea typeface="微软雅黑" panose="020B0503020204020204" pitchFamily="34" charset="-122"/>
              </a:endParaRPr>
            </a:p>
          </p:txBody>
        </p:sp>
        <p:sp>
          <p:nvSpPr>
            <p:cNvPr id="33" name="圆角矩形 32"/>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4276216" y="2359713"/>
              <a:ext cx="274320" cy="338554"/>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1</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5389670" y="2174907"/>
            <a:ext cx="5324946" cy="338554"/>
            <a:chOff x="4276216" y="2359713"/>
            <a:chExt cx="5324946" cy="338554"/>
          </a:xfrm>
        </p:grpSpPr>
        <p:sp>
          <p:nvSpPr>
            <p:cNvPr id="27" name="文本框 26"/>
            <p:cNvSpPr txBox="1"/>
            <p:nvPr/>
          </p:nvSpPr>
          <p:spPr>
            <a:xfrm>
              <a:off x="4754885" y="2359713"/>
              <a:ext cx="484627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a:t>
              </a:r>
              <a:r>
                <a:rPr lang="zh-CN" altLang="en-US" sz="1600" b="1" dirty="0">
                  <a:latin typeface="微软雅黑" panose="020B0503020204020204" pitchFamily="34" charset="-122"/>
                  <a:ea typeface="微软雅黑" panose="020B0503020204020204" pitchFamily="34" charset="-122"/>
                </a:rPr>
                <a:t>二</a:t>
              </a:r>
              <a:r>
                <a:rPr lang="zh-CN" altLang="en-US" sz="1600" b="1" dirty="0" smtClean="0">
                  <a:latin typeface="微软雅黑" panose="020B0503020204020204" pitchFamily="34" charset="-122"/>
                  <a:ea typeface="微软雅黑" panose="020B0503020204020204" pitchFamily="34" charset="-122"/>
                </a:rPr>
                <a:t>    资产端与资金端供应并存</a:t>
              </a:r>
              <a:endParaRPr lang="zh-CN" altLang="en-US" sz="1600" b="1" dirty="0">
                <a:latin typeface="微软雅黑" panose="020B0503020204020204" pitchFamily="34" charset="-122"/>
                <a:ea typeface="微软雅黑" panose="020B0503020204020204" pitchFamily="34" charset="-122"/>
              </a:endParaRPr>
            </a:p>
          </p:txBody>
        </p:sp>
        <p:sp>
          <p:nvSpPr>
            <p:cNvPr id="28" name="圆角矩形 27"/>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4276216" y="2359713"/>
              <a:ext cx="274320" cy="338554"/>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2</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5389670" y="2629114"/>
            <a:ext cx="4227666" cy="338554"/>
            <a:chOff x="4276216" y="2359713"/>
            <a:chExt cx="4227666" cy="338554"/>
          </a:xfrm>
        </p:grpSpPr>
        <p:sp>
          <p:nvSpPr>
            <p:cNvPr id="43" name="文本框 42"/>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a:t>
              </a:r>
              <a:r>
                <a:rPr lang="zh-CN" altLang="en-US" sz="1600" b="1" dirty="0">
                  <a:latin typeface="微软雅黑" panose="020B0503020204020204" pitchFamily="34" charset="-122"/>
                  <a:ea typeface="微软雅黑" panose="020B0503020204020204" pitchFamily="34" charset="-122"/>
                </a:rPr>
                <a:t>三</a:t>
              </a:r>
              <a:r>
                <a:rPr lang="zh-CN" altLang="en-US" sz="1600" b="1" dirty="0" smtClean="0">
                  <a:latin typeface="微软雅黑" panose="020B0503020204020204" pitchFamily="34" charset="-122"/>
                  <a:ea typeface="微软雅黑" panose="020B0503020204020204" pitchFamily="34" charset="-122"/>
                </a:rPr>
                <a:t>    定位与发展</a:t>
              </a:r>
              <a:endParaRPr lang="zh-CN" altLang="en-US" sz="1600" b="1" dirty="0">
                <a:latin typeface="微软雅黑" panose="020B0503020204020204" pitchFamily="34" charset="-122"/>
                <a:ea typeface="微软雅黑" panose="020B0503020204020204" pitchFamily="34" charset="-122"/>
              </a:endParaRPr>
            </a:p>
          </p:txBody>
        </p:sp>
        <p:sp>
          <p:nvSpPr>
            <p:cNvPr id="52" name="圆角矩形 51"/>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4276216" y="2359713"/>
              <a:ext cx="274320" cy="338554"/>
            </a:xfrm>
            <a:prstGeom prst="rect">
              <a:avLst/>
            </a:prstGeom>
            <a:noFill/>
          </p:spPr>
          <p:txBody>
            <a:bodyPr wrap="squar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3</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5389670" y="3083321"/>
            <a:ext cx="4227666" cy="338554"/>
            <a:chOff x="4276216" y="2359713"/>
            <a:chExt cx="4227666" cy="338554"/>
          </a:xfrm>
        </p:grpSpPr>
        <p:sp>
          <p:nvSpPr>
            <p:cNvPr id="55" name="文本框 54"/>
            <p:cNvSpPr txBox="1"/>
            <p:nvPr/>
          </p:nvSpPr>
          <p:spPr>
            <a:xfrm>
              <a:off x="4754885" y="2359713"/>
              <a:ext cx="3748997" cy="338554"/>
            </a:xfrm>
            <a:prstGeom prst="rect">
              <a:avLst/>
            </a:prstGeom>
            <a:noFill/>
          </p:spPr>
          <p:txBody>
            <a:bodyPr wrap="square" rtlCol="0">
              <a:spAutoFit/>
            </a:bodyPr>
            <a:lstStyle/>
            <a:p>
              <a:r>
                <a:rPr lang="zh-CN" altLang="en-US" sz="1600" b="1" dirty="0" smtClean="0">
                  <a:solidFill>
                    <a:srgbClr val="FF0000"/>
                  </a:solidFill>
                  <a:latin typeface="微软雅黑" panose="020B0503020204020204" pitchFamily="34" charset="-122"/>
                  <a:ea typeface="微软雅黑" panose="020B0503020204020204" pitchFamily="34" charset="-122"/>
                </a:rPr>
                <a:t>目录四    </a:t>
              </a:r>
              <a:r>
                <a:rPr lang="zh-CN" altLang="en-US" sz="1600" b="1" dirty="0">
                  <a:solidFill>
                    <a:srgbClr val="FF0000"/>
                  </a:solidFill>
                  <a:latin typeface="微软雅黑" panose="020B0503020204020204" pitchFamily="34" charset="-122"/>
                  <a:ea typeface="微软雅黑" panose="020B0503020204020204" pitchFamily="34" charset="-122"/>
                </a:rPr>
                <a:t>资管</a:t>
              </a:r>
              <a:r>
                <a:rPr lang="zh-CN" altLang="en-US" sz="1600" b="1" dirty="0" smtClean="0">
                  <a:solidFill>
                    <a:srgbClr val="FF0000"/>
                  </a:solidFill>
                  <a:latin typeface="微软雅黑" panose="020B0503020204020204" pitchFamily="34" charset="-122"/>
                  <a:ea typeface="微软雅黑" panose="020B0503020204020204" pitchFamily="34" charset="-122"/>
                </a:rPr>
                <a:t>业务如何做</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56" name="圆角矩形 55"/>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4276216" y="2359713"/>
              <a:ext cx="274320" cy="338554"/>
            </a:xfrm>
            <a:prstGeom prst="rect">
              <a:avLst/>
            </a:prstGeom>
            <a:noFill/>
          </p:spPr>
          <p:txBody>
            <a:bodyPr wrap="squar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4</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5400562" y="3537528"/>
            <a:ext cx="4227666" cy="338554"/>
            <a:chOff x="4276216" y="2359713"/>
            <a:chExt cx="4227666" cy="338554"/>
          </a:xfrm>
        </p:grpSpPr>
        <p:sp>
          <p:nvSpPr>
            <p:cNvPr id="59" name="文本框 58"/>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a:t>
              </a:r>
              <a:r>
                <a:rPr lang="zh-CN" altLang="en-US" sz="1600" b="1" dirty="0">
                  <a:latin typeface="微软雅黑" panose="020B0503020204020204" pitchFamily="34" charset="-122"/>
                  <a:ea typeface="微软雅黑" panose="020B0503020204020204" pitchFamily="34" charset="-122"/>
                </a:rPr>
                <a:t>五</a:t>
              </a:r>
              <a:r>
                <a:rPr lang="zh-CN" altLang="en-US" sz="1600" b="1" dirty="0" smtClean="0">
                  <a:latin typeface="微软雅黑" panose="020B0503020204020204" pitchFamily="34" charset="-122"/>
                  <a:ea typeface="微软雅黑" panose="020B0503020204020204" pitchFamily="34" charset="-122"/>
                </a:rPr>
                <a:t>    </a:t>
              </a:r>
              <a:r>
                <a:rPr lang="zh-CN" altLang="en-US" sz="1600" b="1" dirty="0">
                  <a:latin typeface="微软雅黑" panose="020B0503020204020204" pitchFamily="34" charset="-122"/>
                  <a:ea typeface="微软雅黑" panose="020B0503020204020204" pitchFamily="34" charset="-122"/>
                </a:rPr>
                <a:t>资管</a:t>
              </a:r>
              <a:r>
                <a:rPr lang="zh-CN" altLang="en-US" sz="1600" b="1" dirty="0" smtClean="0">
                  <a:latin typeface="微软雅黑" panose="020B0503020204020204" pitchFamily="34" charset="-122"/>
                  <a:ea typeface="微软雅黑" panose="020B0503020204020204" pitchFamily="34" charset="-122"/>
                </a:rPr>
                <a:t>业务的核心</a:t>
              </a:r>
              <a:endParaRPr lang="zh-CN" altLang="en-US" sz="1600" b="1" dirty="0">
                <a:latin typeface="微软雅黑" panose="020B0503020204020204" pitchFamily="34" charset="-122"/>
                <a:ea typeface="微软雅黑" panose="020B0503020204020204" pitchFamily="34" charset="-122"/>
              </a:endParaRPr>
            </a:p>
          </p:txBody>
        </p:sp>
        <p:sp>
          <p:nvSpPr>
            <p:cNvPr id="60" name="圆角矩形 59"/>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4276216" y="2359713"/>
              <a:ext cx="274320" cy="338554"/>
            </a:xfrm>
            <a:prstGeom prst="rect">
              <a:avLst/>
            </a:prstGeom>
            <a:noFill/>
          </p:spPr>
          <p:txBody>
            <a:bodyPr wrap="squar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5</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5401324" y="3991735"/>
            <a:ext cx="4227666" cy="338554"/>
            <a:chOff x="4276216" y="2359713"/>
            <a:chExt cx="4227666" cy="338554"/>
          </a:xfrm>
        </p:grpSpPr>
        <p:sp>
          <p:nvSpPr>
            <p:cNvPr id="63" name="文本框 62"/>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目录六    期货公司资管业务的扬长避短</a:t>
              </a:r>
              <a:endParaRPr lang="zh-CN" altLang="en-US" sz="1600" b="1" dirty="0">
                <a:latin typeface="微软雅黑" panose="020B0503020204020204" pitchFamily="34" charset="-122"/>
                <a:ea typeface="微软雅黑" panose="020B0503020204020204" pitchFamily="34" charset="-122"/>
              </a:endParaRPr>
            </a:p>
          </p:txBody>
        </p:sp>
        <p:sp>
          <p:nvSpPr>
            <p:cNvPr id="64" name="圆角矩形 63"/>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p:cNvSpPr txBox="1"/>
            <p:nvPr/>
          </p:nvSpPr>
          <p:spPr>
            <a:xfrm>
              <a:off x="4276216" y="2359713"/>
              <a:ext cx="274320" cy="338554"/>
            </a:xfrm>
            <a:prstGeom prst="rect">
              <a:avLst/>
            </a:prstGeom>
            <a:noFill/>
          </p:spPr>
          <p:txBody>
            <a:bodyPr wrap="squar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6</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5400562" y="4445941"/>
            <a:ext cx="4227666" cy="338554"/>
            <a:chOff x="4276216" y="2359713"/>
            <a:chExt cx="4227666" cy="338554"/>
          </a:xfrm>
        </p:grpSpPr>
        <p:sp>
          <p:nvSpPr>
            <p:cNvPr id="39" name="文本框 38"/>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目录七    盛达资管的方向    </a:t>
              </a:r>
              <a:endParaRPr lang="zh-CN" altLang="en-US" sz="1600" b="1" dirty="0">
                <a:latin typeface="微软雅黑" panose="020B0503020204020204" pitchFamily="34" charset="-122"/>
                <a:ea typeface="微软雅黑" panose="020B0503020204020204" pitchFamily="34" charset="-122"/>
              </a:endParaRPr>
            </a:p>
          </p:txBody>
        </p:sp>
        <p:sp>
          <p:nvSpPr>
            <p:cNvPr id="44" name="圆角矩形 43"/>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4276216" y="2359713"/>
              <a:ext cx="274320" cy="338554"/>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7</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4622986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华文中宋" panose="02010600040101010101" pitchFamily="2" charset="-122"/>
              </a:rPr>
              <a:t>全球宏观环境</a:t>
            </a:r>
            <a:endParaRPr lang="zh-CN" altLang="en-US" dirty="0">
              <a:latin typeface="华文中宋" panose="02010600040101010101" pitchFamily="2" charset="-122"/>
            </a:endParaRPr>
          </a:p>
        </p:txBody>
      </p:sp>
      <p:pic>
        <p:nvPicPr>
          <p:cNvPr id="4" name="图片 3"/>
          <p:cNvPicPr>
            <a:picLocks noChangeAspect="1"/>
          </p:cNvPicPr>
          <p:nvPr/>
        </p:nvPicPr>
        <p:blipFill>
          <a:blip r:embed="rId2"/>
          <a:stretch>
            <a:fillRect/>
          </a:stretch>
        </p:blipFill>
        <p:spPr>
          <a:xfrm>
            <a:off x="863599" y="1323974"/>
            <a:ext cx="10559099" cy="2549526"/>
          </a:xfrm>
          <a:prstGeom prst="rect">
            <a:avLst/>
          </a:prstGeom>
        </p:spPr>
      </p:pic>
      <p:sp>
        <p:nvSpPr>
          <p:cNvPr id="6" name="文本框 5"/>
          <p:cNvSpPr txBox="1"/>
          <p:nvPr/>
        </p:nvSpPr>
        <p:spPr>
          <a:xfrm>
            <a:off x="863598" y="4038600"/>
            <a:ext cx="2942750" cy="1600438"/>
          </a:xfrm>
          <a:prstGeom prst="rect">
            <a:avLst/>
          </a:prstGeom>
          <a:noFill/>
        </p:spPr>
        <p:txBody>
          <a:bodyPr wrap="square" rtlCol="0">
            <a:spAutoFit/>
          </a:bodyPr>
          <a:lstStyle/>
          <a:p>
            <a:r>
              <a:rPr lang="zh-CN" altLang="en-US" sz="1400" dirty="0" smtClean="0"/>
              <a:t>新冠</a:t>
            </a:r>
            <a:r>
              <a:rPr lang="zh-CN" altLang="en-US" sz="1400" dirty="0"/>
              <a:t>肺炎</a:t>
            </a:r>
            <a:r>
              <a:rPr lang="zh-CN" altLang="en-US" sz="1400" dirty="0" smtClean="0"/>
              <a:t>导致全球经济增速为负；</a:t>
            </a:r>
            <a:endParaRPr lang="en-US" altLang="zh-CN" sz="1400" dirty="0" smtClean="0"/>
          </a:p>
          <a:p>
            <a:r>
              <a:rPr lang="zh-CN" altLang="en-US" sz="1400" dirty="0" smtClean="0"/>
              <a:t>中美贸易纷争影响深远，逐渐打压中国科技发展意图清晰；</a:t>
            </a:r>
            <a:endParaRPr lang="en-US" altLang="zh-CN" sz="1400" dirty="0" smtClean="0"/>
          </a:p>
          <a:p>
            <a:r>
              <a:rPr lang="zh-CN" altLang="en-US" sz="1400" dirty="0"/>
              <a:t>石油价格</a:t>
            </a:r>
            <a:r>
              <a:rPr lang="zh-CN" altLang="en-US" sz="1400" dirty="0" smtClean="0"/>
              <a:t>战导致石油处于历史地位，首次结算出现负数</a:t>
            </a:r>
            <a:endParaRPr lang="en-US" altLang="zh-CN" sz="1400" dirty="0" smtClean="0"/>
          </a:p>
          <a:p>
            <a:r>
              <a:rPr lang="zh-CN" altLang="en-US" sz="1400" dirty="0" smtClean="0"/>
              <a:t>美国股市受新冠</a:t>
            </a:r>
            <a:r>
              <a:rPr lang="zh-CN" altLang="en-US" sz="1400" dirty="0"/>
              <a:t>肺炎</a:t>
            </a:r>
            <a:r>
              <a:rPr lang="zh-CN" altLang="en-US" sz="1400" dirty="0" smtClean="0"/>
              <a:t>影响，</a:t>
            </a:r>
            <a:r>
              <a:rPr lang="en-US" altLang="zh-CN" sz="1400" dirty="0" smtClean="0"/>
              <a:t>10</a:t>
            </a:r>
            <a:r>
              <a:rPr lang="zh-CN" altLang="en-US" sz="1400" dirty="0" smtClean="0"/>
              <a:t>天</a:t>
            </a:r>
            <a:r>
              <a:rPr lang="en-US" altLang="zh-CN" sz="1400" dirty="0" smtClean="0"/>
              <a:t>4</a:t>
            </a:r>
            <a:r>
              <a:rPr lang="zh-CN" altLang="en-US" sz="1400" dirty="0" smtClean="0"/>
              <a:t>次熔断，</a:t>
            </a:r>
            <a:r>
              <a:rPr lang="en-US" altLang="zh-CN" sz="1400" dirty="0" smtClean="0"/>
              <a:t>3</a:t>
            </a:r>
            <a:r>
              <a:rPr lang="zh-CN" altLang="en-US" sz="1400" dirty="0" smtClean="0"/>
              <a:t>天暴涨</a:t>
            </a:r>
            <a:r>
              <a:rPr lang="en-US" altLang="zh-CN" sz="1400" dirty="0" smtClean="0"/>
              <a:t>20%</a:t>
            </a:r>
          </a:p>
        </p:txBody>
      </p:sp>
      <p:sp>
        <p:nvSpPr>
          <p:cNvPr id="7" name="文本框 6"/>
          <p:cNvSpPr txBox="1"/>
          <p:nvPr/>
        </p:nvSpPr>
        <p:spPr>
          <a:xfrm>
            <a:off x="3806348" y="4038600"/>
            <a:ext cx="2544348" cy="1384995"/>
          </a:xfrm>
          <a:prstGeom prst="rect">
            <a:avLst/>
          </a:prstGeom>
          <a:noFill/>
        </p:spPr>
        <p:txBody>
          <a:bodyPr wrap="square" rtlCol="0">
            <a:spAutoFit/>
          </a:bodyPr>
          <a:lstStyle/>
          <a:p>
            <a:r>
              <a:rPr lang="zh-CN" altLang="en-US" sz="1400" dirty="0" smtClean="0"/>
              <a:t>中美贸易战持续，逐渐影响各领域；</a:t>
            </a:r>
            <a:endParaRPr lang="en-US" altLang="zh-CN" sz="1400" dirty="0" smtClean="0"/>
          </a:p>
          <a:p>
            <a:r>
              <a:rPr lang="zh-CN" altLang="en-US" sz="1400" dirty="0"/>
              <a:t>美联储维持“零利率</a:t>
            </a:r>
            <a:r>
              <a:rPr lang="en-US" altLang="zh-CN" sz="1400" dirty="0"/>
              <a:t>+</a:t>
            </a:r>
            <a:r>
              <a:rPr lang="zh-CN" altLang="en-US" sz="1400" dirty="0"/>
              <a:t>量化宽松”政策组合</a:t>
            </a:r>
            <a:r>
              <a:rPr lang="zh-CN" altLang="en-US" sz="1400" dirty="0" smtClean="0"/>
              <a:t>不变</a:t>
            </a:r>
            <a:endParaRPr lang="en-US" altLang="zh-CN" sz="1400" dirty="0" smtClean="0"/>
          </a:p>
          <a:p>
            <a:r>
              <a:rPr lang="zh-CN" altLang="en-US" sz="1400" dirty="0" smtClean="0"/>
              <a:t>美国失业率维持在</a:t>
            </a:r>
            <a:r>
              <a:rPr lang="en-US" altLang="zh-CN" sz="1400" dirty="0" smtClean="0"/>
              <a:t>10%</a:t>
            </a:r>
            <a:r>
              <a:rPr lang="zh-CN" altLang="en-US" sz="1400" dirty="0" smtClean="0"/>
              <a:t>以上</a:t>
            </a:r>
            <a:endParaRPr lang="en-US" altLang="zh-CN" sz="1400" dirty="0" smtClean="0"/>
          </a:p>
          <a:p>
            <a:r>
              <a:rPr lang="zh-CN" altLang="en-US" sz="1400" dirty="0" smtClean="0"/>
              <a:t>经济增速</a:t>
            </a:r>
            <a:r>
              <a:rPr lang="en-US" altLang="zh-CN" sz="1400" dirty="0" smtClean="0"/>
              <a:t>-6%</a:t>
            </a:r>
          </a:p>
        </p:txBody>
      </p:sp>
      <p:sp>
        <p:nvSpPr>
          <p:cNvPr id="8" name="文本框 7"/>
          <p:cNvSpPr txBox="1"/>
          <p:nvPr/>
        </p:nvSpPr>
        <p:spPr>
          <a:xfrm>
            <a:off x="6473799" y="4038599"/>
            <a:ext cx="2336800" cy="738664"/>
          </a:xfrm>
          <a:prstGeom prst="rect">
            <a:avLst/>
          </a:prstGeom>
          <a:noFill/>
        </p:spPr>
        <p:txBody>
          <a:bodyPr wrap="square" rtlCol="0">
            <a:spAutoFit/>
          </a:bodyPr>
          <a:lstStyle/>
          <a:p>
            <a:r>
              <a:rPr lang="zh-CN" altLang="en-US" sz="1400" dirty="0"/>
              <a:t>新冠</a:t>
            </a:r>
            <a:r>
              <a:rPr lang="zh-CN" altLang="en-US" sz="1400" dirty="0" smtClean="0"/>
              <a:t>肺炎造成经济严重萎缩</a:t>
            </a:r>
            <a:endParaRPr lang="en-US" altLang="zh-CN" sz="1400" dirty="0" smtClean="0"/>
          </a:p>
          <a:p>
            <a:r>
              <a:rPr lang="zh-CN" altLang="en-US" sz="1400" dirty="0" smtClean="0"/>
              <a:t>英国脱欧后续谈判艰难，欧盟影响力减弱</a:t>
            </a:r>
            <a:endParaRPr lang="en-US" altLang="zh-CN" sz="1400" dirty="0" smtClean="0"/>
          </a:p>
        </p:txBody>
      </p:sp>
      <p:sp>
        <p:nvSpPr>
          <p:cNvPr id="9" name="文本框 8"/>
          <p:cNvSpPr txBox="1"/>
          <p:nvPr/>
        </p:nvSpPr>
        <p:spPr>
          <a:xfrm>
            <a:off x="9085898" y="4043081"/>
            <a:ext cx="2755582" cy="1600438"/>
          </a:xfrm>
          <a:prstGeom prst="rect">
            <a:avLst/>
          </a:prstGeom>
          <a:noFill/>
        </p:spPr>
        <p:txBody>
          <a:bodyPr wrap="square" rtlCol="0">
            <a:spAutoFit/>
          </a:bodyPr>
          <a:lstStyle/>
          <a:p>
            <a:r>
              <a:rPr lang="zh-CN" altLang="en-US" sz="1400" dirty="0" smtClean="0"/>
              <a:t>新冠肺炎导致经济增速同比下降</a:t>
            </a:r>
            <a:r>
              <a:rPr lang="en-US" altLang="zh-CN" sz="1400" dirty="0" smtClean="0"/>
              <a:t>6.8%</a:t>
            </a:r>
            <a:r>
              <a:rPr lang="zh-CN" altLang="en-US" sz="1400" dirty="0" smtClean="0"/>
              <a:t>；</a:t>
            </a:r>
            <a:endParaRPr lang="en-US" altLang="zh-CN" sz="1400" dirty="0" smtClean="0"/>
          </a:p>
          <a:p>
            <a:r>
              <a:rPr lang="zh-CN" altLang="en-US" sz="1400" dirty="0" smtClean="0"/>
              <a:t>中美贸易纷争影响芯片等高科技领域；</a:t>
            </a:r>
            <a:endParaRPr lang="en-US" altLang="zh-CN" sz="1400" dirty="0" smtClean="0"/>
          </a:p>
          <a:p>
            <a:r>
              <a:rPr lang="en-US" altLang="zh-CN" sz="1400" dirty="0" smtClean="0"/>
              <a:t>CPI</a:t>
            </a:r>
            <a:r>
              <a:rPr lang="zh-CN" altLang="en-US" sz="1400" dirty="0" smtClean="0"/>
              <a:t>开始下降，猪周期峰值已过；</a:t>
            </a:r>
            <a:endParaRPr lang="en-US" altLang="zh-CN" sz="1400" dirty="0" smtClean="0"/>
          </a:p>
          <a:p>
            <a:r>
              <a:rPr lang="en-US" altLang="zh-CN" sz="1400" dirty="0" smtClean="0"/>
              <a:t>LPR</a:t>
            </a:r>
            <a:r>
              <a:rPr lang="zh-CN" altLang="en-US" sz="1400" dirty="0"/>
              <a:t>（贷款市场报价利率</a:t>
            </a:r>
            <a:r>
              <a:rPr lang="zh-CN" altLang="en-US" sz="1400" dirty="0" smtClean="0"/>
              <a:t>）处于下降通道，金融市场资金充裕</a:t>
            </a:r>
            <a:endParaRPr lang="en-US" altLang="zh-CN" sz="1400" dirty="0" smtClean="0"/>
          </a:p>
        </p:txBody>
      </p:sp>
    </p:spTree>
    <p:extLst>
      <p:ext uri="{BB962C8B-B14F-4D97-AF65-F5344CB8AC3E}">
        <p14:creationId xmlns:p14="http://schemas.microsoft.com/office/powerpoint/2010/main" val="1248845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1"/>
          <p:cNvSpPr/>
          <p:nvPr/>
        </p:nvSpPr>
        <p:spPr>
          <a:xfrm>
            <a:off x="432984" y="927652"/>
            <a:ext cx="11427711" cy="5208105"/>
          </a:xfrm>
          <a:prstGeom prst="rect">
            <a:avLst/>
          </a:prstGeom>
          <a:blipFill>
            <a:blip r:embed="rId2" cstate="print"/>
            <a:stretch>
              <a:fillRect/>
            </a:stretch>
          </a:blipFill>
        </p:spPr>
        <p:txBody>
          <a:bodyPr wrap="square" lIns="0" tIns="0" rIns="0" bIns="0" rtlCol="0">
            <a:spAutoFit/>
          </a:bodyPr>
          <a:lstStyle/>
          <a:p>
            <a:endParaRPr/>
          </a:p>
        </p:txBody>
      </p:sp>
      <p:sp>
        <p:nvSpPr>
          <p:cNvPr id="2" name="标题 1"/>
          <p:cNvSpPr>
            <a:spLocks noGrp="1"/>
          </p:cNvSpPr>
          <p:nvPr>
            <p:ph type="ctrTitle"/>
          </p:nvPr>
        </p:nvSpPr>
        <p:spPr/>
        <p:txBody>
          <a:bodyPr>
            <a:normAutofit/>
          </a:bodyPr>
          <a:lstStyle/>
          <a:p>
            <a:r>
              <a:rPr lang="zh-CN" altLang="en-US" dirty="0">
                <a:solidFill>
                  <a:srgbClr val="000000"/>
                </a:solidFill>
                <a:latin typeface="VQOPAB+å¾®è½¯é�»,Bold"/>
                <a:cs typeface="VQOPAB+å¾®è½¯é�»,Bold"/>
              </a:rPr>
              <a:t>监管政策对国内资本市场的</a:t>
            </a:r>
            <a:r>
              <a:rPr lang="zh-CN" altLang="en-US" dirty="0" smtClean="0">
                <a:solidFill>
                  <a:srgbClr val="000000"/>
                </a:solidFill>
                <a:latin typeface="VQOPAB+å¾®è½¯é�»,Bold"/>
                <a:cs typeface="VQOPAB+å¾®è½¯é�»,Bold"/>
              </a:rPr>
              <a:t>影响</a:t>
            </a:r>
            <a:endParaRPr lang="zh-CN" altLang="en-US" dirty="0">
              <a:latin typeface="华文中宋" panose="02010600040101010101" pitchFamily="2" charset="-122"/>
            </a:endParaRPr>
          </a:p>
        </p:txBody>
      </p:sp>
      <p:sp>
        <p:nvSpPr>
          <p:cNvPr id="4" name="文本框 3"/>
          <p:cNvSpPr txBox="1"/>
          <p:nvPr/>
        </p:nvSpPr>
        <p:spPr>
          <a:xfrm>
            <a:off x="6679096" y="1510747"/>
            <a:ext cx="1431235" cy="369332"/>
          </a:xfrm>
          <a:prstGeom prst="rect">
            <a:avLst/>
          </a:prstGeom>
          <a:noFill/>
        </p:spPr>
        <p:txBody>
          <a:bodyPr wrap="square" rtlCol="0">
            <a:spAutoFit/>
          </a:bodyPr>
          <a:lstStyle/>
          <a:p>
            <a:r>
              <a:rPr lang="zh-CN" altLang="en-US" dirty="0" smtClean="0"/>
              <a:t>科创板开板</a:t>
            </a:r>
            <a:endParaRPr lang="zh-CN" altLang="en-US" dirty="0"/>
          </a:p>
        </p:txBody>
      </p:sp>
      <p:sp>
        <p:nvSpPr>
          <p:cNvPr id="5" name="文本框 4"/>
          <p:cNvSpPr txBox="1"/>
          <p:nvPr/>
        </p:nvSpPr>
        <p:spPr>
          <a:xfrm>
            <a:off x="2305878" y="1880079"/>
            <a:ext cx="6400800" cy="738664"/>
          </a:xfrm>
          <a:prstGeom prst="rect">
            <a:avLst/>
          </a:prstGeom>
          <a:noFill/>
        </p:spPr>
        <p:txBody>
          <a:bodyPr wrap="square" rtlCol="0">
            <a:spAutoFit/>
          </a:bodyPr>
          <a:lstStyle/>
          <a:p>
            <a:r>
              <a:rPr lang="en-US" altLang="zh-CN" sz="1400" dirty="0" smtClean="0"/>
              <a:t>2018</a:t>
            </a:r>
            <a:r>
              <a:rPr lang="zh-CN" altLang="en-US" sz="1400" dirty="0" smtClean="0"/>
              <a:t>年</a:t>
            </a:r>
            <a:r>
              <a:rPr lang="en-US" altLang="zh-CN" sz="1400" dirty="0" smtClean="0"/>
              <a:t>11</a:t>
            </a:r>
            <a:r>
              <a:rPr lang="zh-CN" altLang="en-US" sz="1400" dirty="0"/>
              <a:t>月，习近平于</a:t>
            </a:r>
            <a:r>
              <a:rPr lang="en-US" altLang="zh-CN" sz="1400" dirty="0"/>
              <a:t>2018</a:t>
            </a:r>
            <a:r>
              <a:rPr lang="zh-CN" altLang="en-US" sz="1400" dirty="0"/>
              <a:t>年</a:t>
            </a:r>
            <a:r>
              <a:rPr lang="en-US" altLang="zh-CN" sz="1400" dirty="0"/>
              <a:t>11</a:t>
            </a:r>
            <a:r>
              <a:rPr lang="zh-CN" altLang="en-US" sz="1400" dirty="0"/>
              <a:t>月</a:t>
            </a:r>
            <a:r>
              <a:rPr lang="en-US" altLang="zh-CN" sz="1400" dirty="0"/>
              <a:t>5</a:t>
            </a:r>
            <a:r>
              <a:rPr lang="zh-CN" altLang="en-US" sz="1400" dirty="0"/>
              <a:t>日在首届中国国际进口博览会开幕式上宣布设立，是独立于现有主板市场的新设板块，并在该板块内进行注册制</a:t>
            </a:r>
            <a:r>
              <a:rPr lang="zh-CN" altLang="en-US" sz="1400" dirty="0" smtClean="0"/>
              <a:t>试点。</a:t>
            </a:r>
            <a:r>
              <a:rPr lang="en-US" altLang="zh-CN" sz="1400" dirty="0" smtClean="0"/>
              <a:t>2019</a:t>
            </a:r>
            <a:r>
              <a:rPr lang="zh-CN" altLang="en-US" sz="1400" dirty="0"/>
              <a:t>年</a:t>
            </a:r>
            <a:r>
              <a:rPr lang="en-US" altLang="zh-CN" sz="1400" dirty="0"/>
              <a:t>6</a:t>
            </a:r>
            <a:r>
              <a:rPr lang="zh-CN" altLang="en-US" sz="1400" dirty="0"/>
              <a:t>月</a:t>
            </a:r>
            <a:r>
              <a:rPr lang="en-US" altLang="zh-CN" sz="1400" dirty="0"/>
              <a:t>13</a:t>
            </a:r>
            <a:r>
              <a:rPr lang="zh-CN" altLang="en-US" sz="1400" dirty="0"/>
              <a:t>日，科创板正式开板</a:t>
            </a:r>
            <a:r>
              <a:rPr lang="zh-CN" altLang="en-US" sz="1400" dirty="0" smtClean="0"/>
              <a:t>； </a:t>
            </a:r>
            <a:r>
              <a:rPr lang="en-US" altLang="zh-CN" sz="1400" dirty="0" smtClean="0"/>
              <a:t>7</a:t>
            </a:r>
            <a:r>
              <a:rPr lang="zh-CN" altLang="en-US" sz="1400" dirty="0"/>
              <a:t>月</a:t>
            </a:r>
            <a:r>
              <a:rPr lang="en-US" altLang="zh-CN" sz="1400" dirty="0"/>
              <a:t>22</a:t>
            </a:r>
            <a:r>
              <a:rPr lang="zh-CN" altLang="en-US" sz="1400" dirty="0"/>
              <a:t>日，科创板首批公司</a:t>
            </a:r>
            <a:r>
              <a:rPr lang="zh-CN" altLang="en-US" sz="1400" dirty="0" smtClean="0"/>
              <a:t>上市。</a:t>
            </a:r>
            <a:endParaRPr lang="zh-CN" altLang="en-US" sz="1400" dirty="0"/>
          </a:p>
        </p:txBody>
      </p:sp>
      <p:sp>
        <p:nvSpPr>
          <p:cNvPr id="6" name="文本框 5"/>
          <p:cNvSpPr txBox="1"/>
          <p:nvPr/>
        </p:nvSpPr>
        <p:spPr>
          <a:xfrm>
            <a:off x="6493568" y="4296611"/>
            <a:ext cx="3498574" cy="369332"/>
          </a:xfrm>
          <a:prstGeom prst="rect">
            <a:avLst/>
          </a:prstGeom>
          <a:noFill/>
        </p:spPr>
        <p:txBody>
          <a:bodyPr wrap="square" rtlCol="0">
            <a:spAutoFit/>
          </a:bodyPr>
          <a:lstStyle/>
          <a:p>
            <a:r>
              <a:rPr lang="zh-CN" altLang="en-US" dirty="0" smtClean="0"/>
              <a:t>银行理财子公司成资管巨无霸</a:t>
            </a:r>
            <a:endParaRPr lang="zh-CN" altLang="en-US" dirty="0"/>
          </a:p>
        </p:txBody>
      </p:sp>
      <p:sp>
        <p:nvSpPr>
          <p:cNvPr id="7" name="文本框 6"/>
          <p:cNvSpPr txBox="1"/>
          <p:nvPr/>
        </p:nvSpPr>
        <p:spPr>
          <a:xfrm>
            <a:off x="3266661" y="3193930"/>
            <a:ext cx="6400800" cy="738664"/>
          </a:xfrm>
          <a:prstGeom prst="rect">
            <a:avLst/>
          </a:prstGeom>
          <a:noFill/>
        </p:spPr>
        <p:txBody>
          <a:bodyPr wrap="square" rtlCol="0">
            <a:spAutoFit/>
          </a:bodyPr>
          <a:lstStyle/>
          <a:p>
            <a:r>
              <a:rPr lang="en-US" altLang="zh-CN" sz="1400" dirty="0" smtClean="0"/>
              <a:t>2019</a:t>
            </a:r>
            <a:r>
              <a:rPr lang="zh-CN" altLang="en-US" sz="1400" dirty="0" smtClean="0"/>
              <a:t>是</a:t>
            </a:r>
            <a:r>
              <a:rPr lang="en-US" altLang="zh-CN" sz="1400" dirty="0"/>
              <a:t>P2P</a:t>
            </a:r>
            <a:r>
              <a:rPr lang="zh-CN" altLang="en-US" sz="1400" dirty="0"/>
              <a:t>陆续备案的一年</a:t>
            </a:r>
            <a:r>
              <a:rPr lang="zh-CN" altLang="en-US" sz="1400" dirty="0" smtClean="0"/>
              <a:t>。</a:t>
            </a:r>
            <a:r>
              <a:rPr lang="en-US" altLang="zh-CN" sz="1400" dirty="0" smtClean="0"/>
              <a:t>P2P</a:t>
            </a:r>
            <a:r>
              <a:rPr lang="zh-CN" altLang="en-US" sz="1400" dirty="0" smtClean="0"/>
              <a:t>行业及三方财富公司陆续暴雷，出现无法兑付，破产清算情况，其中不乏行业知名公司部分产品。</a:t>
            </a:r>
            <a:r>
              <a:rPr lang="en-US" altLang="zh-CN" sz="1400" dirty="0" smtClean="0"/>
              <a:t>P2P</a:t>
            </a:r>
            <a:r>
              <a:rPr lang="zh-CN" altLang="en-US" sz="1400" dirty="0" smtClean="0"/>
              <a:t>持续暴雷对理财投资经验较低的人民群众财产受损严重。</a:t>
            </a:r>
            <a:endParaRPr lang="zh-CN" altLang="en-US" sz="1400" dirty="0"/>
          </a:p>
        </p:txBody>
      </p:sp>
      <p:sp>
        <p:nvSpPr>
          <p:cNvPr id="8" name="文本框 7"/>
          <p:cNvSpPr txBox="1"/>
          <p:nvPr/>
        </p:nvSpPr>
        <p:spPr>
          <a:xfrm>
            <a:off x="3266661" y="2829913"/>
            <a:ext cx="1782417" cy="369332"/>
          </a:xfrm>
          <a:prstGeom prst="rect">
            <a:avLst/>
          </a:prstGeom>
          <a:noFill/>
        </p:spPr>
        <p:txBody>
          <a:bodyPr wrap="square" rtlCol="0">
            <a:spAutoFit/>
          </a:bodyPr>
          <a:lstStyle/>
          <a:p>
            <a:r>
              <a:rPr lang="en-US" altLang="zh-CN" dirty="0" smtClean="0"/>
              <a:t>P2P</a:t>
            </a:r>
            <a:r>
              <a:rPr lang="zh-CN" altLang="en-US" dirty="0"/>
              <a:t>持续</a:t>
            </a:r>
            <a:r>
              <a:rPr lang="zh-CN" altLang="en-US" dirty="0" smtClean="0"/>
              <a:t>暴雷</a:t>
            </a:r>
            <a:endParaRPr lang="zh-CN" altLang="en-US" dirty="0"/>
          </a:p>
        </p:txBody>
      </p:sp>
      <p:sp>
        <p:nvSpPr>
          <p:cNvPr id="9" name="文本框 8"/>
          <p:cNvSpPr txBox="1"/>
          <p:nvPr/>
        </p:nvSpPr>
        <p:spPr>
          <a:xfrm>
            <a:off x="2451653" y="4736313"/>
            <a:ext cx="6400800" cy="523220"/>
          </a:xfrm>
          <a:prstGeom prst="rect">
            <a:avLst/>
          </a:prstGeom>
          <a:noFill/>
        </p:spPr>
        <p:txBody>
          <a:bodyPr wrap="square" rtlCol="0">
            <a:spAutoFit/>
          </a:bodyPr>
          <a:lstStyle/>
          <a:p>
            <a:r>
              <a:rPr lang="en-US" altLang="zh-CN" sz="1400" dirty="0"/>
              <a:t>2019</a:t>
            </a:r>
            <a:r>
              <a:rPr lang="zh-CN" altLang="en-US" sz="1400" dirty="0"/>
              <a:t>年是“理财子公司元年”。截至目前，已有</a:t>
            </a:r>
            <a:r>
              <a:rPr lang="en-US" altLang="zh-CN" sz="1400" dirty="0"/>
              <a:t>11</a:t>
            </a:r>
            <a:r>
              <a:rPr lang="zh-CN" altLang="en-US" sz="1400" dirty="0"/>
              <a:t>家银行的理财子公司获批筹建，</a:t>
            </a:r>
            <a:r>
              <a:rPr lang="en-US" altLang="zh-CN" sz="1400" dirty="0"/>
              <a:t>22</a:t>
            </a:r>
            <a:r>
              <a:rPr lang="zh-CN" altLang="en-US" sz="1400" dirty="0"/>
              <a:t>家待批准， 涉及理财产品总规模接近</a:t>
            </a:r>
            <a:r>
              <a:rPr lang="en-US" altLang="zh-CN" sz="1400" dirty="0"/>
              <a:t>20</a:t>
            </a:r>
            <a:r>
              <a:rPr lang="zh-CN" altLang="en-US" sz="1400" dirty="0"/>
              <a:t>万亿元，占行业理财规模近</a:t>
            </a:r>
            <a:r>
              <a:rPr lang="en-US" altLang="zh-CN" sz="1400" dirty="0"/>
              <a:t>90%</a:t>
            </a:r>
            <a:endParaRPr lang="zh-CN" altLang="en-US" sz="1400" dirty="0"/>
          </a:p>
        </p:txBody>
      </p:sp>
    </p:spTree>
    <p:extLst>
      <p:ext uri="{BB962C8B-B14F-4D97-AF65-F5344CB8AC3E}">
        <p14:creationId xmlns:p14="http://schemas.microsoft.com/office/powerpoint/2010/main" val="3550200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1"/>
          <p:cNvSpPr/>
          <p:nvPr/>
        </p:nvSpPr>
        <p:spPr>
          <a:xfrm>
            <a:off x="432984" y="927652"/>
            <a:ext cx="11427711" cy="5208105"/>
          </a:xfrm>
          <a:prstGeom prst="rect">
            <a:avLst/>
          </a:prstGeom>
          <a:blipFill>
            <a:blip r:embed="rId2" cstate="print"/>
            <a:stretch>
              <a:fillRect/>
            </a:stretch>
          </a:blipFill>
        </p:spPr>
        <p:txBody>
          <a:bodyPr wrap="square" lIns="0" tIns="0" rIns="0" bIns="0" rtlCol="0">
            <a:spAutoFit/>
          </a:bodyPr>
          <a:lstStyle/>
          <a:p>
            <a:endParaRPr/>
          </a:p>
        </p:txBody>
      </p:sp>
      <p:sp>
        <p:nvSpPr>
          <p:cNvPr id="2" name="标题 1"/>
          <p:cNvSpPr>
            <a:spLocks noGrp="1"/>
          </p:cNvSpPr>
          <p:nvPr>
            <p:ph type="ctrTitle"/>
          </p:nvPr>
        </p:nvSpPr>
        <p:spPr/>
        <p:txBody>
          <a:bodyPr>
            <a:normAutofit/>
          </a:bodyPr>
          <a:lstStyle/>
          <a:p>
            <a:r>
              <a:rPr lang="zh-CN" altLang="en-US" dirty="0" smtClean="0">
                <a:solidFill>
                  <a:srgbClr val="000000"/>
                </a:solidFill>
                <a:latin typeface="VQOPAB+å¾®è½¯é�»,Bold"/>
                <a:cs typeface="VQOPAB+å¾®è½¯é�»,Bold"/>
              </a:rPr>
              <a:t>监管政策对国内资本市场的影响</a:t>
            </a:r>
            <a:endParaRPr lang="zh-CN" altLang="en-US" dirty="0">
              <a:latin typeface="华文中宋" panose="02010600040101010101" pitchFamily="2" charset="-122"/>
            </a:endParaRPr>
          </a:p>
        </p:txBody>
      </p:sp>
      <p:sp>
        <p:nvSpPr>
          <p:cNvPr id="4" name="文本框 3"/>
          <p:cNvSpPr txBox="1"/>
          <p:nvPr/>
        </p:nvSpPr>
        <p:spPr>
          <a:xfrm>
            <a:off x="6679096" y="1510747"/>
            <a:ext cx="2027582" cy="369332"/>
          </a:xfrm>
          <a:prstGeom prst="rect">
            <a:avLst/>
          </a:prstGeom>
          <a:noFill/>
        </p:spPr>
        <p:txBody>
          <a:bodyPr wrap="square" rtlCol="0">
            <a:spAutoFit/>
          </a:bodyPr>
          <a:lstStyle/>
          <a:p>
            <a:r>
              <a:rPr lang="zh-CN" altLang="en-US" dirty="0"/>
              <a:t>生猪</a:t>
            </a:r>
            <a:r>
              <a:rPr lang="zh-CN" altLang="en-US" dirty="0" smtClean="0"/>
              <a:t>期货筹备上市</a:t>
            </a:r>
            <a:endParaRPr lang="zh-CN" altLang="en-US" dirty="0"/>
          </a:p>
        </p:txBody>
      </p:sp>
      <p:sp>
        <p:nvSpPr>
          <p:cNvPr id="5" name="文本框 4"/>
          <p:cNvSpPr txBox="1"/>
          <p:nvPr/>
        </p:nvSpPr>
        <p:spPr>
          <a:xfrm>
            <a:off x="2305878" y="1880079"/>
            <a:ext cx="6400800" cy="954107"/>
          </a:xfrm>
          <a:prstGeom prst="rect">
            <a:avLst/>
          </a:prstGeom>
          <a:noFill/>
        </p:spPr>
        <p:txBody>
          <a:bodyPr wrap="square" rtlCol="0">
            <a:spAutoFit/>
          </a:bodyPr>
          <a:lstStyle/>
          <a:p>
            <a:r>
              <a:rPr lang="en-US" altLang="zh-CN" sz="1400" dirty="0" smtClean="0"/>
              <a:t>2020</a:t>
            </a:r>
            <a:r>
              <a:rPr lang="zh-CN" altLang="en-US" sz="1400" dirty="0" smtClean="0"/>
              <a:t>年</a:t>
            </a:r>
            <a:r>
              <a:rPr lang="en-US" altLang="zh-CN" sz="1400" dirty="0" smtClean="0"/>
              <a:t>4</a:t>
            </a:r>
            <a:r>
              <a:rPr lang="zh-CN" altLang="en-US" sz="1400" dirty="0" smtClean="0"/>
              <a:t>月，证监会</a:t>
            </a:r>
            <a:r>
              <a:rPr lang="zh-CN" altLang="en-US" sz="1400" dirty="0"/>
              <a:t>已正式</a:t>
            </a:r>
            <a:r>
              <a:rPr lang="zh-CN" altLang="en-US" sz="1400" dirty="0" smtClean="0"/>
              <a:t>批准大商所开展</a:t>
            </a:r>
            <a:r>
              <a:rPr lang="zh-CN" altLang="en-US" sz="1400" dirty="0"/>
              <a:t>生猪期货交易</a:t>
            </a:r>
            <a:r>
              <a:rPr lang="zh-CN" altLang="en-US" sz="1400" dirty="0" smtClean="0"/>
              <a:t>。生猪</a:t>
            </a:r>
            <a:r>
              <a:rPr lang="zh-CN" altLang="en-US" sz="1400" dirty="0"/>
              <a:t>是中国至今为止交易价值最大的农副产品，中国是全球第一大生猪生产国及猪肉消费国</a:t>
            </a:r>
            <a:r>
              <a:rPr lang="zh-CN" altLang="en-US" sz="1400" dirty="0" smtClean="0"/>
              <a:t>，由于</a:t>
            </a:r>
            <a:r>
              <a:rPr lang="zh-CN" altLang="en-US" sz="1400" dirty="0"/>
              <a:t>近期价格上涨，市场规模由正常年份的近万亿元上升为近</a:t>
            </a:r>
            <a:r>
              <a:rPr lang="en-US" altLang="zh-CN" sz="1400" dirty="0"/>
              <a:t>2</a:t>
            </a:r>
            <a:r>
              <a:rPr lang="zh-CN" altLang="en-US" sz="1400" dirty="0"/>
              <a:t>万亿元</a:t>
            </a:r>
            <a:r>
              <a:rPr lang="zh-CN" altLang="en-US" sz="1400" dirty="0" smtClean="0"/>
              <a:t>。对应期货全年成交金额至少在</a:t>
            </a:r>
            <a:r>
              <a:rPr lang="en-US" altLang="zh-CN" sz="1400" dirty="0" smtClean="0"/>
              <a:t>20</a:t>
            </a:r>
            <a:r>
              <a:rPr lang="zh-CN" altLang="en-US" sz="1400" dirty="0" smtClean="0"/>
              <a:t>万亿以上，至少是豆粕合约成交金额的</a:t>
            </a:r>
            <a:r>
              <a:rPr lang="en-US" altLang="zh-CN" sz="1400" dirty="0"/>
              <a:t>3</a:t>
            </a:r>
            <a:r>
              <a:rPr lang="zh-CN" altLang="en-US" sz="1400" dirty="0" smtClean="0"/>
              <a:t>倍以上。</a:t>
            </a:r>
            <a:endParaRPr lang="zh-CN" altLang="en-US" sz="1400" dirty="0"/>
          </a:p>
        </p:txBody>
      </p:sp>
      <p:sp>
        <p:nvSpPr>
          <p:cNvPr id="6" name="文本框 5"/>
          <p:cNvSpPr txBox="1"/>
          <p:nvPr/>
        </p:nvSpPr>
        <p:spPr>
          <a:xfrm>
            <a:off x="6493568" y="4296611"/>
            <a:ext cx="3498574" cy="369332"/>
          </a:xfrm>
          <a:prstGeom prst="rect">
            <a:avLst/>
          </a:prstGeom>
          <a:noFill/>
        </p:spPr>
        <p:txBody>
          <a:bodyPr wrap="square" rtlCol="0">
            <a:spAutoFit/>
          </a:bodyPr>
          <a:lstStyle/>
          <a:p>
            <a:r>
              <a:rPr lang="zh-CN" altLang="en-US" dirty="0"/>
              <a:t>商品期货</a:t>
            </a:r>
            <a:r>
              <a:rPr lang="en-US" altLang="zh-CN" dirty="0"/>
              <a:t>ETF</a:t>
            </a:r>
            <a:endParaRPr lang="zh-CN" altLang="en-US" dirty="0"/>
          </a:p>
        </p:txBody>
      </p:sp>
      <p:sp>
        <p:nvSpPr>
          <p:cNvPr id="7" name="文本框 6"/>
          <p:cNvSpPr txBox="1"/>
          <p:nvPr/>
        </p:nvSpPr>
        <p:spPr>
          <a:xfrm>
            <a:off x="3266661" y="3193930"/>
            <a:ext cx="6400800" cy="738664"/>
          </a:xfrm>
          <a:prstGeom prst="rect">
            <a:avLst/>
          </a:prstGeom>
          <a:noFill/>
        </p:spPr>
        <p:txBody>
          <a:bodyPr wrap="square" rtlCol="0">
            <a:spAutoFit/>
          </a:bodyPr>
          <a:lstStyle/>
          <a:p>
            <a:r>
              <a:rPr lang="en-US" altLang="zh-CN" sz="1400" dirty="0"/>
              <a:t>7</a:t>
            </a:r>
            <a:r>
              <a:rPr lang="zh-CN" altLang="en-US" sz="1400" dirty="0"/>
              <a:t>月</a:t>
            </a:r>
            <a:r>
              <a:rPr lang="en-US" altLang="zh-CN" sz="1400" dirty="0"/>
              <a:t>4</a:t>
            </a:r>
            <a:r>
              <a:rPr lang="zh-CN" altLang="en-US" sz="1400" dirty="0"/>
              <a:t>日，南华</a:t>
            </a:r>
            <a:r>
              <a:rPr lang="zh-CN" altLang="en-US" sz="1400" dirty="0" smtClean="0"/>
              <a:t>期货与瑞</a:t>
            </a:r>
            <a:r>
              <a:rPr lang="zh-CN" altLang="en-US" sz="1400" dirty="0"/>
              <a:t>达</a:t>
            </a:r>
            <a:r>
              <a:rPr lang="zh-CN" altLang="en-US" sz="1400" dirty="0" smtClean="0"/>
              <a:t>期货成</a:t>
            </a:r>
            <a:r>
              <a:rPr lang="zh-CN" altLang="en-US" sz="1400" dirty="0"/>
              <a:t>功过会</a:t>
            </a:r>
            <a:r>
              <a:rPr lang="zh-CN" altLang="en-US" sz="1400" dirty="0" smtClean="0"/>
              <a:t>。对</a:t>
            </a:r>
            <a:r>
              <a:rPr lang="zh-CN" altLang="en-US" sz="1400" dirty="0"/>
              <a:t>中国期货业无疑具有历史性意义：一方面将填补资本市场上期货公司缺失的空白，另一方面期货行业也有可能借此步入全新发展阶段，行业分化将进一步加强。</a:t>
            </a:r>
          </a:p>
        </p:txBody>
      </p:sp>
      <p:sp>
        <p:nvSpPr>
          <p:cNvPr id="8" name="文本框 7"/>
          <p:cNvSpPr txBox="1"/>
          <p:nvPr/>
        </p:nvSpPr>
        <p:spPr>
          <a:xfrm>
            <a:off x="3266661" y="2829913"/>
            <a:ext cx="1782417" cy="369332"/>
          </a:xfrm>
          <a:prstGeom prst="rect">
            <a:avLst/>
          </a:prstGeom>
          <a:noFill/>
        </p:spPr>
        <p:txBody>
          <a:bodyPr wrap="square" rtlCol="0">
            <a:spAutoFit/>
          </a:bodyPr>
          <a:lstStyle/>
          <a:p>
            <a:r>
              <a:rPr lang="zh-CN" altLang="en-US" dirty="0"/>
              <a:t>期货</a:t>
            </a:r>
            <a:r>
              <a:rPr lang="zh-CN" altLang="en-US" dirty="0" smtClean="0"/>
              <a:t>公司上市</a:t>
            </a:r>
            <a:endParaRPr lang="zh-CN" altLang="en-US" dirty="0"/>
          </a:p>
        </p:txBody>
      </p:sp>
      <p:sp>
        <p:nvSpPr>
          <p:cNvPr id="9" name="文本框 8"/>
          <p:cNvSpPr txBox="1"/>
          <p:nvPr/>
        </p:nvSpPr>
        <p:spPr>
          <a:xfrm>
            <a:off x="2451653" y="4736313"/>
            <a:ext cx="6400800" cy="954107"/>
          </a:xfrm>
          <a:prstGeom prst="rect">
            <a:avLst/>
          </a:prstGeom>
          <a:noFill/>
        </p:spPr>
        <p:txBody>
          <a:bodyPr wrap="square" rtlCol="0">
            <a:spAutoFit/>
          </a:bodyPr>
          <a:lstStyle/>
          <a:p>
            <a:r>
              <a:rPr lang="en-US" altLang="zh-CN" sz="1400" dirty="0"/>
              <a:t>8</a:t>
            </a:r>
            <a:r>
              <a:rPr lang="zh-CN" altLang="en-US" sz="1400" dirty="0"/>
              <a:t>月</a:t>
            </a:r>
            <a:r>
              <a:rPr lang="en-US" altLang="zh-CN" sz="1400" dirty="0"/>
              <a:t>27</a:t>
            </a:r>
            <a:r>
              <a:rPr lang="zh-CN" altLang="en-US" sz="1400" dirty="0"/>
              <a:t>日，国内首批商品期货</a:t>
            </a:r>
            <a:r>
              <a:rPr lang="en-US" altLang="zh-CN" sz="1400" dirty="0"/>
              <a:t>ETF</a:t>
            </a:r>
            <a:r>
              <a:rPr lang="zh-CN" altLang="en-US" sz="1400" dirty="0"/>
              <a:t>获批。第一批获批产品分别为建信易盛郑商所能源化工期货交易型开放式指数证券投资基金、华夏饲料豆粕期货交易型开放式证券投资基金、大成有色金属期货交易型开放式指数证券投资基金及联接基金。这标志着公募基金开启商品期货指数化投资新时代</a:t>
            </a:r>
          </a:p>
        </p:txBody>
      </p:sp>
    </p:spTree>
    <p:extLst>
      <p:ext uri="{BB962C8B-B14F-4D97-AF65-F5344CB8AC3E}">
        <p14:creationId xmlns:p14="http://schemas.microsoft.com/office/powerpoint/2010/main" val="3669436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资产</a:t>
            </a:r>
            <a:r>
              <a:rPr lang="zh-CN" altLang="en-US" dirty="0" smtClean="0"/>
              <a:t>管理制度要点</a:t>
            </a:r>
            <a:endParaRPr lang="zh-CN" altLang="en-US" dirty="0"/>
          </a:p>
        </p:txBody>
      </p:sp>
      <p:graphicFrame>
        <p:nvGraphicFramePr>
          <p:cNvPr id="5" name="图示 4"/>
          <p:cNvGraphicFramePr/>
          <p:nvPr>
            <p:extLst>
              <p:ext uri="{D42A27DB-BD31-4B8C-83A1-F6EECF244321}">
                <p14:modId xmlns:p14="http://schemas.microsoft.com/office/powerpoint/2010/main" val="2062035232"/>
              </p:ext>
            </p:extLst>
          </p:nvPr>
        </p:nvGraphicFramePr>
        <p:xfrm>
          <a:off x="1469594" y="1027683"/>
          <a:ext cx="9492815" cy="5070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1385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1847" y="1965958"/>
            <a:ext cx="2551681" cy="2518757"/>
          </a:xfrm>
          <a:prstGeom prst="roundRect">
            <a:avLst/>
          </a:prstGeom>
        </p:spPr>
      </p:pic>
      <p:sp>
        <p:nvSpPr>
          <p:cNvPr id="25" name="文本框 24"/>
          <p:cNvSpPr txBox="1"/>
          <p:nvPr/>
        </p:nvSpPr>
        <p:spPr>
          <a:xfrm>
            <a:off x="1990367" y="2489390"/>
            <a:ext cx="1529542" cy="307777"/>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altLang="zh-CN" sz="1400" dirty="0">
                <a:solidFill>
                  <a:schemeClr val="bg1"/>
                </a:solidFill>
                <a:latin typeface="Arial" panose="020B0604020202020204" pitchFamily="34" charset="0"/>
                <a:cs typeface="Arial" panose="020B0604020202020204" pitchFamily="34" charset="0"/>
              </a:rPr>
              <a:t>CONTENT</a:t>
            </a:r>
            <a:endParaRPr lang="zh-CN" altLang="en-US" sz="1400" dirty="0">
              <a:solidFill>
                <a:schemeClr val="bg1"/>
              </a:solidFill>
              <a:latin typeface="Arial" panose="020B0604020202020204" pitchFamily="34" charset="0"/>
              <a:cs typeface="Arial" panose="020B0604020202020204" pitchFamily="34" charset="0"/>
            </a:endParaRPr>
          </a:p>
        </p:txBody>
      </p:sp>
      <p:sp>
        <p:nvSpPr>
          <p:cNvPr id="30" name="文本框 29"/>
          <p:cNvSpPr txBox="1"/>
          <p:nvPr/>
        </p:nvSpPr>
        <p:spPr>
          <a:xfrm>
            <a:off x="1990368" y="2119681"/>
            <a:ext cx="856211"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目录</a:t>
            </a:r>
          </a:p>
        </p:txBody>
      </p:sp>
      <p:grpSp>
        <p:nvGrpSpPr>
          <p:cNvPr id="35" name="组合 34"/>
          <p:cNvGrpSpPr/>
          <p:nvPr/>
        </p:nvGrpSpPr>
        <p:grpSpPr>
          <a:xfrm>
            <a:off x="5389670" y="1720700"/>
            <a:ext cx="5324946" cy="338554"/>
            <a:chOff x="4276216" y="2359713"/>
            <a:chExt cx="5324946" cy="338554"/>
          </a:xfrm>
        </p:grpSpPr>
        <p:sp>
          <p:nvSpPr>
            <p:cNvPr id="14" name="文本框 13"/>
            <p:cNvSpPr txBox="1"/>
            <p:nvPr/>
          </p:nvSpPr>
          <p:spPr>
            <a:xfrm>
              <a:off x="4754885" y="2359713"/>
              <a:ext cx="4846277" cy="338554"/>
            </a:xfrm>
            <a:prstGeom prst="rect">
              <a:avLst/>
            </a:prstGeom>
            <a:noFill/>
          </p:spPr>
          <p:txBody>
            <a:bodyPr wrap="square" rtlCol="0">
              <a:spAutoFit/>
            </a:bodyPr>
            <a:lstStyle/>
            <a:p>
              <a:r>
                <a:rPr lang="zh-CN" altLang="en-US" sz="1600" b="1" dirty="0">
                  <a:solidFill>
                    <a:srgbClr val="FF0000"/>
                  </a:solidFill>
                  <a:latin typeface="微软雅黑" panose="020B0503020204020204" pitchFamily="34" charset="-122"/>
                  <a:ea typeface="微软雅黑" panose="020B0503020204020204" pitchFamily="34" charset="-122"/>
                </a:rPr>
                <a:t>目录</a:t>
              </a:r>
              <a:r>
                <a:rPr lang="zh-CN" altLang="en-US" sz="1600" b="1" dirty="0" smtClean="0">
                  <a:solidFill>
                    <a:srgbClr val="FF0000"/>
                  </a:solidFill>
                  <a:latin typeface="微软雅黑" panose="020B0503020204020204" pitchFamily="34" charset="-122"/>
                  <a:ea typeface="微软雅黑" panose="020B0503020204020204" pitchFamily="34" charset="-122"/>
                </a:rPr>
                <a:t>一    传统经纪通道业务与转型资管业务并存</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33" name="圆角矩形 32"/>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4276216" y="2359713"/>
              <a:ext cx="274320" cy="338554"/>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1</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5389670" y="2174907"/>
            <a:ext cx="5324946" cy="338554"/>
            <a:chOff x="4276216" y="2359713"/>
            <a:chExt cx="5324946" cy="338554"/>
          </a:xfrm>
        </p:grpSpPr>
        <p:sp>
          <p:nvSpPr>
            <p:cNvPr id="27" name="文本框 26"/>
            <p:cNvSpPr txBox="1"/>
            <p:nvPr/>
          </p:nvSpPr>
          <p:spPr>
            <a:xfrm>
              <a:off x="4754885" y="2359713"/>
              <a:ext cx="484627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a:t>
              </a:r>
              <a:r>
                <a:rPr lang="zh-CN" altLang="en-US" sz="1600" b="1" dirty="0">
                  <a:latin typeface="微软雅黑" panose="020B0503020204020204" pitchFamily="34" charset="-122"/>
                  <a:ea typeface="微软雅黑" panose="020B0503020204020204" pitchFamily="34" charset="-122"/>
                </a:rPr>
                <a:t>二</a:t>
              </a:r>
              <a:r>
                <a:rPr lang="zh-CN" altLang="en-US" sz="1600" b="1" dirty="0" smtClean="0">
                  <a:latin typeface="微软雅黑" panose="020B0503020204020204" pitchFamily="34" charset="-122"/>
                  <a:ea typeface="微软雅黑" panose="020B0503020204020204" pitchFamily="34" charset="-122"/>
                </a:rPr>
                <a:t>    资产端与资金端供应并存</a:t>
              </a:r>
              <a:endParaRPr lang="zh-CN" altLang="en-US" sz="1600" b="1" dirty="0">
                <a:latin typeface="微软雅黑" panose="020B0503020204020204" pitchFamily="34" charset="-122"/>
                <a:ea typeface="微软雅黑" panose="020B0503020204020204" pitchFamily="34" charset="-122"/>
              </a:endParaRPr>
            </a:p>
          </p:txBody>
        </p:sp>
        <p:sp>
          <p:nvSpPr>
            <p:cNvPr id="28" name="圆角矩形 27"/>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4276216" y="2359713"/>
              <a:ext cx="274320" cy="338554"/>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2</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5389670" y="2629114"/>
            <a:ext cx="4227666" cy="338554"/>
            <a:chOff x="4276216" y="2359713"/>
            <a:chExt cx="4227666" cy="338554"/>
          </a:xfrm>
        </p:grpSpPr>
        <p:sp>
          <p:nvSpPr>
            <p:cNvPr id="43" name="文本框 42"/>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a:t>
              </a:r>
              <a:r>
                <a:rPr lang="zh-CN" altLang="en-US" sz="1600" b="1" dirty="0">
                  <a:latin typeface="微软雅黑" panose="020B0503020204020204" pitchFamily="34" charset="-122"/>
                  <a:ea typeface="微软雅黑" panose="020B0503020204020204" pitchFamily="34" charset="-122"/>
                </a:rPr>
                <a:t>三</a:t>
              </a:r>
              <a:r>
                <a:rPr lang="zh-CN" altLang="en-US" sz="1600" b="1" dirty="0" smtClean="0">
                  <a:latin typeface="微软雅黑" panose="020B0503020204020204" pitchFamily="34" charset="-122"/>
                  <a:ea typeface="微软雅黑" panose="020B0503020204020204" pitchFamily="34" charset="-122"/>
                </a:rPr>
                <a:t>    定位与发展</a:t>
              </a:r>
              <a:endParaRPr lang="zh-CN" altLang="en-US" sz="1600" b="1" dirty="0">
                <a:latin typeface="微软雅黑" panose="020B0503020204020204" pitchFamily="34" charset="-122"/>
                <a:ea typeface="微软雅黑" panose="020B0503020204020204" pitchFamily="34" charset="-122"/>
              </a:endParaRPr>
            </a:p>
          </p:txBody>
        </p:sp>
        <p:sp>
          <p:nvSpPr>
            <p:cNvPr id="52" name="圆角矩形 51"/>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4276216" y="2359713"/>
              <a:ext cx="274320" cy="338554"/>
            </a:xfrm>
            <a:prstGeom prst="rect">
              <a:avLst/>
            </a:prstGeom>
            <a:noFill/>
          </p:spPr>
          <p:txBody>
            <a:bodyPr wrap="squar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3</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5389670" y="3083321"/>
            <a:ext cx="4227666" cy="338554"/>
            <a:chOff x="4276216" y="2359713"/>
            <a:chExt cx="4227666" cy="338554"/>
          </a:xfrm>
        </p:grpSpPr>
        <p:sp>
          <p:nvSpPr>
            <p:cNvPr id="55" name="文本框 54"/>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目录四    </a:t>
              </a:r>
              <a:r>
                <a:rPr lang="zh-CN" altLang="en-US" sz="1600" b="1" dirty="0">
                  <a:latin typeface="微软雅黑" panose="020B0503020204020204" pitchFamily="34" charset="-122"/>
                  <a:ea typeface="微软雅黑" panose="020B0503020204020204" pitchFamily="34" charset="-122"/>
                </a:rPr>
                <a:t>资管</a:t>
              </a:r>
              <a:r>
                <a:rPr lang="zh-CN" altLang="en-US" sz="1600" b="1" dirty="0" smtClean="0">
                  <a:latin typeface="微软雅黑" panose="020B0503020204020204" pitchFamily="34" charset="-122"/>
                  <a:ea typeface="微软雅黑" panose="020B0503020204020204" pitchFamily="34" charset="-122"/>
                </a:rPr>
                <a:t>业务如何做</a:t>
              </a:r>
              <a:endParaRPr lang="zh-CN" altLang="en-US" sz="1600" b="1" dirty="0">
                <a:latin typeface="微软雅黑" panose="020B0503020204020204" pitchFamily="34" charset="-122"/>
                <a:ea typeface="微软雅黑" panose="020B0503020204020204" pitchFamily="34" charset="-122"/>
              </a:endParaRPr>
            </a:p>
          </p:txBody>
        </p:sp>
        <p:sp>
          <p:nvSpPr>
            <p:cNvPr id="56" name="圆角矩形 55"/>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4276216" y="2359713"/>
              <a:ext cx="274320" cy="338554"/>
            </a:xfrm>
            <a:prstGeom prst="rect">
              <a:avLst/>
            </a:prstGeom>
            <a:noFill/>
          </p:spPr>
          <p:txBody>
            <a:bodyPr wrap="squar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4</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5400562" y="3537528"/>
            <a:ext cx="4227666" cy="338554"/>
            <a:chOff x="4276216" y="2359713"/>
            <a:chExt cx="4227666" cy="338554"/>
          </a:xfrm>
        </p:grpSpPr>
        <p:sp>
          <p:nvSpPr>
            <p:cNvPr id="59" name="文本框 58"/>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a:t>
              </a:r>
              <a:r>
                <a:rPr lang="zh-CN" altLang="en-US" sz="1600" b="1" dirty="0">
                  <a:latin typeface="微软雅黑" panose="020B0503020204020204" pitchFamily="34" charset="-122"/>
                  <a:ea typeface="微软雅黑" panose="020B0503020204020204" pitchFamily="34" charset="-122"/>
                </a:rPr>
                <a:t>五</a:t>
              </a:r>
              <a:r>
                <a:rPr lang="zh-CN" altLang="en-US" sz="1600" b="1" dirty="0" smtClean="0">
                  <a:latin typeface="微软雅黑" panose="020B0503020204020204" pitchFamily="34" charset="-122"/>
                  <a:ea typeface="微软雅黑" panose="020B0503020204020204" pitchFamily="34" charset="-122"/>
                </a:rPr>
                <a:t>    </a:t>
              </a:r>
              <a:r>
                <a:rPr lang="zh-CN" altLang="en-US" sz="1600" b="1" dirty="0">
                  <a:latin typeface="微软雅黑" panose="020B0503020204020204" pitchFamily="34" charset="-122"/>
                  <a:ea typeface="微软雅黑" panose="020B0503020204020204" pitchFamily="34" charset="-122"/>
                </a:rPr>
                <a:t>资管</a:t>
              </a:r>
              <a:r>
                <a:rPr lang="zh-CN" altLang="en-US" sz="1600" b="1" dirty="0" smtClean="0">
                  <a:latin typeface="微软雅黑" panose="020B0503020204020204" pitchFamily="34" charset="-122"/>
                  <a:ea typeface="微软雅黑" panose="020B0503020204020204" pitchFamily="34" charset="-122"/>
                </a:rPr>
                <a:t>业务的核心</a:t>
              </a:r>
              <a:endParaRPr lang="zh-CN" altLang="en-US" sz="1600" b="1" dirty="0">
                <a:latin typeface="微软雅黑" panose="020B0503020204020204" pitchFamily="34" charset="-122"/>
                <a:ea typeface="微软雅黑" panose="020B0503020204020204" pitchFamily="34" charset="-122"/>
              </a:endParaRPr>
            </a:p>
          </p:txBody>
        </p:sp>
        <p:sp>
          <p:nvSpPr>
            <p:cNvPr id="60" name="圆角矩形 59"/>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4276216" y="2359713"/>
              <a:ext cx="274320" cy="338554"/>
            </a:xfrm>
            <a:prstGeom prst="rect">
              <a:avLst/>
            </a:prstGeom>
            <a:noFill/>
          </p:spPr>
          <p:txBody>
            <a:bodyPr wrap="squar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5</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5401324" y="3991735"/>
            <a:ext cx="4227666" cy="338554"/>
            <a:chOff x="4276216" y="2359713"/>
            <a:chExt cx="4227666" cy="338554"/>
          </a:xfrm>
        </p:grpSpPr>
        <p:sp>
          <p:nvSpPr>
            <p:cNvPr id="63" name="文本框 62"/>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目录六    期货公司资管业务的扬长避短</a:t>
              </a:r>
              <a:endParaRPr lang="zh-CN" altLang="en-US" sz="1600" b="1" dirty="0">
                <a:latin typeface="微软雅黑" panose="020B0503020204020204" pitchFamily="34" charset="-122"/>
                <a:ea typeface="微软雅黑" panose="020B0503020204020204" pitchFamily="34" charset="-122"/>
              </a:endParaRPr>
            </a:p>
          </p:txBody>
        </p:sp>
        <p:sp>
          <p:nvSpPr>
            <p:cNvPr id="64" name="圆角矩形 63"/>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p:cNvSpPr txBox="1"/>
            <p:nvPr/>
          </p:nvSpPr>
          <p:spPr>
            <a:xfrm>
              <a:off x="4276216" y="2359713"/>
              <a:ext cx="274320" cy="338554"/>
            </a:xfrm>
            <a:prstGeom prst="rect">
              <a:avLst/>
            </a:prstGeom>
            <a:noFill/>
          </p:spPr>
          <p:txBody>
            <a:bodyPr wrap="squar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6</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5400562" y="4445941"/>
            <a:ext cx="4227666" cy="338554"/>
            <a:chOff x="4276216" y="2359713"/>
            <a:chExt cx="4227666" cy="338554"/>
          </a:xfrm>
        </p:grpSpPr>
        <p:sp>
          <p:nvSpPr>
            <p:cNvPr id="39" name="文本框 38"/>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目录七    盛达资管的方向    </a:t>
              </a:r>
              <a:endParaRPr lang="zh-CN" altLang="en-US" sz="1600" b="1" dirty="0">
                <a:latin typeface="微软雅黑" panose="020B0503020204020204" pitchFamily="34" charset="-122"/>
                <a:ea typeface="微软雅黑" panose="020B0503020204020204" pitchFamily="34" charset="-122"/>
              </a:endParaRPr>
            </a:p>
          </p:txBody>
        </p:sp>
        <p:sp>
          <p:nvSpPr>
            <p:cNvPr id="44" name="圆角矩形 43"/>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4276216" y="2359713"/>
              <a:ext cx="274320" cy="338554"/>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7</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5871624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资产管理制度要点</a:t>
            </a:r>
          </a:p>
        </p:txBody>
      </p:sp>
      <p:sp>
        <p:nvSpPr>
          <p:cNvPr id="4" name="文本占位符 3"/>
          <p:cNvSpPr>
            <a:spLocks noGrp="1"/>
          </p:cNvSpPr>
          <p:nvPr>
            <p:ph type="body" idx="10"/>
          </p:nvPr>
        </p:nvSpPr>
        <p:spPr>
          <a:xfrm>
            <a:off x="5571338" y="1896150"/>
            <a:ext cx="5780690" cy="4396761"/>
          </a:xfrm>
        </p:spPr>
        <p:txBody>
          <a:bodyPr/>
          <a:lstStyle/>
          <a:p>
            <a:r>
              <a:rPr lang="zh-CN" altLang="en-US" dirty="0"/>
              <a:t>资产管理计划应当以非公开方式向合格投资者募集。</a:t>
            </a:r>
          </a:p>
          <a:p>
            <a:endParaRPr lang="en-US" altLang="zh-CN" dirty="0" smtClean="0"/>
          </a:p>
          <a:p>
            <a:r>
              <a:rPr lang="zh-CN" altLang="en-US" dirty="0" smtClean="0"/>
              <a:t>证券</a:t>
            </a:r>
            <a:r>
              <a:rPr lang="zh-CN" altLang="en-US" dirty="0"/>
              <a:t>期货经营机构、销售机构不得公开或变相公开募集资产管理计划，不得通过报刊、电台、电视、互联网等传播媒体或者讲座、报告会、传单、布告、自媒体等方式向不特定对象宣传具体资产管理计划。</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483" y="1999542"/>
            <a:ext cx="4053913" cy="2703960"/>
          </a:xfrm>
          <a:prstGeom prst="rect">
            <a:avLst/>
          </a:prstGeom>
        </p:spPr>
      </p:pic>
    </p:spTree>
    <p:extLst>
      <p:ext uri="{BB962C8B-B14F-4D97-AF65-F5344CB8AC3E}">
        <p14:creationId xmlns:p14="http://schemas.microsoft.com/office/powerpoint/2010/main" val="2654996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资产管理制度要点</a:t>
            </a:r>
          </a:p>
        </p:txBody>
      </p:sp>
      <p:graphicFrame>
        <p:nvGraphicFramePr>
          <p:cNvPr id="8" name="图示 7"/>
          <p:cNvGraphicFramePr/>
          <p:nvPr>
            <p:extLst/>
          </p:nvPr>
        </p:nvGraphicFramePr>
        <p:xfrm>
          <a:off x="2039007" y="1282262"/>
          <a:ext cx="7756634" cy="4178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3950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资产管理制度要点</a:t>
            </a:r>
          </a:p>
        </p:txBody>
      </p:sp>
      <p:graphicFrame>
        <p:nvGraphicFramePr>
          <p:cNvPr id="11" name="表格 10"/>
          <p:cNvGraphicFramePr>
            <a:graphicFrameLocks noGrp="1"/>
          </p:cNvGraphicFramePr>
          <p:nvPr>
            <p:extLst>
              <p:ext uri="{D42A27DB-BD31-4B8C-83A1-F6EECF244321}">
                <p14:modId xmlns:p14="http://schemas.microsoft.com/office/powerpoint/2010/main" val="2265824694"/>
              </p:ext>
            </p:extLst>
          </p:nvPr>
        </p:nvGraphicFramePr>
        <p:xfrm>
          <a:off x="2174664" y="1769140"/>
          <a:ext cx="7979429" cy="3600302"/>
        </p:xfrm>
        <a:graphic>
          <a:graphicData uri="http://schemas.openxmlformats.org/drawingml/2006/table">
            <a:tbl>
              <a:tblPr firstRow="1" bandRow="1">
                <a:tableStyleId>{3B4B98B0-60AC-42C2-AFA5-B58CD77FA1E5}</a:tableStyleId>
              </a:tblPr>
              <a:tblGrid>
                <a:gridCol w="2028669">
                  <a:extLst>
                    <a:ext uri="{9D8B030D-6E8A-4147-A177-3AD203B41FA5}">
                      <a16:colId xmlns:a16="http://schemas.microsoft.com/office/drawing/2014/main" val="1943892867"/>
                    </a:ext>
                  </a:extLst>
                </a:gridCol>
                <a:gridCol w="5950760">
                  <a:extLst>
                    <a:ext uri="{9D8B030D-6E8A-4147-A177-3AD203B41FA5}">
                      <a16:colId xmlns:a16="http://schemas.microsoft.com/office/drawing/2014/main" val="2457247569"/>
                    </a:ext>
                  </a:extLst>
                </a:gridCol>
              </a:tblGrid>
              <a:tr h="769783">
                <a:tc>
                  <a:txBody>
                    <a:bodyPr/>
                    <a:lstStyle/>
                    <a:p>
                      <a:r>
                        <a:rPr lang="zh-CN" altLang="en-US" sz="1800" b="0" dirty="0" smtClean="0"/>
                        <a:t>固定收益类</a:t>
                      </a:r>
                      <a:endParaRPr lang="zh-CN" altLang="en-US" sz="1800" b="0" dirty="0">
                        <a:latin typeface="华文仿宋" panose="02010600040101010101" pitchFamily="2" charset="-122"/>
                        <a:ea typeface="华文仿宋" panose="02010600040101010101" pitchFamily="2" charset="-122"/>
                      </a:endParaRPr>
                    </a:p>
                  </a:txBody>
                  <a:tcPr/>
                </a:tc>
                <a:tc>
                  <a:txBody>
                    <a:bodyPr/>
                    <a:lstStyle/>
                    <a:p>
                      <a:r>
                        <a:rPr lang="zh-CN" altLang="en-US" sz="1800" b="0" dirty="0" smtClean="0"/>
                        <a:t>投资于存款、债券等债权类资产的比例不低于资产管理计划总资产</a:t>
                      </a:r>
                      <a:r>
                        <a:rPr lang="en-US" altLang="zh-CN" sz="1800" b="0" dirty="0" smtClean="0"/>
                        <a:t>80%</a:t>
                      </a:r>
                      <a:endParaRPr lang="zh-CN" altLang="en-US" sz="1800" b="0" dirty="0">
                        <a:latin typeface="华文仿宋" panose="02010600040101010101" pitchFamily="2" charset="-122"/>
                        <a:ea typeface="华文仿宋" panose="02010600040101010101" pitchFamily="2" charset="-122"/>
                      </a:endParaRPr>
                    </a:p>
                  </a:txBody>
                  <a:tcPr/>
                </a:tc>
                <a:extLst>
                  <a:ext uri="{0D108BD9-81ED-4DB2-BD59-A6C34878D82A}">
                    <a16:rowId xmlns:a16="http://schemas.microsoft.com/office/drawing/2014/main" val="1996859565"/>
                  </a:ext>
                </a:extLst>
              </a:tr>
              <a:tr h="912783">
                <a:tc>
                  <a:txBody>
                    <a:bodyPr/>
                    <a:lstStyle/>
                    <a:p>
                      <a:r>
                        <a:rPr lang="zh-CN" altLang="en-US" sz="1800" b="0" dirty="0" smtClean="0"/>
                        <a:t>权益类</a:t>
                      </a:r>
                      <a:endParaRPr lang="zh-CN" altLang="en-US" sz="1800" b="0" dirty="0">
                        <a:latin typeface="华文仿宋" panose="02010600040101010101" pitchFamily="2" charset="-122"/>
                        <a:ea typeface="华文仿宋" panose="02010600040101010101" pitchFamily="2" charset="-122"/>
                      </a:endParaRPr>
                    </a:p>
                  </a:txBody>
                  <a:tcPr/>
                </a:tc>
                <a:tc>
                  <a:txBody>
                    <a:bodyPr/>
                    <a:lstStyle/>
                    <a:p>
                      <a:r>
                        <a:rPr lang="zh-CN" altLang="en-US" sz="1800" b="0" dirty="0" smtClean="0"/>
                        <a:t>投资于股票、未上市企业股权等股权类资产的比例不低于资产管理计划总资产</a:t>
                      </a:r>
                      <a:r>
                        <a:rPr lang="en-US" altLang="zh-CN" sz="1800" b="0" dirty="0" smtClean="0"/>
                        <a:t>80%</a:t>
                      </a:r>
                      <a:endParaRPr lang="zh-CN" altLang="en-US" sz="1800" b="0" dirty="0">
                        <a:latin typeface="华文仿宋" panose="02010600040101010101" pitchFamily="2" charset="-122"/>
                        <a:ea typeface="华文仿宋" panose="02010600040101010101" pitchFamily="2" charset="-122"/>
                      </a:endParaRPr>
                    </a:p>
                  </a:txBody>
                  <a:tcPr/>
                </a:tc>
                <a:extLst>
                  <a:ext uri="{0D108BD9-81ED-4DB2-BD59-A6C34878D82A}">
                    <a16:rowId xmlns:a16="http://schemas.microsoft.com/office/drawing/2014/main" val="130527445"/>
                  </a:ext>
                </a:extLst>
              </a:tr>
              <a:tr h="1052486">
                <a:tc>
                  <a:txBody>
                    <a:bodyPr/>
                    <a:lstStyle/>
                    <a:p>
                      <a:r>
                        <a:rPr lang="zh-CN" altLang="en-US" sz="1800" b="0" dirty="0" smtClean="0"/>
                        <a:t>商品及金融衍生品类</a:t>
                      </a:r>
                      <a:endParaRPr lang="zh-CN" altLang="en-US" sz="1800" b="0" dirty="0">
                        <a:latin typeface="华文仿宋" panose="02010600040101010101" pitchFamily="2" charset="-122"/>
                        <a:ea typeface="华文仿宋" panose="02010600040101010101" pitchFamily="2" charset="-122"/>
                      </a:endParaRPr>
                    </a:p>
                  </a:txBody>
                  <a:tcPr/>
                </a:tc>
                <a:tc>
                  <a:txBody>
                    <a:bodyPr/>
                    <a:lstStyle/>
                    <a:p>
                      <a:r>
                        <a:rPr lang="zh-CN" altLang="en-US" sz="1800" b="0" dirty="0" smtClean="0"/>
                        <a:t>投资于商品及金融衍生品的持仓合约价值的比例不低于资产管理计划总资产</a:t>
                      </a:r>
                      <a:r>
                        <a:rPr lang="en-US" altLang="zh-CN" sz="1800" b="0" dirty="0" smtClean="0"/>
                        <a:t>80%</a:t>
                      </a:r>
                      <a:r>
                        <a:rPr lang="zh-CN" altLang="en-US" sz="1800" b="0" dirty="0" smtClean="0"/>
                        <a:t>，且衍生品账户权益超过资产管理计划总资产</a:t>
                      </a:r>
                      <a:r>
                        <a:rPr lang="en-US" altLang="zh-CN" sz="1800" b="0" dirty="0" smtClean="0"/>
                        <a:t>20%</a:t>
                      </a:r>
                      <a:endParaRPr lang="zh-CN" altLang="en-US" sz="1800" b="0" dirty="0">
                        <a:latin typeface="华文仿宋" panose="02010600040101010101" pitchFamily="2" charset="-122"/>
                        <a:ea typeface="华文仿宋" panose="02010600040101010101" pitchFamily="2" charset="-122"/>
                      </a:endParaRPr>
                    </a:p>
                  </a:txBody>
                  <a:tcPr/>
                </a:tc>
                <a:extLst>
                  <a:ext uri="{0D108BD9-81ED-4DB2-BD59-A6C34878D82A}">
                    <a16:rowId xmlns:a16="http://schemas.microsoft.com/office/drawing/2014/main" val="2084120144"/>
                  </a:ext>
                </a:extLst>
              </a:tr>
              <a:tr h="865250">
                <a:tc>
                  <a:txBody>
                    <a:bodyPr/>
                    <a:lstStyle/>
                    <a:p>
                      <a:r>
                        <a:rPr lang="zh-CN" altLang="en-US" sz="1800" b="0" dirty="0" smtClean="0"/>
                        <a:t>混合类</a:t>
                      </a:r>
                      <a:endParaRPr lang="en-US" altLang="zh-CN" sz="1800" b="0" dirty="0" smtClean="0"/>
                    </a:p>
                    <a:p>
                      <a:endParaRPr lang="zh-CN" altLang="en-US" sz="1800" b="0" dirty="0">
                        <a:latin typeface="华文仿宋" panose="02010600040101010101" pitchFamily="2" charset="-122"/>
                        <a:ea typeface="华文仿宋" panose="02010600040101010101" pitchFamily="2" charset="-122"/>
                      </a:endParaRPr>
                    </a:p>
                  </a:txBody>
                  <a:tcPr/>
                </a:tc>
                <a:tc>
                  <a:txBody>
                    <a:bodyPr/>
                    <a:lstStyle/>
                    <a:p>
                      <a:r>
                        <a:rPr lang="zh-CN" altLang="en-US" sz="1800" b="0" dirty="0" smtClean="0"/>
                        <a:t>投资于债权类、股权类、商品及金融衍生品类资产的比例未达到前三类产品标准</a:t>
                      </a:r>
                      <a:endParaRPr lang="zh-CN" altLang="en-US" sz="1800" b="0" dirty="0">
                        <a:latin typeface="华文仿宋" panose="02010600040101010101" pitchFamily="2" charset="-122"/>
                        <a:ea typeface="华文仿宋" panose="02010600040101010101" pitchFamily="2" charset="-122"/>
                      </a:endParaRPr>
                    </a:p>
                  </a:txBody>
                  <a:tcPr/>
                </a:tc>
                <a:extLst>
                  <a:ext uri="{0D108BD9-81ED-4DB2-BD59-A6C34878D82A}">
                    <a16:rowId xmlns:a16="http://schemas.microsoft.com/office/drawing/2014/main" val="3525315908"/>
                  </a:ext>
                </a:extLst>
              </a:tr>
            </a:tbl>
          </a:graphicData>
        </a:graphic>
      </p:graphicFrame>
    </p:spTree>
    <p:extLst>
      <p:ext uri="{BB962C8B-B14F-4D97-AF65-F5344CB8AC3E}">
        <p14:creationId xmlns:p14="http://schemas.microsoft.com/office/powerpoint/2010/main" val="3813034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华文中宋" panose="02010600040101010101" pitchFamily="2" charset="-122"/>
              </a:rPr>
              <a:t>全球市场表现</a:t>
            </a:r>
            <a:endParaRPr lang="zh-CN" altLang="en-US" dirty="0">
              <a:latin typeface="华文中宋" panose="02010600040101010101" pitchFamily="2" charset="-122"/>
            </a:endParaRPr>
          </a:p>
        </p:txBody>
      </p:sp>
      <p:pic>
        <p:nvPicPr>
          <p:cNvPr id="5" name="图片 4"/>
          <p:cNvPicPr>
            <a:picLocks noChangeAspect="1"/>
          </p:cNvPicPr>
          <p:nvPr/>
        </p:nvPicPr>
        <p:blipFill>
          <a:blip r:embed="rId2"/>
          <a:stretch>
            <a:fillRect/>
          </a:stretch>
        </p:blipFill>
        <p:spPr>
          <a:xfrm>
            <a:off x="2311247" y="1031832"/>
            <a:ext cx="6920435" cy="5017040"/>
          </a:xfrm>
          <a:prstGeom prst="rect">
            <a:avLst/>
          </a:prstGeom>
        </p:spPr>
      </p:pic>
    </p:spTree>
    <p:extLst>
      <p:ext uri="{BB962C8B-B14F-4D97-AF65-F5344CB8AC3E}">
        <p14:creationId xmlns:p14="http://schemas.microsoft.com/office/powerpoint/2010/main" val="571218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华文中宋" panose="02010600040101010101" pitchFamily="2" charset="-122"/>
              </a:rPr>
              <a:t>国内各策略表现</a:t>
            </a:r>
            <a:endParaRPr lang="zh-CN" altLang="en-US" dirty="0">
              <a:latin typeface="华文中宋" panose="02010600040101010101" pitchFamily="2" charset="-122"/>
            </a:endParaRPr>
          </a:p>
        </p:txBody>
      </p:sp>
      <p:pic>
        <p:nvPicPr>
          <p:cNvPr id="3" name="图片 2"/>
          <p:cNvPicPr>
            <a:picLocks noChangeAspect="1"/>
          </p:cNvPicPr>
          <p:nvPr/>
        </p:nvPicPr>
        <p:blipFill>
          <a:blip r:embed="rId2"/>
          <a:stretch>
            <a:fillRect/>
          </a:stretch>
        </p:blipFill>
        <p:spPr>
          <a:xfrm>
            <a:off x="1287897" y="1139541"/>
            <a:ext cx="9275736" cy="4735166"/>
          </a:xfrm>
          <a:prstGeom prst="rect">
            <a:avLst/>
          </a:prstGeom>
        </p:spPr>
      </p:pic>
    </p:spTree>
    <p:extLst>
      <p:ext uri="{BB962C8B-B14F-4D97-AF65-F5344CB8AC3E}">
        <p14:creationId xmlns:p14="http://schemas.microsoft.com/office/powerpoint/2010/main" val="22123243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华文中宋" panose="02010600040101010101" pitchFamily="2" charset="-122"/>
              </a:rPr>
              <a:t>策略介绍</a:t>
            </a:r>
            <a:endParaRPr lang="zh-CN" altLang="en-US" dirty="0">
              <a:latin typeface="华文中宋" panose="02010600040101010101" pitchFamily="2" charset="-122"/>
            </a:endParaRPr>
          </a:p>
        </p:txBody>
      </p:sp>
      <p:graphicFrame>
        <p:nvGraphicFramePr>
          <p:cNvPr id="7" name="图示 6"/>
          <p:cNvGraphicFramePr/>
          <p:nvPr>
            <p:extLst>
              <p:ext uri="{D42A27DB-BD31-4B8C-83A1-F6EECF244321}">
                <p14:modId xmlns:p14="http://schemas.microsoft.com/office/powerpoint/2010/main" val="1510774408"/>
              </p:ext>
            </p:extLst>
          </p:nvPr>
        </p:nvGraphicFramePr>
        <p:xfrm>
          <a:off x="-834887" y="1192696"/>
          <a:ext cx="13464209" cy="4821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9692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华文中宋" panose="02010600040101010101" pitchFamily="2" charset="-122"/>
              </a:rPr>
              <a:t>头部机构介绍</a:t>
            </a:r>
            <a:r>
              <a:rPr lang="en-US" altLang="zh-CN" dirty="0" smtClean="0">
                <a:latin typeface="华文中宋" panose="02010600040101010101" pitchFamily="2" charset="-122"/>
              </a:rPr>
              <a:t>-</a:t>
            </a:r>
            <a:r>
              <a:rPr lang="zh-CN" altLang="en-US" dirty="0" smtClean="0">
                <a:latin typeface="华文中宋" panose="02010600040101010101" pitchFamily="2" charset="-122"/>
              </a:rPr>
              <a:t>多头私募</a:t>
            </a:r>
            <a:r>
              <a:rPr lang="en-US" altLang="zh-CN" dirty="0" smtClean="0">
                <a:latin typeface="华文中宋" panose="02010600040101010101" pitchFamily="2" charset="-122"/>
              </a:rPr>
              <a:t>-</a:t>
            </a:r>
            <a:r>
              <a:rPr lang="zh-CN" altLang="en-US" dirty="0">
                <a:latin typeface="华文中宋" panose="02010600040101010101" pitchFamily="2" charset="-122"/>
              </a:rPr>
              <a:t>高</a:t>
            </a:r>
            <a:r>
              <a:rPr lang="zh-CN" altLang="en-US" dirty="0" smtClean="0">
                <a:latin typeface="华文中宋" panose="02010600040101010101" pitchFamily="2" charset="-122"/>
              </a:rPr>
              <a:t>毅资产</a:t>
            </a:r>
            <a:endParaRPr lang="zh-CN" altLang="en-US" dirty="0">
              <a:latin typeface="华文中宋" panose="02010600040101010101" pitchFamily="2" charset="-122"/>
            </a:endParaRPr>
          </a:p>
        </p:txBody>
      </p:sp>
      <p:sp>
        <p:nvSpPr>
          <p:cNvPr id="3" name="矩形 2"/>
          <p:cNvSpPr/>
          <p:nvPr/>
        </p:nvSpPr>
        <p:spPr>
          <a:xfrm>
            <a:off x="5753169" y="1103947"/>
            <a:ext cx="6096000" cy="3477875"/>
          </a:xfrm>
          <a:prstGeom prst="rect">
            <a:avLst/>
          </a:prstGeom>
        </p:spPr>
        <p:txBody>
          <a:bodyPr>
            <a:spAutoFit/>
          </a:bodyPr>
          <a:lstStyle/>
          <a:p>
            <a:r>
              <a:rPr lang="zh-CN" altLang="en-US" sz="2000" dirty="0">
                <a:solidFill>
                  <a:srgbClr val="333333"/>
                </a:solidFill>
                <a:latin typeface="微软雅黑" panose="020B0503020204020204" pitchFamily="34" charset="-122"/>
                <a:ea typeface="微软雅黑" panose="020B0503020204020204" pitchFamily="34" charset="-122"/>
              </a:rPr>
              <a:t>高毅资产旗下汇聚了多位长期业绩优秀、市场经验丰富的明星投资经理。目前投研团队近</a:t>
            </a:r>
            <a:r>
              <a:rPr lang="en-US" altLang="zh-CN" sz="2000" dirty="0">
                <a:solidFill>
                  <a:srgbClr val="333333"/>
                </a:solidFill>
                <a:latin typeface="微软雅黑" panose="020B0503020204020204" pitchFamily="34" charset="-122"/>
                <a:ea typeface="微软雅黑" panose="020B0503020204020204" pitchFamily="34" charset="-122"/>
              </a:rPr>
              <a:t>40</a:t>
            </a:r>
            <a:r>
              <a:rPr lang="zh-CN" altLang="en-US" sz="2000" dirty="0">
                <a:solidFill>
                  <a:srgbClr val="333333"/>
                </a:solidFill>
                <a:latin typeface="微软雅黑" panose="020B0503020204020204" pitchFamily="34" charset="-122"/>
                <a:ea typeface="微软雅黑" panose="020B0503020204020204" pitchFamily="34" charset="-122"/>
              </a:rPr>
              <a:t>人，投资经理包括千亿级基金公司投资总监、公募股票型基金</a:t>
            </a:r>
            <a:r>
              <a:rPr lang="en-US" altLang="zh-CN" sz="2000" dirty="0">
                <a:solidFill>
                  <a:srgbClr val="333333"/>
                </a:solidFill>
                <a:latin typeface="微软雅黑" panose="020B0503020204020204" pitchFamily="34" charset="-122"/>
                <a:ea typeface="微软雅黑" panose="020B0503020204020204" pitchFamily="34" charset="-122"/>
              </a:rPr>
              <a:t>8</a:t>
            </a:r>
            <a:r>
              <a:rPr lang="zh-CN" altLang="en-US" sz="2000" dirty="0">
                <a:solidFill>
                  <a:srgbClr val="333333"/>
                </a:solidFill>
                <a:latin typeface="微软雅黑" panose="020B0503020204020204" pitchFamily="34" charset="-122"/>
                <a:ea typeface="微软雅黑" panose="020B0503020204020204" pitchFamily="34" charset="-122"/>
              </a:rPr>
              <a:t>年业绩冠军（</a:t>
            </a:r>
            <a:r>
              <a:rPr lang="en-US" altLang="zh-CN" sz="2000" dirty="0">
                <a:solidFill>
                  <a:srgbClr val="333333"/>
                </a:solidFill>
                <a:latin typeface="微软雅黑" panose="020B0503020204020204" pitchFamily="34" charset="-122"/>
                <a:ea typeface="微软雅黑" panose="020B0503020204020204" pitchFamily="34" charset="-122"/>
              </a:rPr>
              <a:t>2007</a:t>
            </a:r>
            <a:r>
              <a:rPr lang="zh-CN" altLang="en-US" sz="2000" dirty="0">
                <a:solidFill>
                  <a:srgbClr val="333333"/>
                </a:solidFill>
                <a:latin typeface="微软雅黑" panose="020B0503020204020204" pitchFamily="34" charset="-122"/>
                <a:ea typeface="微软雅黑" panose="020B0503020204020204" pitchFamily="34" charset="-122"/>
              </a:rPr>
              <a:t>年</a:t>
            </a:r>
            <a:r>
              <a:rPr lang="en-US" altLang="zh-CN" sz="2000" dirty="0">
                <a:solidFill>
                  <a:srgbClr val="333333"/>
                </a:solidFill>
                <a:latin typeface="微软雅黑" panose="020B0503020204020204" pitchFamily="34" charset="-122"/>
                <a:ea typeface="微软雅黑" panose="020B0503020204020204" pitchFamily="34" charset="-122"/>
              </a:rPr>
              <a:t>-2014</a:t>
            </a:r>
            <a:r>
              <a:rPr lang="zh-CN" altLang="en-US" sz="2000" dirty="0">
                <a:solidFill>
                  <a:srgbClr val="333333"/>
                </a:solidFill>
                <a:latin typeface="微软雅黑" panose="020B0503020204020204" pitchFamily="34" charset="-122"/>
                <a:ea typeface="微软雅黑" panose="020B0503020204020204" pitchFamily="34" charset="-122"/>
              </a:rPr>
              <a:t>年）、公募偏股混合型基金</a:t>
            </a:r>
            <a:r>
              <a:rPr lang="en-US" altLang="zh-CN" sz="2000" dirty="0">
                <a:solidFill>
                  <a:srgbClr val="333333"/>
                </a:solidFill>
                <a:latin typeface="微软雅黑" panose="020B0503020204020204" pitchFamily="34" charset="-122"/>
                <a:ea typeface="微软雅黑" panose="020B0503020204020204" pitchFamily="34" charset="-122"/>
              </a:rPr>
              <a:t>6</a:t>
            </a:r>
            <a:r>
              <a:rPr lang="zh-CN" altLang="en-US" sz="2000" dirty="0">
                <a:solidFill>
                  <a:srgbClr val="333333"/>
                </a:solidFill>
                <a:latin typeface="微软雅黑" panose="020B0503020204020204" pitchFamily="34" charset="-122"/>
                <a:ea typeface="微软雅黑" panose="020B0503020204020204" pitchFamily="34" charset="-122"/>
              </a:rPr>
              <a:t>年业绩亚军（</a:t>
            </a:r>
            <a:r>
              <a:rPr lang="en-US" altLang="zh-CN" sz="2000" dirty="0">
                <a:solidFill>
                  <a:srgbClr val="333333"/>
                </a:solidFill>
                <a:latin typeface="微软雅黑" panose="020B0503020204020204" pitchFamily="34" charset="-122"/>
                <a:ea typeface="微软雅黑" panose="020B0503020204020204" pitchFamily="34" charset="-122"/>
              </a:rPr>
              <a:t>2007</a:t>
            </a:r>
            <a:r>
              <a:rPr lang="zh-CN" altLang="en-US" sz="2000" dirty="0">
                <a:solidFill>
                  <a:srgbClr val="333333"/>
                </a:solidFill>
                <a:latin typeface="微软雅黑" panose="020B0503020204020204" pitchFamily="34" charset="-122"/>
                <a:ea typeface="微软雅黑" panose="020B0503020204020204" pitchFamily="34" charset="-122"/>
              </a:rPr>
              <a:t>年</a:t>
            </a:r>
            <a:r>
              <a:rPr lang="en-US" altLang="zh-CN" sz="2000" dirty="0">
                <a:solidFill>
                  <a:srgbClr val="333333"/>
                </a:solidFill>
                <a:latin typeface="微软雅黑" panose="020B0503020204020204" pitchFamily="34" charset="-122"/>
                <a:ea typeface="微软雅黑" panose="020B0503020204020204" pitchFamily="34" charset="-122"/>
              </a:rPr>
              <a:t>-2013</a:t>
            </a:r>
            <a:r>
              <a:rPr lang="zh-CN" altLang="en-US" sz="2000" dirty="0">
                <a:solidFill>
                  <a:srgbClr val="333333"/>
                </a:solidFill>
                <a:latin typeface="微软雅黑" panose="020B0503020204020204" pitchFamily="34" charset="-122"/>
                <a:ea typeface="微软雅黑" panose="020B0503020204020204" pitchFamily="34" charset="-122"/>
              </a:rPr>
              <a:t>年）、公募基金十周年金牛奖特别奖得主、私募基金三年期金牛奖</a:t>
            </a:r>
            <a:r>
              <a:rPr lang="zh-CN" altLang="en-US" sz="2000" dirty="0" smtClean="0">
                <a:solidFill>
                  <a:srgbClr val="333333"/>
                </a:solidFill>
                <a:latin typeface="微软雅黑" panose="020B0503020204020204" pitchFamily="34" charset="-122"/>
                <a:ea typeface="微软雅黑" panose="020B0503020204020204" pitchFamily="34" charset="-122"/>
              </a:rPr>
              <a:t>得主等由</a:t>
            </a:r>
            <a:r>
              <a:rPr lang="zh-CN" altLang="en-US" sz="2000" dirty="0">
                <a:solidFill>
                  <a:srgbClr val="333333"/>
                </a:solidFill>
                <a:latin typeface="微软雅黑" panose="020B0503020204020204" pitchFamily="34" charset="-122"/>
                <a:ea typeface="微软雅黑" panose="020B0503020204020204" pitchFamily="34" charset="-122"/>
              </a:rPr>
              <a:t>邱国鹭先生担任董事长，邓晓峰先生担任首席投资官，卓利伟先生担任首席研究官，孙庆瑞女士、冯柳先生、王世宏先生担任董事总经理。高毅资产已经在中国证券投资基金业协会备案，注册地在上海，团队分布在深圳、上海和北京。</a:t>
            </a:r>
            <a:endParaRPr lang="zh-CN" altLang="en-US" sz="2000" dirty="0"/>
          </a:p>
        </p:txBody>
      </p:sp>
      <p:pic>
        <p:nvPicPr>
          <p:cNvPr id="5" name="图片 4"/>
          <p:cNvPicPr>
            <a:picLocks noChangeAspect="1"/>
          </p:cNvPicPr>
          <p:nvPr/>
        </p:nvPicPr>
        <p:blipFill>
          <a:blip r:embed="rId2"/>
          <a:stretch>
            <a:fillRect/>
          </a:stretch>
        </p:blipFill>
        <p:spPr>
          <a:xfrm>
            <a:off x="184785" y="1103947"/>
            <a:ext cx="5391150" cy="3178493"/>
          </a:xfrm>
          <a:prstGeom prst="rect">
            <a:avLst/>
          </a:prstGeom>
        </p:spPr>
      </p:pic>
      <p:sp>
        <p:nvSpPr>
          <p:cNvPr id="6" name="文本框 5"/>
          <p:cNvSpPr txBox="1"/>
          <p:nvPr/>
        </p:nvSpPr>
        <p:spPr>
          <a:xfrm>
            <a:off x="548639" y="4815840"/>
            <a:ext cx="5027295" cy="369332"/>
          </a:xfrm>
          <a:prstGeom prst="rect">
            <a:avLst/>
          </a:prstGeom>
          <a:noFill/>
        </p:spPr>
        <p:txBody>
          <a:bodyPr wrap="square" rtlCol="0">
            <a:spAutoFit/>
          </a:bodyPr>
          <a:lstStyle/>
          <a:p>
            <a:r>
              <a:rPr lang="zh-CN" altLang="en-US" dirty="0" smtClean="0"/>
              <a:t>管理规模：超千亿，明星基金经理邓晓峰、冯柳</a:t>
            </a:r>
            <a:endParaRPr lang="zh-CN" altLang="en-US" dirty="0"/>
          </a:p>
        </p:txBody>
      </p:sp>
    </p:spTree>
    <p:extLst>
      <p:ext uri="{BB962C8B-B14F-4D97-AF65-F5344CB8AC3E}">
        <p14:creationId xmlns:p14="http://schemas.microsoft.com/office/powerpoint/2010/main" val="3526272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华文中宋" panose="02010600040101010101" pitchFamily="2" charset="-122"/>
              </a:rPr>
              <a:t>头部机构介绍</a:t>
            </a:r>
            <a:r>
              <a:rPr lang="en-US" altLang="zh-CN" dirty="0" smtClean="0">
                <a:latin typeface="华文中宋" panose="02010600040101010101" pitchFamily="2" charset="-122"/>
              </a:rPr>
              <a:t>-</a:t>
            </a:r>
            <a:r>
              <a:rPr lang="zh-CN" altLang="en-US" dirty="0" smtClean="0">
                <a:latin typeface="华文中宋" panose="02010600040101010101" pitchFamily="2" charset="-122"/>
              </a:rPr>
              <a:t>多头私募</a:t>
            </a:r>
            <a:r>
              <a:rPr lang="en-US" altLang="zh-CN" dirty="0" smtClean="0">
                <a:latin typeface="华文中宋" panose="02010600040101010101" pitchFamily="2" charset="-122"/>
              </a:rPr>
              <a:t>-</a:t>
            </a:r>
            <a:r>
              <a:rPr lang="zh-CN" altLang="en-US" dirty="0" smtClean="0">
                <a:latin typeface="华文中宋" panose="02010600040101010101" pitchFamily="2" charset="-122"/>
              </a:rPr>
              <a:t>高毅资产</a:t>
            </a:r>
            <a:endParaRPr lang="zh-CN" altLang="en-US" dirty="0">
              <a:latin typeface="华文中宋" panose="02010600040101010101" pitchFamily="2" charset="-122"/>
            </a:endParaRPr>
          </a:p>
        </p:txBody>
      </p:sp>
      <p:pic>
        <p:nvPicPr>
          <p:cNvPr id="4" name="图片 3"/>
          <p:cNvPicPr>
            <a:picLocks noChangeAspect="1"/>
          </p:cNvPicPr>
          <p:nvPr/>
        </p:nvPicPr>
        <p:blipFill>
          <a:blip r:embed="rId2"/>
          <a:stretch>
            <a:fillRect/>
          </a:stretch>
        </p:blipFill>
        <p:spPr>
          <a:xfrm>
            <a:off x="1041082" y="1655444"/>
            <a:ext cx="10439670" cy="4516755"/>
          </a:xfrm>
          <a:prstGeom prst="rect">
            <a:avLst/>
          </a:prstGeom>
        </p:spPr>
      </p:pic>
    </p:spTree>
    <p:extLst>
      <p:ext uri="{BB962C8B-B14F-4D97-AF65-F5344CB8AC3E}">
        <p14:creationId xmlns:p14="http://schemas.microsoft.com/office/powerpoint/2010/main" val="1332215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华文中宋" panose="02010600040101010101" pitchFamily="2" charset="-122"/>
              </a:rPr>
              <a:t>头部机构介绍</a:t>
            </a:r>
            <a:r>
              <a:rPr lang="en-US" altLang="zh-CN" dirty="0" smtClean="0">
                <a:latin typeface="华文中宋" panose="02010600040101010101" pitchFamily="2" charset="-122"/>
              </a:rPr>
              <a:t>-</a:t>
            </a:r>
            <a:r>
              <a:rPr lang="zh-CN" altLang="en-US" dirty="0" smtClean="0">
                <a:latin typeface="华文中宋" panose="02010600040101010101" pitchFamily="2" charset="-122"/>
              </a:rPr>
              <a:t>多头</a:t>
            </a:r>
            <a:r>
              <a:rPr lang="zh-CN" altLang="en-US" dirty="0">
                <a:latin typeface="华文中宋" panose="02010600040101010101" pitchFamily="2" charset="-122"/>
              </a:rPr>
              <a:t>公募</a:t>
            </a:r>
            <a:r>
              <a:rPr lang="en-US" altLang="zh-CN" dirty="0" smtClean="0">
                <a:latin typeface="华文中宋" panose="02010600040101010101" pitchFamily="2" charset="-122"/>
              </a:rPr>
              <a:t>-</a:t>
            </a:r>
            <a:r>
              <a:rPr lang="zh-CN" altLang="en-US" dirty="0">
                <a:latin typeface="华文中宋" panose="02010600040101010101" pitchFamily="2" charset="-122"/>
              </a:rPr>
              <a:t>嘉</a:t>
            </a:r>
            <a:r>
              <a:rPr lang="zh-CN" altLang="en-US" dirty="0" smtClean="0">
                <a:latin typeface="华文中宋" panose="02010600040101010101" pitchFamily="2" charset="-122"/>
              </a:rPr>
              <a:t>实新兴产业基金</a:t>
            </a:r>
            <a:endParaRPr lang="zh-CN" altLang="en-US" dirty="0">
              <a:latin typeface="华文中宋" panose="02010600040101010101" pitchFamily="2" charset="-122"/>
            </a:endParaRPr>
          </a:p>
        </p:txBody>
      </p:sp>
      <p:pic>
        <p:nvPicPr>
          <p:cNvPr id="7" name="图片 6"/>
          <p:cNvPicPr>
            <a:picLocks noChangeAspect="1"/>
          </p:cNvPicPr>
          <p:nvPr/>
        </p:nvPicPr>
        <p:blipFill>
          <a:blip r:embed="rId2"/>
          <a:stretch>
            <a:fillRect/>
          </a:stretch>
        </p:blipFill>
        <p:spPr>
          <a:xfrm>
            <a:off x="1803746" y="1008689"/>
            <a:ext cx="8367387" cy="5284062"/>
          </a:xfrm>
          <a:prstGeom prst="rect">
            <a:avLst/>
          </a:prstGeom>
        </p:spPr>
      </p:pic>
    </p:spTree>
    <p:extLst>
      <p:ext uri="{BB962C8B-B14F-4D97-AF65-F5344CB8AC3E}">
        <p14:creationId xmlns:p14="http://schemas.microsoft.com/office/powerpoint/2010/main" val="418943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华文中宋" panose="02010600040101010101" pitchFamily="2" charset="-122"/>
              </a:rPr>
              <a:t>头部机构介绍</a:t>
            </a:r>
            <a:r>
              <a:rPr lang="en-US" altLang="zh-CN" dirty="0" smtClean="0">
                <a:latin typeface="华文中宋" panose="02010600040101010101" pitchFamily="2" charset="-122"/>
              </a:rPr>
              <a:t>-</a:t>
            </a:r>
            <a:r>
              <a:rPr lang="zh-CN" altLang="en-US" dirty="0" smtClean="0">
                <a:latin typeface="华文中宋" panose="02010600040101010101" pitchFamily="2" charset="-122"/>
              </a:rPr>
              <a:t>多头</a:t>
            </a:r>
            <a:r>
              <a:rPr lang="zh-CN" altLang="en-US" dirty="0">
                <a:latin typeface="华文中宋" panose="02010600040101010101" pitchFamily="2" charset="-122"/>
              </a:rPr>
              <a:t>公募</a:t>
            </a:r>
            <a:r>
              <a:rPr lang="en-US" altLang="zh-CN" dirty="0" smtClean="0">
                <a:latin typeface="华文中宋" panose="02010600040101010101" pitchFamily="2" charset="-122"/>
              </a:rPr>
              <a:t>-</a:t>
            </a:r>
            <a:r>
              <a:rPr lang="zh-CN" altLang="en-US" dirty="0" smtClean="0">
                <a:latin typeface="华文中宋" panose="02010600040101010101" pitchFamily="2" charset="-122"/>
              </a:rPr>
              <a:t>抱团现象</a:t>
            </a:r>
            <a:endParaRPr lang="zh-CN" altLang="en-US" dirty="0">
              <a:latin typeface="华文中宋" panose="02010600040101010101" pitchFamily="2" charset="-122"/>
            </a:endParaRPr>
          </a:p>
        </p:txBody>
      </p:sp>
      <p:pic>
        <p:nvPicPr>
          <p:cNvPr id="1025" name="Picture 1" descr="C:\Users\Administrator\AppData\Local\YNote\data\weixinobU7VjmS4RfT8PZjteNIi9RGh4L4\4e04e33af07549eab8a1c5377c8c11f2\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046" y="1077239"/>
            <a:ext cx="4609579" cy="2493989"/>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4"/>
          <a:stretch>
            <a:fillRect/>
          </a:stretch>
        </p:blipFill>
        <p:spPr>
          <a:xfrm>
            <a:off x="152400" y="3571228"/>
            <a:ext cx="4895850" cy="2752725"/>
          </a:xfrm>
          <a:prstGeom prst="rect">
            <a:avLst/>
          </a:prstGeom>
        </p:spPr>
      </p:pic>
      <p:sp>
        <p:nvSpPr>
          <p:cNvPr id="6" name="矩形 5"/>
          <p:cNvSpPr/>
          <p:nvPr/>
        </p:nvSpPr>
        <p:spPr>
          <a:xfrm>
            <a:off x="5463609" y="1246991"/>
            <a:ext cx="5759712" cy="2585323"/>
          </a:xfrm>
          <a:prstGeom prst="rect">
            <a:avLst/>
          </a:prstGeom>
        </p:spPr>
        <p:txBody>
          <a:bodyPr wrap="square">
            <a:spAutoFit/>
          </a:bodyPr>
          <a:lstStyle/>
          <a:p>
            <a:pPr algn="just"/>
            <a:r>
              <a:rPr lang="zh-CN" altLang="en-US" dirty="0">
                <a:solidFill>
                  <a:srgbClr val="333333"/>
                </a:solidFill>
              </a:rPr>
              <a:t>无论是周期金融、消费，还是科技，它们都存在各自的景气度周期，抱团的启动，其实是那些真正价值投资的聪明机构，发现了这个周期在启动，抱团的高潮是那些趋势投资者包括新增资金纷纷涌入推高，而抱团的瓦解都是各自行业景气度在高位无法维持，进入下行周期，资金纷纷解散，后知后觉之人高买低卖受伤最重。</a:t>
            </a:r>
            <a:r>
              <a:rPr lang="zh-CN" altLang="en-US" b="1" dirty="0">
                <a:solidFill>
                  <a:srgbClr val="333333"/>
                </a:solidFill>
              </a:rPr>
              <a:t>基本上过去几轮风格周期中一个投资者能做的最差的事就是</a:t>
            </a:r>
            <a:r>
              <a:rPr lang="en-US" altLang="zh-CN" b="1" dirty="0">
                <a:solidFill>
                  <a:srgbClr val="333333"/>
                </a:solidFill>
              </a:rPr>
              <a:t>10</a:t>
            </a:r>
            <a:r>
              <a:rPr lang="zh-CN" altLang="en-US" b="1" dirty="0">
                <a:solidFill>
                  <a:srgbClr val="333333"/>
                </a:solidFill>
              </a:rPr>
              <a:t>年买周期，</a:t>
            </a:r>
            <a:r>
              <a:rPr lang="en-US" altLang="zh-CN" b="1" dirty="0">
                <a:solidFill>
                  <a:srgbClr val="333333"/>
                </a:solidFill>
              </a:rPr>
              <a:t>12</a:t>
            </a:r>
            <a:r>
              <a:rPr lang="zh-CN" altLang="en-US" b="1" dirty="0">
                <a:solidFill>
                  <a:srgbClr val="333333"/>
                </a:solidFill>
              </a:rPr>
              <a:t>年买白酒，</a:t>
            </a:r>
            <a:r>
              <a:rPr lang="en-US" altLang="zh-CN" b="1" dirty="0">
                <a:solidFill>
                  <a:srgbClr val="333333"/>
                </a:solidFill>
              </a:rPr>
              <a:t>15</a:t>
            </a:r>
            <a:r>
              <a:rPr lang="zh-CN" altLang="en-US" b="1" dirty="0">
                <a:solidFill>
                  <a:srgbClr val="333333"/>
                </a:solidFill>
              </a:rPr>
              <a:t>年买科技，但很不幸，从产品申购量来看，很多人都做了这些决策。</a:t>
            </a:r>
            <a:endParaRPr lang="zh-CN" altLang="en-US" dirty="0">
              <a:effectLst/>
            </a:endParaRPr>
          </a:p>
        </p:txBody>
      </p:sp>
      <p:sp>
        <p:nvSpPr>
          <p:cNvPr id="9" name="文本框 8">
            <a:hlinkClick r:id="rId5"/>
          </p:cNvPr>
          <p:cNvSpPr txBox="1"/>
          <p:nvPr/>
        </p:nvSpPr>
        <p:spPr>
          <a:xfrm>
            <a:off x="5849654" y="5173058"/>
            <a:ext cx="6212909" cy="369332"/>
          </a:xfrm>
          <a:prstGeom prst="rect">
            <a:avLst/>
          </a:prstGeom>
          <a:noFill/>
        </p:spPr>
        <p:txBody>
          <a:bodyPr wrap="square" rtlCol="0">
            <a:spAutoFit/>
          </a:bodyPr>
          <a:lstStyle/>
          <a:p>
            <a:r>
              <a:rPr lang="zh-CN" altLang="en-US" u="sng" dirty="0" smtClean="0">
                <a:solidFill>
                  <a:schemeClr val="accent1">
                    <a:lumMod val="75000"/>
                  </a:schemeClr>
                </a:solidFill>
              </a:rPr>
              <a:t>链接阅读：</a:t>
            </a:r>
            <a:r>
              <a:rPr lang="en-US" altLang="zh-CN" u="sng" dirty="0" smtClean="0">
                <a:solidFill>
                  <a:schemeClr val="accent1">
                    <a:lumMod val="75000"/>
                  </a:schemeClr>
                </a:solidFill>
              </a:rPr>
              <a:t>《</a:t>
            </a:r>
            <a:r>
              <a:rPr lang="zh-CN" altLang="en-US" u="sng" dirty="0" smtClean="0">
                <a:solidFill>
                  <a:schemeClr val="accent1">
                    <a:lumMod val="75000"/>
                  </a:schemeClr>
                </a:solidFill>
              </a:rPr>
              <a:t>如何科学抱团公募基金</a:t>
            </a:r>
            <a:r>
              <a:rPr lang="en-US" altLang="zh-CN" u="sng" dirty="0" smtClean="0">
                <a:solidFill>
                  <a:schemeClr val="accent1">
                    <a:lumMod val="75000"/>
                  </a:schemeClr>
                </a:solidFill>
              </a:rPr>
              <a:t>》</a:t>
            </a:r>
            <a:r>
              <a:rPr lang="zh-CN" altLang="en-US" u="sng" dirty="0" smtClean="0">
                <a:solidFill>
                  <a:schemeClr val="accent1">
                    <a:lumMod val="75000"/>
                  </a:schemeClr>
                </a:solidFill>
              </a:rPr>
              <a:t>（作者：歌斐资产）</a:t>
            </a:r>
            <a:endParaRPr lang="zh-CN" altLang="en-US" u="sng" dirty="0">
              <a:solidFill>
                <a:schemeClr val="accent1">
                  <a:lumMod val="75000"/>
                </a:schemeClr>
              </a:solidFill>
            </a:endParaRPr>
          </a:p>
        </p:txBody>
      </p:sp>
    </p:spTree>
    <p:extLst>
      <p:ext uri="{BB962C8B-B14F-4D97-AF65-F5344CB8AC3E}">
        <p14:creationId xmlns:p14="http://schemas.microsoft.com/office/powerpoint/2010/main" val="4135595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marL="0" marR="0">
              <a:lnSpc>
                <a:spcPts val="4231"/>
              </a:lnSpc>
              <a:spcBef>
                <a:spcPts val="0"/>
              </a:spcBef>
              <a:spcAft>
                <a:spcPts val="0"/>
              </a:spcAft>
            </a:pPr>
            <a:r>
              <a:rPr lang="zh-CN" altLang="en-US" dirty="0">
                <a:solidFill>
                  <a:srgbClr val="000000"/>
                </a:solidFill>
                <a:latin typeface="VQOPAB+å¾®è½¯é�»,Bold"/>
                <a:cs typeface="VQOPAB+å¾®è½¯é�»,Bold"/>
              </a:rPr>
              <a:t>传统经纪通道与转型财富管理平台并存</a:t>
            </a:r>
          </a:p>
        </p:txBody>
      </p:sp>
      <p:pic>
        <p:nvPicPr>
          <p:cNvPr id="14" name="图片 13"/>
          <p:cNvPicPr>
            <a:picLocks noChangeAspect="1"/>
          </p:cNvPicPr>
          <p:nvPr/>
        </p:nvPicPr>
        <p:blipFill>
          <a:blip r:embed="rId3"/>
          <a:stretch>
            <a:fillRect/>
          </a:stretch>
        </p:blipFill>
        <p:spPr>
          <a:xfrm>
            <a:off x="432985" y="1027134"/>
            <a:ext cx="2047875" cy="5029200"/>
          </a:xfrm>
          <a:prstGeom prst="rect">
            <a:avLst/>
          </a:prstGeom>
        </p:spPr>
      </p:pic>
      <p:pic>
        <p:nvPicPr>
          <p:cNvPr id="15" name="图片 14"/>
          <p:cNvPicPr>
            <a:picLocks noChangeAspect="1"/>
          </p:cNvPicPr>
          <p:nvPr/>
        </p:nvPicPr>
        <p:blipFill>
          <a:blip r:embed="rId4"/>
          <a:stretch>
            <a:fillRect/>
          </a:stretch>
        </p:blipFill>
        <p:spPr>
          <a:xfrm>
            <a:off x="3444309" y="1074759"/>
            <a:ext cx="2019300" cy="4981575"/>
          </a:xfrm>
          <a:prstGeom prst="rect">
            <a:avLst/>
          </a:prstGeom>
        </p:spPr>
      </p:pic>
      <p:pic>
        <p:nvPicPr>
          <p:cNvPr id="16" name="图片 15"/>
          <p:cNvPicPr>
            <a:picLocks noChangeAspect="1"/>
          </p:cNvPicPr>
          <p:nvPr/>
        </p:nvPicPr>
        <p:blipFill>
          <a:blip r:embed="rId5"/>
          <a:stretch>
            <a:fillRect/>
          </a:stretch>
        </p:blipFill>
        <p:spPr>
          <a:xfrm>
            <a:off x="6069382" y="1074759"/>
            <a:ext cx="2057400" cy="5524500"/>
          </a:xfrm>
          <a:prstGeom prst="rect">
            <a:avLst/>
          </a:prstGeom>
        </p:spPr>
      </p:pic>
      <p:sp>
        <p:nvSpPr>
          <p:cNvPr id="17" name="文本框 16"/>
          <p:cNvSpPr txBox="1"/>
          <p:nvPr/>
        </p:nvSpPr>
        <p:spPr>
          <a:xfrm>
            <a:off x="8492646" y="1553227"/>
            <a:ext cx="3222657" cy="1938992"/>
          </a:xfrm>
          <a:prstGeom prst="rect">
            <a:avLst/>
          </a:prstGeom>
          <a:noFill/>
        </p:spPr>
        <p:txBody>
          <a:bodyPr wrap="square" rtlCol="0">
            <a:spAutoFit/>
          </a:bodyPr>
          <a:lstStyle/>
          <a:p>
            <a:r>
              <a:rPr lang="zh-CN" altLang="en-US" sz="2000" dirty="0"/>
              <a:t>全国</a:t>
            </a:r>
            <a:r>
              <a:rPr lang="en-US" altLang="zh-CN" sz="2000" dirty="0" smtClean="0"/>
              <a:t>149</a:t>
            </a:r>
            <a:r>
              <a:rPr lang="zh-CN" altLang="en-US" sz="2000" dirty="0" smtClean="0"/>
              <a:t>家期货公司，</a:t>
            </a:r>
            <a:r>
              <a:rPr lang="en-US" altLang="zh-CN" sz="2000" dirty="0" smtClean="0"/>
              <a:t>2019</a:t>
            </a:r>
            <a:r>
              <a:rPr lang="zh-CN" altLang="en-US" sz="2000" dirty="0" smtClean="0"/>
              <a:t>年分类评级中，</a:t>
            </a:r>
            <a:r>
              <a:rPr lang="en-US" altLang="zh-CN" sz="2000" dirty="0" smtClean="0"/>
              <a:t>14</a:t>
            </a:r>
            <a:r>
              <a:rPr lang="zh-CN" altLang="en-US" sz="2000" dirty="0" smtClean="0"/>
              <a:t>家</a:t>
            </a:r>
            <a:r>
              <a:rPr lang="en-US" altLang="zh-CN" sz="2000" dirty="0" smtClean="0"/>
              <a:t>AA</a:t>
            </a:r>
            <a:r>
              <a:rPr lang="zh-CN" altLang="en-US" sz="2000" dirty="0" smtClean="0"/>
              <a:t>级，盛达期货处于</a:t>
            </a:r>
            <a:r>
              <a:rPr lang="en-US" altLang="zh-CN" sz="2000" dirty="0" smtClean="0"/>
              <a:t>79</a:t>
            </a:r>
            <a:r>
              <a:rPr lang="zh-CN" altLang="en-US" sz="2000" dirty="0" smtClean="0"/>
              <a:t>位，中位数水平，随着公司权益上升和人员扩张，排名将跟进一步。</a:t>
            </a:r>
            <a:endParaRPr lang="zh-CN" altLang="en-US" sz="2000" dirty="0"/>
          </a:p>
        </p:txBody>
      </p:sp>
    </p:spTree>
    <p:extLst>
      <p:ext uri="{BB962C8B-B14F-4D97-AF65-F5344CB8AC3E}">
        <p14:creationId xmlns:p14="http://schemas.microsoft.com/office/powerpoint/2010/main" val="27526789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华文中宋" panose="02010600040101010101" pitchFamily="2" charset="-122"/>
              </a:rPr>
              <a:t>头部机构介绍</a:t>
            </a:r>
            <a:r>
              <a:rPr lang="en-US" altLang="zh-CN" dirty="0" smtClean="0">
                <a:latin typeface="华文中宋" panose="02010600040101010101" pitchFamily="2" charset="-122"/>
              </a:rPr>
              <a:t>-</a:t>
            </a:r>
            <a:r>
              <a:rPr lang="zh-CN" altLang="en-US" dirty="0">
                <a:latin typeface="华文中宋" panose="02010600040101010101" pitchFamily="2" charset="-122"/>
              </a:rPr>
              <a:t>量化对</a:t>
            </a:r>
            <a:r>
              <a:rPr lang="zh-CN" altLang="en-US" dirty="0" smtClean="0">
                <a:latin typeface="华文中宋" panose="02010600040101010101" pitchFamily="2" charset="-122"/>
              </a:rPr>
              <a:t>冲</a:t>
            </a:r>
            <a:r>
              <a:rPr lang="en-US" altLang="zh-CN" dirty="0" smtClean="0">
                <a:latin typeface="华文中宋" panose="02010600040101010101" pitchFamily="2" charset="-122"/>
              </a:rPr>
              <a:t>-</a:t>
            </a:r>
            <a:r>
              <a:rPr lang="zh-CN" altLang="en-US" dirty="0" smtClean="0">
                <a:latin typeface="华文中宋" panose="02010600040101010101" pitchFamily="2" charset="-122"/>
              </a:rPr>
              <a:t>幻方量化</a:t>
            </a:r>
            <a:endParaRPr lang="zh-CN" altLang="en-US" dirty="0">
              <a:latin typeface="华文中宋" panose="02010600040101010101" pitchFamily="2" charset="-122"/>
            </a:endParaRPr>
          </a:p>
        </p:txBody>
      </p:sp>
      <p:pic>
        <p:nvPicPr>
          <p:cNvPr id="8" name="图片 7"/>
          <p:cNvPicPr>
            <a:picLocks noChangeAspect="1"/>
          </p:cNvPicPr>
          <p:nvPr/>
        </p:nvPicPr>
        <p:blipFill>
          <a:blip r:embed="rId3"/>
          <a:stretch>
            <a:fillRect/>
          </a:stretch>
        </p:blipFill>
        <p:spPr>
          <a:xfrm>
            <a:off x="432985" y="1071562"/>
            <a:ext cx="10915650" cy="4105275"/>
          </a:xfrm>
          <a:prstGeom prst="rect">
            <a:avLst/>
          </a:prstGeom>
        </p:spPr>
      </p:pic>
      <p:sp>
        <p:nvSpPr>
          <p:cNvPr id="9" name="矩形 8"/>
          <p:cNvSpPr/>
          <p:nvPr/>
        </p:nvSpPr>
        <p:spPr>
          <a:xfrm>
            <a:off x="701039" y="5479277"/>
            <a:ext cx="10647595" cy="646331"/>
          </a:xfrm>
          <a:prstGeom prst="rect">
            <a:avLst/>
          </a:prstGeom>
        </p:spPr>
        <p:txBody>
          <a:bodyPr wrap="square">
            <a:spAutoFit/>
          </a:bodyPr>
          <a:lstStyle/>
          <a:p>
            <a:r>
              <a:rPr lang="zh-CN" altLang="en-US" dirty="0">
                <a:solidFill>
                  <a:srgbClr val="333333"/>
                </a:solidFill>
                <a:latin typeface="-apple-system"/>
              </a:rPr>
              <a:t>幻方团队汇集 </a:t>
            </a:r>
            <a:r>
              <a:rPr lang="en-US" altLang="zh-CN" dirty="0">
                <a:solidFill>
                  <a:srgbClr val="333333"/>
                </a:solidFill>
                <a:latin typeface="-apple-system"/>
              </a:rPr>
              <a:t>IT </a:t>
            </a:r>
            <a:r>
              <a:rPr lang="zh-CN" altLang="en-US" dirty="0">
                <a:solidFill>
                  <a:srgbClr val="333333"/>
                </a:solidFill>
                <a:latin typeface="-apple-system"/>
              </a:rPr>
              <a:t>极客与各领域专家大牛，信仰技术，认同科技是探索世界的最佳方式。投资是一种科学，它需要智慧系统化的融合。</a:t>
            </a:r>
            <a:endParaRPr lang="zh-CN" altLang="en-US" dirty="0"/>
          </a:p>
        </p:txBody>
      </p:sp>
    </p:spTree>
    <p:extLst>
      <p:ext uri="{BB962C8B-B14F-4D97-AF65-F5344CB8AC3E}">
        <p14:creationId xmlns:p14="http://schemas.microsoft.com/office/powerpoint/2010/main" val="13784744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华文中宋" panose="02010600040101010101" pitchFamily="2" charset="-122"/>
              </a:rPr>
              <a:t>头部机构介绍</a:t>
            </a:r>
            <a:r>
              <a:rPr lang="en-US" altLang="zh-CN" dirty="0" smtClean="0">
                <a:latin typeface="华文中宋" panose="02010600040101010101" pitchFamily="2" charset="-122"/>
              </a:rPr>
              <a:t>-</a:t>
            </a:r>
            <a:r>
              <a:rPr lang="zh-CN" altLang="en-US" dirty="0" smtClean="0">
                <a:latin typeface="华文中宋" panose="02010600040101010101" pitchFamily="2" charset="-122"/>
              </a:rPr>
              <a:t>量化对冲</a:t>
            </a:r>
            <a:r>
              <a:rPr lang="en-US" altLang="zh-CN" dirty="0" smtClean="0">
                <a:latin typeface="华文中宋" panose="02010600040101010101" pitchFamily="2" charset="-122"/>
              </a:rPr>
              <a:t>-</a:t>
            </a:r>
            <a:r>
              <a:rPr lang="zh-CN" altLang="en-US" dirty="0" smtClean="0">
                <a:latin typeface="华文中宋" panose="02010600040101010101" pitchFamily="2" charset="-122"/>
              </a:rPr>
              <a:t>幻方量化</a:t>
            </a:r>
            <a:endParaRPr lang="zh-CN" altLang="en-US" dirty="0">
              <a:latin typeface="华文中宋" panose="02010600040101010101" pitchFamily="2" charset="-122"/>
            </a:endParaRPr>
          </a:p>
        </p:txBody>
      </p:sp>
      <p:pic>
        <p:nvPicPr>
          <p:cNvPr id="3" name="图片 2"/>
          <p:cNvPicPr>
            <a:picLocks noChangeAspect="1"/>
          </p:cNvPicPr>
          <p:nvPr/>
        </p:nvPicPr>
        <p:blipFill>
          <a:blip r:embed="rId3"/>
          <a:stretch>
            <a:fillRect/>
          </a:stretch>
        </p:blipFill>
        <p:spPr>
          <a:xfrm>
            <a:off x="1156334" y="1121092"/>
            <a:ext cx="10073889" cy="4670108"/>
          </a:xfrm>
          <a:prstGeom prst="rect">
            <a:avLst/>
          </a:prstGeom>
        </p:spPr>
      </p:pic>
    </p:spTree>
    <p:extLst>
      <p:ext uri="{BB962C8B-B14F-4D97-AF65-F5344CB8AC3E}">
        <p14:creationId xmlns:p14="http://schemas.microsoft.com/office/powerpoint/2010/main" val="2451760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华文中宋" panose="02010600040101010101" pitchFamily="2" charset="-122"/>
              </a:rPr>
              <a:t>头部机构介绍</a:t>
            </a:r>
            <a:r>
              <a:rPr lang="en-US" altLang="zh-CN" dirty="0" smtClean="0">
                <a:latin typeface="华文中宋" panose="02010600040101010101" pitchFamily="2" charset="-122"/>
              </a:rPr>
              <a:t>-</a:t>
            </a:r>
            <a:r>
              <a:rPr lang="zh-CN" altLang="en-US" dirty="0" smtClean="0">
                <a:latin typeface="华文中宋" panose="02010600040101010101" pitchFamily="2" charset="-122"/>
              </a:rPr>
              <a:t>指数</a:t>
            </a:r>
            <a:r>
              <a:rPr lang="zh-CN" altLang="en-US" dirty="0">
                <a:latin typeface="华文中宋" panose="02010600040101010101" pitchFamily="2" charset="-122"/>
              </a:rPr>
              <a:t>增强</a:t>
            </a:r>
            <a:r>
              <a:rPr lang="en-US" altLang="zh-CN" dirty="0" smtClean="0">
                <a:latin typeface="华文中宋" panose="02010600040101010101" pitchFamily="2" charset="-122"/>
              </a:rPr>
              <a:t>-</a:t>
            </a:r>
            <a:r>
              <a:rPr lang="zh-CN" altLang="en-US" dirty="0" smtClean="0">
                <a:latin typeface="华文中宋" panose="02010600040101010101" pitchFamily="2" charset="-122"/>
              </a:rPr>
              <a:t>幻方量化</a:t>
            </a:r>
            <a:endParaRPr lang="zh-CN" altLang="en-US" dirty="0">
              <a:latin typeface="华文中宋" panose="02010600040101010101" pitchFamily="2" charset="-122"/>
            </a:endParaRPr>
          </a:p>
        </p:txBody>
      </p:sp>
      <p:pic>
        <p:nvPicPr>
          <p:cNvPr id="5" name="图片 4"/>
          <p:cNvPicPr>
            <a:picLocks noChangeAspect="1"/>
          </p:cNvPicPr>
          <p:nvPr/>
        </p:nvPicPr>
        <p:blipFill>
          <a:blip r:embed="rId3"/>
          <a:stretch>
            <a:fillRect/>
          </a:stretch>
        </p:blipFill>
        <p:spPr>
          <a:xfrm>
            <a:off x="743992" y="1176206"/>
            <a:ext cx="10633261" cy="4861339"/>
          </a:xfrm>
          <a:prstGeom prst="rect">
            <a:avLst/>
          </a:prstGeom>
        </p:spPr>
      </p:pic>
    </p:spTree>
    <p:extLst>
      <p:ext uri="{BB962C8B-B14F-4D97-AF65-F5344CB8AC3E}">
        <p14:creationId xmlns:p14="http://schemas.microsoft.com/office/powerpoint/2010/main" val="12084867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华文中宋" panose="02010600040101010101" pitchFamily="2" charset="-122"/>
              </a:rPr>
              <a:t>头部机构介绍</a:t>
            </a:r>
            <a:r>
              <a:rPr lang="en-US" altLang="zh-CN" dirty="0" smtClean="0">
                <a:latin typeface="华文中宋" panose="02010600040101010101" pitchFamily="2" charset="-122"/>
              </a:rPr>
              <a:t>-</a:t>
            </a:r>
            <a:r>
              <a:rPr lang="zh-CN" altLang="en-US" dirty="0">
                <a:latin typeface="华文中宋" panose="02010600040101010101" pitchFamily="2" charset="-122"/>
              </a:rPr>
              <a:t>多策略</a:t>
            </a:r>
            <a:r>
              <a:rPr lang="en-US" altLang="zh-CN" dirty="0" smtClean="0">
                <a:latin typeface="华文中宋" panose="02010600040101010101" pitchFamily="2" charset="-122"/>
              </a:rPr>
              <a:t>-</a:t>
            </a:r>
            <a:r>
              <a:rPr lang="zh-CN" altLang="en-US" dirty="0">
                <a:latin typeface="华文中宋" panose="02010600040101010101" pitchFamily="2" charset="-122"/>
              </a:rPr>
              <a:t>永安国富</a:t>
            </a:r>
          </a:p>
        </p:txBody>
      </p:sp>
      <p:sp>
        <p:nvSpPr>
          <p:cNvPr id="3" name="矩形 2"/>
          <p:cNvSpPr/>
          <p:nvPr/>
        </p:nvSpPr>
        <p:spPr>
          <a:xfrm>
            <a:off x="5859849" y="1561147"/>
            <a:ext cx="6096000" cy="1938992"/>
          </a:xfrm>
          <a:prstGeom prst="rect">
            <a:avLst/>
          </a:prstGeom>
        </p:spPr>
        <p:txBody>
          <a:bodyPr>
            <a:spAutoFit/>
          </a:bodyPr>
          <a:lstStyle/>
          <a:p>
            <a:r>
              <a:rPr lang="zh-CN" altLang="en-US" sz="2000" dirty="0">
                <a:solidFill>
                  <a:srgbClr val="333333"/>
                </a:solidFill>
                <a:latin typeface="微软雅黑" panose="020B0503020204020204" pitchFamily="34" charset="-122"/>
                <a:ea typeface="微软雅黑" panose="020B0503020204020204" pitchFamily="34" charset="-122"/>
              </a:rPr>
              <a:t>永安国富的股东为杭州小牛投资合伙企业（有限合伙）、永安期货股份有限公司、杭州小犇股权投资合伙企业（有限合伙），分别持股</a:t>
            </a:r>
            <a:r>
              <a:rPr lang="en-US" altLang="zh-CN" sz="2000" dirty="0">
                <a:solidFill>
                  <a:srgbClr val="333333"/>
                </a:solidFill>
                <a:latin typeface="微软雅黑" panose="020B0503020204020204" pitchFamily="34" charset="-122"/>
                <a:ea typeface="微软雅黑" panose="020B0503020204020204" pitchFamily="34" charset="-122"/>
              </a:rPr>
              <a:t>63.658%</a:t>
            </a:r>
            <a:r>
              <a:rPr lang="zh-CN" altLang="en-US" sz="2000" dirty="0">
                <a:solidFill>
                  <a:srgbClr val="333333"/>
                </a:solidFill>
                <a:latin typeface="微软雅黑" panose="020B0503020204020204" pitchFamily="34" charset="-122"/>
                <a:ea typeface="微软雅黑" panose="020B0503020204020204" pitchFamily="34" charset="-122"/>
              </a:rPr>
              <a:t>、</a:t>
            </a:r>
            <a:r>
              <a:rPr lang="en-US" altLang="zh-CN" sz="2000" dirty="0">
                <a:solidFill>
                  <a:srgbClr val="333333"/>
                </a:solidFill>
                <a:latin typeface="微软雅黑" panose="020B0503020204020204" pitchFamily="34" charset="-122"/>
                <a:ea typeface="微软雅黑" panose="020B0503020204020204" pitchFamily="34" charset="-122"/>
              </a:rPr>
              <a:t>31.354%</a:t>
            </a:r>
            <a:r>
              <a:rPr lang="zh-CN" altLang="en-US" sz="2000" dirty="0">
                <a:solidFill>
                  <a:srgbClr val="333333"/>
                </a:solidFill>
                <a:latin typeface="微软雅黑" panose="020B0503020204020204" pitchFamily="34" charset="-122"/>
                <a:ea typeface="微软雅黑" panose="020B0503020204020204" pitchFamily="34" charset="-122"/>
              </a:rPr>
              <a:t>、</a:t>
            </a:r>
            <a:r>
              <a:rPr lang="en-US" altLang="zh-CN" sz="2000" dirty="0">
                <a:solidFill>
                  <a:srgbClr val="333333"/>
                </a:solidFill>
                <a:latin typeface="微软雅黑" panose="020B0503020204020204" pitchFamily="34" charset="-122"/>
                <a:ea typeface="微软雅黑" panose="020B0503020204020204" pitchFamily="34" charset="-122"/>
              </a:rPr>
              <a:t>4.988%</a:t>
            </a:r>
            <a:r>
              <a:rPr lang="zh-CN" altLang="en-US" sz="2000" dirty="0">
                <a:solidFill>
                  <a:srgbClr val="333333"/>
                </a:solidFill>
                <a:latin typeface="微软雅黑" panose="020B0503020204020204" pitchFamily="34" charset="-122"/>
                <a:ea typeface="微软雅黑" panose="020B0503020204020204" pitchFamily="34" charset="-122"/>
              </a:rPr>
              <a:t>。其中，杭州小牛投资合伙企业（有限合伙） 的合伙人均为公司核心投资团队成员，杭州小犇股权投资合伙企业（有限合伙）为员工持股平台。</a:t>
            </a:r>
            <a:endParaRPr lang="zh-CN" altLang="en-US" sz="2000" dirty="0"/>
          </a:p>
        </p:txBody>
      </p:sp>
      <p:sp>
        <p:nvSpPr>
          <p:cNvPr id="6" name="文本框 5"/>
          <p:cNvSpPr txBox="1"/>
          <p:nvPr/>
        </p:nvSpPr>
        <p:spPr>
          <a:xfrm>
            <a:off x="538712" y="5132090"/>
            <a:ext cx="5027295" cy="369332"/>
          </a:xfrm>
          <a:prstGeom prst="rect">
            <a:avLst/>
          </a:prstGeom>
          <a:noFill/>
        </p:spPr>
        <p:txBody>
          <a:bodyPr wrap="square" rtlCol="0">
            <a:spAutoFit/>
          </a:bodyPr>
          <a:lstStyle/>
          <a:p>
            <a:r>
              <a:rPr lang="zh-CN" altLang="en-US" dirty="0" smtClean="0"/>
              <a:t>管理规模：</a:t>
            </a:r>
            <a:r>
              <a:rPr lang="en-US" altLang="zh-CN" dirty="0" smtClean="0"/>
              <a:t>300</a:t>
            </a:r>
            <a:r>
              <a:rPr lang="zh-CN" altLang="en-US" dirty="0" smtClean="0"/>
              <a:t>亿，明星基金经理 肖国平</a:t>
            </a:r>
            <a:endParaRPr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985" y="1299864"/>
            <a:ext cx="5238750" cy="3486150"/>
          </a:xfrm>
          <a:prstGeom prst="rect">
            <a:avLst/>
          </a:prstGeom>
        </p:spPr>
      </p:pic>
    </p:spTree>
    <p:extLst>
      <p:ext uri="{BB962C8B-B14F-4D97-AF65-F5344CB8AC3E}">
        <p14:creationId xmlns:p14="http://schemas.microsoft.com/office/powerpoint/2010/main" val="3395975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华文中宋" panose="02010600040101010101" pitchFamily="2" charset="-122"/>
              </a:rPr>
              <a:t>头部机构介绍</a:t>
            </a:r>
            <a:r>
              <a:rPr lang="en-US" altLang="zh-CN" dirty="0" smtClean="0">
                <a:latin typeface="华文中宋" panose="02010600040101010101" pitchFamily="2" charset="-122"/>
              </a:rPr>
              <a:t>-</a:t>
            </a:r>
            <a:r>
              <a:rPr lang="zh-CN" altLang="en-US" dirty="0">
                <a:latin typeface="华文中宋" panose="02010600040101010101" pitchFamily="2" charset="-122"/>
              </a:rPr>
              <a:t>多策略</a:t>
            </a:r>
            <a:r>
              <a:rPr lang="en-US" altLang="zh-CN" dirty="0" smtClean="0">
                <a:latin typeface="华文中宋" panose="02010600040101010101" pitchFamily="2" charset="-122"/>
              </a:rPr>
              <a:t>-</a:t>
            </a:r>
            <a:r>
              <a:rPr lang="zh-CN" altLang="en-US" dirty="0">
                <a:latin typeface="华文中宋" panose="02010600040101010101" pitchFamily="2" charset="-122"/>
              </a:rPr>
              <a:t>永安国富</a:t>
            </a:r>
          </a:p>
        </p:txBody>
      </p:sp>
      <p:pic>
        <p:nvPicPr>
          <p:cNvPr id="4" name="图片 3"/>
          <p:cNvPicPr>
            <a:picLocks noChangeAspect="1"/>
          </p:cNvPicPr>
          <p:nvPr/>
        </p:nvPicPr>
        <p:blipFill>
          <a:blip r:embed="rId3"/>
          <a:stretch>
            <a:fillRect/>
          </a:stretch>
        </p:blipFill>
        <p:spPr>
          <a:xfrm>
            <a:off x="857250" y="941070"/>
            <a:ext cx="10008870" cy="5177002"/>
          </a:xfrm>
          <a:prstGeom prst="rect">
            <a:avLst/>
          </a:prstGeom>
        </p:spPr>
      </p:pic>
    </p:spTree>
    <p:extLst>
      <p:ext uri="{BB962C8B-B14F-4D97-AF65-F5344CB8AC3E}">
        <p14:creationId xmlns:p14="http://schemas.microsoft.com/office/powerpoint/2010/main" val="1700785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华文中宋" panose="02010600040101010101" pitchFamily="2" charset="-122"/>
              </a:rPr>
              <a:t>头部机构介绍</a:t>
            </a:r>
            <a:r>
              <a:rPr lang="en-US" altLang="zh-CN" dirty="0" smtClean="0">
                <a:latin typeface="华文中宋" panose="02010600040101010101" pitchFamily="2" charset="-122"/>
              </a:rPr>
              <a:t>-</a:t>
            </a:r>
            <a:r>
              <a:rPr lang="zh-CN" altLang="en-US" dirty="0" smtClean="0">
                <a:latin typeface="华文中宋" panose="02010600040101010101" pitchFamily="2" charset="-122"/>
              </a:rPr>
              <a:t>期货高频</a:t>
            </a:r>
            <a:r>
              <a:rPr lang="en-US" altLang="zh-CN" dirty="0" smtClean="0">
                <a:latin typeface="华文中宋" panose="02010600040101010101" pitchFamily="2" charset="-122"/>
              </a:rPr>
              <a:t>-</a:t>
            </a:r>
            <a:r>
              <a:rPr lang="zh-CN" altLang="en-US" dirty="0" smtClean="0">
                <a:latin typeface="华文中宋" panose="02010600040101010101" pitchFamily="2" charset="-122"/>
              </a:rPr>
              <a:t>深圳茂源</a:t>
            </a:r>
            <a:endParaRPr lang="zh-CN" altLang="en-US" dirty="0">
              <a:latin typeface="华文中宋" panose="02010600040101010101" pitchFamily="2" charset="-122"/>
            </a:endParaRPr>
          </a:p>
        </p:txBody>
      </p:sp>
      <p:pic>
        <p:nvPicPr>
          <p:cNvPr id="7" name="图片 6"/>
          <p:cNvPicPr>
            <a:picLocks noChangeAspect="1"/>
          </p:cNvPicPr>
          <p:nvPr/>
        </p:nvPicPr>
        <p:blipFill>
          <a:blip r:embed="rId2"/>
          <a:stretch>
            <a:fillRect/>
          </a:stretch>
        </p:blipFill>
        <p:spPr>
          <a:xfrm>
            <a:off x="229317" y="1033593"/>
            <a:ext cx="8201025" cy="2486025"/>
          </a:xfrm>
          <a:prstGeom prst="rect">
            <a:avLst/>
          </a:prstGeom>
        </p:spPr>
      </p:pic>
      <p:pic>
        <p:nvPicPr>
          <p:cNvPr id="8" name="图片 7"/>
          <p:cNvPicPr>
            <a:picLocks noChangeAspect="1"/>
          </p:cNvPicPr>
          <p:nvPr/>
        </p:nvPicPr>
        <p:blipFill>
          <a:blip r:embed="rId3"/>
          <a:stretch>
            <a:fillRect/>
          </a:stretch>
        </p:blipFill>
        <p:spPr>
          <a:xfrm>
            <a:off x="229317" y="3519618"/>
            <a:ext cx="8153400" cy="2552700"/>
          </a:xfrm>
          <a:prstGeom prst="rect">
            <a:avLst/>
          </a:prstGeom>
        </p:spPr>
      </p:pic>
      <p:sp>
        <p:nvSpPr>
          <p:cNvPr id="9" name="矩形 8"/>
          <p:cNvSpPr/>
          <p:nvPr/>
        </p:nvSpPr>
        <p:spPr>
          <a:xfrm>
            <a:off x="8430342" y="1398016"/>
            <a:ext cx="3327747" cy="3970318"/>
          </a:xfrm>
          <a:prstGeom prst="rect">
            <a:avLst/>
          </a:prstGeom>
        </p:spPr>
        <p:txBody>
          <a:bodyPr wrap="square">
            <a:spAutoFit/>
          </a:bodyPr>
          <a:lstStyle/>
          <a:p>
            <a:r>
              <a:rPr lang="zh-CN" altLang="en-US" dirty="0">
                <a:solidFill>
                  <a:srgbClr val="3F3F3F"/>
                </a:solidFill>
                <a:latin typeface="微软雅黑" panose="020B0503020204020204" pitchFamily="34" charset="-122"/>
                <a:ea typeface="微软雅黑" panose="020B0503020204020204" pitchFamily="34" charset="-122"/>
              </a:rPr>
              <a:t>茂源资本是一家研究和技术并重的公司。公司目前员工</a:t>
            </a:r>
            <a:r>
              <a:rPr lang="en-US" altLang="zh-CN" dirty="0">
                <a:solidFill>
                  <a:srgbClr val="3F3F3F"/>
                </a:solidFill>
                <a:latin typeface="微软雅黑" panose="020B0503020204020204" pitchFamily="34" charset="-122"/>
                <a:ea typeface="微软雅黑" panose="020B0503020204020204" pitchFamily="34" charset="-122"/>
              </a:rPr>
              <a:t>60</a:t>
            </a:r>
            <a:r>
              <a:rPr lang="zh-CN" altLang="en-US" dirty="0">
                <a:solidFill>
                  <a:srgbClr val="3F3F3F"/>
                </a:solidFill>
                <a:latin typeface="微软雅黑" panose="020B0503020204020204" pitchFamily="34" charset="-122"/>
                <a:ea typeface="微软雅黑" panose="020B0503020204020204" pitchFamily="34" charset="-122"/>
              </a:rPr>
              <a:t>名，其中投研风控团队成员约</a:t>
            </a:r>
            <a:r>
              <a:rPr lang="en-US" altLang="zh-CN" dirty="0">
                <a:solidFill>
                  <a:srgbClr val="3F3F3F"/>
                </a:solidFill>
                <a:latin typeface="微软雅黑" panose="020B0503020204020204" pitchFamily="34" charset="-122"/>
                <a:ea typeface="微软雅黑" panose="020B0503020204020204" pitchFamily="34" charset="-122"/>
              </a:rPr>
              <a:t>20</a:t>
            </a:r>
            <a:r>
              <a:rPr lang="zh-CN" altLang="en-US" dirty="0">
                <a:solidFill>
                  <a:srgbClr val="3F3F3F"/>
                </a:solidFill>
                <a:latin typeface="微软雅黑" panose="020B0503020204020204" pitchFamily="34" charset="-122"/>
                <a:ea typeface="微软雅黑" panose="020B0503020204020204" pitchFamily="34" charset="-122"/>
              </a:rPr>
              <a:t>名，绝大多数毕业于清华，北大，南大，复旦等国内名校，并拥有博士学位和海外名校背景。此外不少投研团队成员还在专业领域有多年实践工作经验，如千禧年，雷曼兄弟，法国兴业银行，摩根士丹利等。公司技术团队成员也均来自于顶级</a:t>
            </a:r>
            <a:r>
              <a:rPr lang="en-US" altLang="zh-CN" dirty="0">
                <a:solidFill>
                  <a:srgbClr val="3F3F3F"/>
                </a:solidFill>
                <a:latin typeface="微软雅黑" panose="020B0503020204020204" pitchFamily="34" charset="-122"/>
                <a:ea typeface="微软雅黑" panose="020B0503020204020204" pitchFamily="34" charset="-122"/>
              </a:rPr>
              <a:t>IT</a:t>
            </a:r>
            <a:r>
              <a:rPr lang="zh-CN" altLang="en-US" dirty="0">
                <a:solidFill>
                  <a:srgbClr val="3F3F3F"/>
                </a:solidFill>
                <a:latin typeface="微软雅黑" panose="020B0503020204020204" pitchFamily="34" charset="-122"/>
                <a:ea typeface="微软雅黑" panose="020B0503020204020204" pitchFamily="34" charset="-122"/>
              </a:rPr>
              <a:t>公司的核心技术团队，如阿里巴巴，腾讯，中兴，华为等，具有强大的技术研发能力。</a:t>
            </a:r>
            <a:endParaRPr lang="zh-CN" altLang="en-US" dirty="0"/>
          </a:p>
        </p:txBody>
      </p:sp>
    </p:spTree>
    <p:extLst>
      <p:ext uri="{BB962C8B-B14F-4D97-AF65-F5344CB8AC3E}">
        <p14:creationId xmlns:p14="http://schemas.microsoft.com/office/powerpoint/2010/main" val="4030181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华文中宋" panose="02010600040101010101" pitchFamily="2" charset="-122"/>
              </a:rPr>
              <a:t>头部机构介绍</a:t>
            </a:r>
            <a:r>
              <a:rPr lang="en-US" altLang="zh-CN" dirty="0" smtClean="0">
                <a:latin typeface="华文中宋" panose="02010600040101010101" pitchFamily="2" charset="-122"/>
              </a:rPr>
              <a:t>-</a:t>
            </a:r>
            <a:r>
              <a:rPr lang="zh-CN" altLang="en-US" dirty="0" smtClean="0">
                <a:latin typeface="华文中宋" panose="02010600040101010101" pitchFamily="2" charset="-122"/>
              </a:rPr>
              <a:t>期货高频</a:t>
            </a:r>
            <a:r>
              <a:rPr lang="en-US" altLang="zh-CN" dirty="0" smtClean="0">
                <a:latin typeface="华文中宋" panose="02010600040101010101" pitchFamily="2" charset="-122"/>
              </a:rPr>
              <a:t>-</a:t>
            </a:r>
            <a:r>
              <a:rPr lang="zh-CN" altLang="en-US" dirty="0" smtClean="0">
                <a:latin typeface="华文中宋" panose="02010600040101010101" pitchFamily="2" charset="-122"/>
              </a:rPr>
              <a:t>深圳茂源</a:t>
            </a:r>
            <a:endParaRPr lang="zh-CN" altLang="en-US" dirty="0">
              <a:latin typeface="华文中宋" panose="02010600040101010101" pitchFamily="2" charset="-122"/>
            </a:endParaRPr>
          </a:p>
        </p:txBody>
      </p:sp>
      <p:pic>
        <p:nvPicPr>
          <p:cNvPr id="3" name="图片 2"/>
          <p:cNvPicPr>
            <a:picLocks noChangeAspect="1"/>
          </p:cNvPicPr>
          <p:nvPr/>
        </p:nvPicPr>
        <p:blipFill>
          <a:blip r:embed="rId3"/>
          <a:stretch>
            <a:fillRect/>
          </a:stretch>
        </p:blipFill>
        <p:spPr>
          <a:xfrm>
            <a:off x="2658910" y="1129822"/>
            <a:ext cx="7124700" cy="5124450"/>
          </a:xfrm>
          <a:prstGeom prst="rect">
            <a:avLst/>
          </a:prstGeom>
        </p:spPr>
      </p:pic>
    </p:spTree>
    <p:extLst>
      <p:ext uri="{BB962C8B-B14F-4D97-AF65-F5344CB8AC3E}">
        <p14:creationId xmlns:p14="http://schemas.microsoft.com/office/powerpoint/2010/main" val="792241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华文中宋" panose="02010600040101010101" pitchFamily="2" charset="-122"/>
              </a:rPr>
              <a:t>全球最大对冲基金排行</a:t>
            </a:r>
            <a:endParaRPr lang="zh-CN" altLang="en-US" dirty="0">
              <a:latin typeface="华文中宋" panose="02010600040101010101" pitchFamily="2"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3036530164"/>
              </p:ext>
            </p:extLst>
          </p:nvPr>
        </p:nvGraphicFramePr>
        <p:xfrm>
          <a:off x="1590040" y="1268306"/>
          <a:ext cx="8904195" cy="4332394"/>
        </p:xfrm>
        <a:graphic>
          <a:graphicData uri="http://schemas.openxmlformats.org/drawingml/2006/table">
            <a:tbl>
              <a:tblPr firstRow="1" bandRow="1">
                <a:tableStyleId>{5C22544A-7EE6-4342-B048-85BDC9FD1C3A}</a:tableStyleId>
              </a:tblPr>
              <a:tblGrid>
                <a:gridCol w="3286760">
                  <a:extLst>
                    <a:ext uri="{9D8B030D-6E8A-4147-A177-3AD203B41FA5}">
                      <a16:colId xmlns:a16="http://schemas.microsoft.com/office/drawing/2014/main" val="83158677"/>
                    </a:ext>
                  </a:extLst>
                </a:gridCol>
                <a:gridCol w="2649370">
                  <a:extLst>
                    <a:ext uri="{9D8B030D-6E8A-4147-A177-3AD203B41FA5}">
                      <a16:colId xmlns:a16="http://schemas.microsoft.com/office/drawing/2014/main" val="1321911136"/>
                    </a:ext>
                  </a:extLst>
                </a:gridCol>
                <a:gridCol w="2968065">
                  <a:extLst>
                    <a:ext uri="{9D8B030D-6E8A-4147-A177-3AD203B41FA5}">
                      <a16:colId xmlns:a16="http://schemas.microsoft.com/office/drawing/2014/main" val="3093048908"/>
                    </a:ext>
                  </a:extLst>
                </a:gridCol>
              </a:tblGrid>
              <a:tr h="393854">
                <a:tc>
                  <a:txBody>
                    <a:bodyPr/>
                    <a:lstStyle/>
                    <a:p>
                      <a:r>
                        <a:rPr lang="zh-CN" altLang="en-US" dirty="0" smtClean="0"/>
                        <a:t>名称</a:t>
                      </a:r>
                      <a:endParaRPr lang="zh-CN" altLang="en-US" dirty="0"/>
                    </a:p>
                  </a:txBody>
                  <a:tcPr/>
                </a:tc>
                <a:tc>
                  <a:txBody>
                    <a:bodyPr/>
                    <a:lstStyle/>
                    <a:p>
                      <a:r>
                        <a:rPr lang="zh-CN" altLang="en-US" dirty="0" smtClean="0"/>
                        <a:t>规模（亿，美元）</a:t>
                      </a:r>
                      <a:endParaRPr lang="zh-CN" altLang="en-US" dirty="0"/>
                    </a:p>
                  </a:txBody>
                  <a:tcPr/>
                </a:tc>
                <a:tc>
                  <a:txBody>
                    <a:bodyPr/>
                    <a:lstStyle/>
                    <a:p>
                      <a:r>
                        <a:rPr lang="zh-CN" altLang="en-US" dirty="0" smtClean="0"/>
                        <a:t>是否进入中国</a:t>
                      </a:r>
                      <a:endParaRPr lang="zh-CN" altLang="en-US" dirty="0"/>
                    </a:p>
                  </a:txBody>
                  <a:tcPr/>
                </a:tc>
                <a:extLst>
                  <a:ext uri="{0D108BD9-81ED-4DB2-BD59-A6C34878D82A}">
                    <a16:rowId xmlns:a16="http://schemas.microsoft.com/office/drawing/2014/main" val="2444180788"/>
                  </a:ext>
                </a:extLst>
              </a:tr>
              <a:tr h="393854">
                <a:tc>
                  <a:txBody>
                    <a:bodyPr/>
                    <a:lstStyle/>
                    <a:p>
                      <a:r>
                        <a:rPr lang="zh-CN" altLang="en-US" sz="1800" b="0" i="0" kern="1200" dirty="0" smtClean="0">
                          <a:solidFill>
                            <a:schemeClr val="dk1"/>
                          </a:solidFill>
                          <a:effectLst/>
                          <a:latin typeface="+mn-lt"/>
                          <a:ea typeface="+mn-ea"/>
                          <a:cs typeface="+mn-cs"/>
                        </a:rPr>
                        <a:t>桥水</a:t>
                      </a:r>
                      <a:endParaRPr lang="zh-CN" altLang="en-US" dirty="0"/>
                    </a:p>
                  </a:txBody>
                  <a:tcPr/>
                </a:tc>
                <a:tc>
                  <a:txBody>
                    <a:bodyPr/>
                    <a:lstStyle/>
                    <a:p>
                      <a:r>
                        <a:rPr lang="en-US" altLang="zh-CN" sz="1800" b="0" i="0" kern="1200" dirty="0" smtClean="0">
                          <a:solidFill>
                            <a:schemeClr val="dk1"/>
                          </a:solidFill>
                          <a:effectLst/>
                          <a:latin typeface="+mn-lt"/>
                          <a:ea typeface="+mn-ea"/>
                          <a:cs typeface="+mn-cs"/>
                        </a:rPr>
                        <a:t>1638</a:t>
                      </a:r>
                      <a:endParaRPr lang="zh-CN" altLang="en-US" dirty="0"/>
                    </a:p>
                  </a:txBody>
                  <a:tcPr/>
                </a:tc>
                <a:tc>
                  <a:txBody>
                    <a:bodyPr/>
                    <a:lstStyle/>
                    <a:p>
                      <a:r>
                        <a:rPr lang="zh-CN" altLang="en-US" dirty="0" smtClean="0"/>
                        <a:t>是</a:t>
                      </a:r>
                      <a:endParaRPr lang="zh-CN" altLang="en-US" dirty="0"/>
                    </a:p>
                  </a:txBody>
                  <a:tcPr/>
                </a:tc>
                <a:extLst>
                  <a:ext uri="{0D108BD9-81ED-4DB2-BD59-A6C34878D82A}">
                    <a16:rowId xmlns:a16="http://schemas.microsoft.com/office/drawing/2014/main" val="2711744318"/>
                  </a:ext>
                </a:extLst>
              </a:tr>
              <a:tr h="393854">
                <a:tc>
                  <a:txBody>
                    <a:bodyPr/>
                    <a:lstStyle/>
                    <a:p>
                      <a:r>
                        <a:rPr lang="en-US" altLang="zh-CN" sz="1800" b="0" i="0" kern="1200" dirty="0" smtClean="0">
                          <a:solidFill>
                            <a:schemeClr val="dk1"/>
                          </a:solidFill>
                          <a:effectLst/>
                          <a:latin typeface="+mn-lt"/>
                          <a:ea typeface="+mn-ea"/>
                          <a:cs typeface="+mn-cs"/>
                        </a:rPr>
                        <a:t>AQR</a:t>
                      </a:r>
                      <a:endParaRPr lang="zh-CN" altLang="en-US" dirty="0"/>
                    </a:p>
                  </a:txBody>
                  <a:tcPr/>
                </a:tc>
                <a:tc>
                  <a:txBody>
                    <a:bodyPr/>
                    <a:lstStyle/>
                    <a:p>
                      <a:r>
                        <a:rPr lang="en-US" altLang="zh-CN" sz="1800" b="0" i="0" kern="1200" dirty="0" smtClean="0">
                          <a:solidFill>
                            <a:schemeClr val="dk1"/>
                          </a:solidFill>
                          <a:effectLst/>
                          <a:latin typeface="+mn-lt"/>
                          <a:ea typeface="+mn-ea"/>
                          <a:cs typeface="+mn-cs"/>
                        </a:rPr>
                        <a:t>996</a:t>
                      </a:r>
                      <a:endParaRPr lang="zh-CN" altLang="en-US" dirty="0"/>
                    </a:p>
                  </a:txBody>
                  <a:tcPr/>
                </a:tc>
                <a:tc>
                  <a:txBody>
                    <a:bodyPr/>
                    <a:lstStyle/>
                    <a:p>
                      <a:endParaRPr lang="zh-CN" altLang="en-US" dirty="0"/>
                    </a:p>
                  </a:txBody>
                  <a:tcPr/>
                </a:tc>
                <a:extLst>
                  <a:ext uri="{0D108BD9-81ED-4DB2-BD59-A6C34878D82A}">
                    <a16:rowId xmlns:a16="http://schemas.microsoft.com/office/drawing/2014/main" val="1603554629"/>
                  </a:ext>
                </a:extLst>
              </a:tr>
              <a:tr h="393854">
                <a:tc>
                  <a:txBody>
                    <a:bodyPr/>
                    <a:lstStyle/>
                    <a:p>
                      <a:r>
                        <a:rPr lang="zh-CN" altLang="en-US" sz="1800" b="0" i="0" kern="1200" dirty="0" smtClean="0">
                          <a:solidFill>
                            <a:schemeClr val="dk1"/>
                          </a:solidFill>
                          <a:effectLst/>
                          <a:latin typeface="+mn-lt"/>
                          <a:ea typeface="+mn-ea"/>
                          <a:cs typeface="+mn-cs"/>
                        </a:rPr>
                        <a:t>英仕曼</a:t>
                      </a:r>
                      <a:endParaRPr lang="zh-CN" altLang="en-US" dirty="0"/>
                    </a:p>
                  </a:txBody>
                  <a:tcPr/>
                </a:tc>
                <a:tc>
                  <a:txBody>
                    <a:bodyPr/>
                    <a:lstStyle/>
                    <a:p>
                      <a:r>
                        <a:rPr lang="en-US" altLang="zh-CN" sz="1800" b="0" i="0" kern="1200" dirty="0" smtClean="0">
                          <a:solidFill>
                            <a:schemeClr val="dk1"/>
                          </a:solidFill>
                          <a:effectLst/>
                          <a:latin typeface="+mn-lt"/>
                          <a:ea typeface="+mn-ea"/>
                          <a:cs typeface="+mn-cs"/>
                        </a:rPr>
                        <a:t>824</a:t>
                      </a:r>
                      <a:endParaRPr lang="zh-CN" altLang="en-US" dirty="0"/>
                    </a:p>
                  </a:txBody>
                  <a:tcPr/>
                </a:tc>
                <a:tc>
                  <a:txBody>
                    <a:bodyPr/>
                    <a:lstStyle/>
                    <a:p>
                      <a:r>
                        <a:rPr lang="zh-CN" altLang="en-US" smtClean="0"/>
                        <a:t>是</a:t>
                      </a:r>
                      <a:endParaRPr lang="zh-CN" altLang="en-US" dirty="0"/>
                    </a:p>
                  </a:txBody>
                  <a:tcPr/>
                </a:tc>
                <a:extLst>
                  <a:ext uri="{0D108BD9-81ED-4DB2-BD59-A6C34878D82A}">
                    <a16:rowId xmlns:a16="http://schemas.microsoft.com/office/drawing/2014/main" val="1328998052"/>
                  </a:ext>
                </a:extLst>
              </a:tr>
              <a:tr h="393854">
                <a:tc>
                  <a:txBody>
                    <a:bodyPr/>
                    <a:lstStyle/>
                    <a:p>
                      <a:r>
                        <a:rPr lang="zh-CN" altLang="en-US" sz="1800" b="0" i="0" kern="1200" dirty="0" smtClean="0">
                          <a:solidFill>
                            <a:schemeClr val="dk1"/>
                          </a:solidFill>
                          <a:effectLst/>
                          <a:latin typeface="+mn-lt"/>
                          <a:ea typeface="+mn-ea"/>
                          <a:cs typeface="+mn-cs"/>
                        </a:rPr>
                        <a:t>文艺复兴科技</a:t>
                      </a:r>
                      <a:endParaRPr lang="zh-CN" altLang="en-US" dirty="0"/>
                    </a:p>
                  </a:txBody>
                  <a:tcPr/>
                </a:tc>
                <a:tc>
                  <a:txBody>
                    <a:bodyPr/>
                    <a:lstStyle/>
                    <a:p>
                      <a:r>
                        <a:rPr lang="en-US" altLang="zh-CN" sz="1800" b="0" i="0" kern="1200" dirty="0" smtClean="0">
                          <a:solidFill>
                            <a:schemeClr val="dk1"/>
                          </a:solidFill>
                          <a:effectLst/>
                          <a:latin typeface="+mn-lt"/>
                          <a:ea typeface="+mn-ea"/>
                          <a:cs typeface="+mn-cs"/>
                        </a:rPr>
                        <a:t>673</a:t>
                      </a:r>
                      <a:endParaRPr lang="zh-CN" altLang="en-US" dirty="0"/>
                    </a:p>
                  </a:txBody>
                  <a:tcPr/>
                </a:tc>
                <a:tc>
                  <a:txBody>
                    <a:bodyPr/>
                    <a:lstStyle/>
                    <a:p>
                      <a:endParaRPr lang="zh-CN" altLang="en-US" dirty="0"/>
                    </a:p>
                  </a:txBody>
                  <a:tcPr/>
                </a:tc>
                <a:extLst>
                  <a:ext uri="{0D108BD9-81ED-4DB2-BD59-A6C34878D82A}">
                    <a16:rowId xmlns:a16="http://schemas.microsoft.com/office/drawing/2014/main" val="3201171349"/>
                  </a:ext>
                </a:extLst>
              </a:tr>
              <a:tr h="393854">
                <a:tc>
                  <a:txBody>
                    <a:bodyPr/>
                    <a:lstStyle/>
                    <a:p>
                      <a:r>
                        <a:rPr lang="en-US" altLang="zh-CN" sz="1800" b="0" i="0" kern="1200" dirty="0" smtClean="0">
                          <a:solidFill>
                            <a:schemeClr val="dk1"/>
                          </a:solidFill>
                          <a:effectLst/>
                          <a:latin typeface="+mn-lt"/>
                          <a:ea typeface="+mn-ea"/>
                          <a:cs typeface="+mn-cs"/>
                        </a:rPr>
                        <a:t>Two Sigma</a:t>
                      </a:r>
                      <a:endParaRPr lang="zh-CN" altLang="en-US" dirty="0"/>
                    </a:p>
                  </a:txBody>
                  <a:tcPr/>
                </a:tc>
                <a:tc>
                  <a:txBody>
                    <a:bodyPr/>
                    <a:lstStyle/>
                    <a:p>
                      <a:r>
                        <a:rPr lang="en-US" altLang="zh-CN" sz="1800" b="0" i="0" kern="1200" dirty="0" smtClean="0">
                          <a:solidFill>
                            <a:schemeClr val="dk1"/>
                          </a:solidFill>
                          <a:effectLst/>
                          <a:latin typeface="+mn-lt"/>
                          <a:ea typeface="+mn-ea"/>
                          <a:cs typeface="+mn-cs"/>
                        </a:rPr>
                        <a:t>600</a:t>
                      </a:r>
                      <a:endParaRPr lang="zh-CN" altLang="en-US" dirty="0"/>
                    </a:p>
                  </a:txBody>
                  <a:tcPr/>
                </a:tc>
                <a:tc>
                  <a:txBody>
                    <a:bodyPr/>
                    <a:lstStyle/>
                    <a:p>
                      <a:r>
                        <a:rPr lang="zh-CN" altLang="en-US" dirty="0" smtClean="0"/>
                        <a:t>是</a:t>
                      </a:r>
                      <a:endParaRPr lang="zh-CN" altLang="en-US" dirty="0"/>
                    </a:p>
                  </a:txBody>
                  <a:tcPr/>
                </a:tc>
                <a:extLst>
                  <a:ext uri="{0D108BD9-81ED-4DB2-BD59-A6C34878D82A}">
                    <a16:rowId xmlns:a16="http://schemas.microsoft.com/office/drawing/2014/main" val="4194827090"/>
                  </a:ext>
                </a:extLst>
              </a:tr>
              <a:tr h="393854">
                <a:tc>
                  <a:txBody>
                    <a:bodyPr/>
                    <a:lstStyle/>
                    <a:p>
                      <a:r>
                        <a:rPr lang="zh-CN" altLang="en-US" sz="1800" b="0" i="0" kern="1200" dirty="0" smtClean="0">
                          <a:solidFill>
                            <a:schemeClr val="dk1"/>
                          </a:solidFill>
                          <a:effectLst/>
                          <a:latin typeface="+mn-lt"/>
                          <a:ea typeface="+mn-ea"/>
                          <a:cs typeface="+mn-cs"/>
                        </a:rPr>
                        <a:t>埃莉诺</a:t>
                      </a:r>
                      <a:endParaRPr lang="zh-CN" altLang="en-US" dirty="0"/>
                    </a:p>
                  </a:txBody>
                  <a:tcPr/>
                </a:tc>
                <a:tc>
                  <a:txBody>
                    <a:bodyPr/>
                    <a:lstStyle/>
                    <a:p>
                      <a:r>
                        <a:rPr lang="en-US" altLang="zh-CN" sz="1800" b="0" i="0" kern="1200" dirty="0" smtClean="0">
                          <a:solidFill>
                            <a:schemeClr val="dk1"/>
                          </a:solidFill>
                          <a:effectLst/>
                          <a:latin typeface="+mn-lt"/>
                          <a:ea typeface="+mn-ea"/>
                          <a:cs typeface="+mn-cs"/>
                        </a:rPr>
                        <a:t>382</a:t>
                      </a:r>
                      <a:endParaRPr lang="zh-CN" altLang="en-US" dirty="0"/>
                    </a:p>
                  </a:txBody>
                  <a:tcPr/>
                </a:tc>
                <a:tc>
                  <a:txBody>
                    <a:bodyPr/>
                    <a:lstStyle/>
                    <a:p>
                      <a:endParaRPr lang="zh-CN" altLang="en-US" dirty="0"/>
                    </a:p>
                  </a:txBody>
                  <a:tcPr/>
                </a:tc>
                <a:extLst>
                  <a:ext uri="{0D108BD9-81ED-4DB2-BD59-A6C34878D82A}">
                    <a16:rowId xmlns:a16="http://schemas.microsoft.com/office/drawing/2014/main" val="3196278634"/>
                  </a:ext>
                </a:extLst>
              </a:tr>
              <a:tr h="393854">
                <a:tc>
                  <a:txBody>
                    <a:bodyPr/>
                    <a:lstStyle/>
                    <a:p>
                      <a:r>
                        <a:rPr lang="zh-CN" altLang="en-US" sz="1800" b="0" i="0" kern="1200" dirty="0" smtClean="0">
                          <a:solidFill>
                            <a:schemeClr val="dk1"/>
                          </a:solidFill>
                          <a:effectLst/>
                          <a:latin typeface="+mn-lt"/>
                          <a:ea typeface="+mn-ea"/>
                          <a:cs typeface="+mn-cs"/>
                        </a:rPr>
                        <a:t>千禧投资</a:t>
                      </a:r>
                      <a:endParaRPr lang="zh-CN" altLang="en-US" dirty="0"/>
                    </a:p>
                  </a:txBody>
                  <a:tcPr/>
                </a:tc>
                <a:tc>
                  <a:txBody>
                    <a:bodyPr/>
                    <a:lstStyle/>
                    <a:p>
                      <a:r>
                        <a:rPr lang="en-US" altLang="zh-CN" sz="1800" b="0" i="0" kern="1200" dirty="0" smtClean="0">
                          <a:solidFill>
                            <a:schemeClr val="dk1"/>
                          </a:solidFill>
                          <a:effectLst/>
                          <a:latin typeface="+mn-lt"/>
                          <a:ea typeface="+mn-ea"/>
                          <a:cs typeface="+mn-cs"/>
                        </a:rPr>
                        <a:t>380</a:t>
                      </a:r>
                      <a:endParaRPr lang="zh-CN" altLang="en-US" dirty="0"/>
                    </a:p>
                  </a:txBody>
                  <a:tcPr/>
                </a:tc>
                <a:tc>
                  <a:txBody>
                    <a:bodyPr/>
                    <a:lstStyle/>
                    <a:p>
                      <a:endParaRPr lang="zh-CN" altLang="en-US" dirty="0"/>
                    </a:p>
                  </a:txBody>
                  <a:tcPr/>
                </a:tc>
                <a:extLst>
                  <a:ext uri="{0D108BD9-81ED-4DB2-BD59-A6C34878D82A}">
                    <a16:rowId xmlns:a16="http://schemas.microsoft.com/office/drawing/2014/main" val="2120373128"/>
                  </a:ext>
                </a:extLst>
              </a:tr>
              <a:tr h="393854">
                <a:tc>
                  <a:txBody>
                    <a:bodyPr/>
                    <a:lstStyle/>
                    <a:p>
                      <a:r>
                        <a:rPr lang="zh-CN" altLang="en-US" sz="1800" b="0" i="0" kern="1200" dirty="0" smtClean="0">
                          <a:solidFill>
                            <a:schemeClr val="dk1"/>
                          </a:solidFill>
                          <a:effectLst/>
                          <a:latin typeface="+mn-lt"/>
                          <a:ea typeface="+mn-ea"/>
                          <a:cs typeface="+mn-cs"/>
                        </a:rPr>
                        <a:t>摩根资管</a:t>
                      </a:r>
                      <a:endParaRPr lang="zh-CN" altLang="en-US" dirty="0"/>
                    </a:p>
                  </a:txBody>
                  <a:tcPr/>
                </a:tc>
                <a:tc>
                  <a:txBody>
                    <a:bodyPr/>
                    <a:lstStyle/>
                    <a:p>
                      <a:r>
                        <a:rPr lang="en-US" altLang="zh-CN" sz="1800" b="0" i="0" kern="1200" dirty="0" smtClean="0">
                          <a:solidFill>
                            <a:schemeClr val="dk1"/>
                          </a:solidFill>
                          <a:effectLst/>
                          <a:latin typeface="+mn-lt"/>
                          <a:ea typeface="+mn-ea"/>
                          <a:cs typeface="+mn-cs"/>
                        </a:rPr>
                        <a:t>366</a:t>
                      </a:r>
                      <a:endParaRPr lang="zh-CN" altLang="en-US" dirty="0"/>
                    </a:p>
                  </a:txBody>
                  <a:tcPr/>
                </a:tc>
                <a:tc>
                  <a:txBody>
                    <a:bodyPr/>
                    <a:lstStyle/>
                    <a:p>
                      <a:r>
                        <a:rPr lang="zh-CN" altLang="en-US" dirty="0" smtClean="0"/>
                        <a:t>是</a:t>
                      </a:r>
                      <a:endParaRPr lang="zh-CN" altLang="en-US" dirty="0"/>
                    </a:p>
                  </a:txBody>
                  <a:tcPr/>
                </a:tc>
                <a:extLst>
                  <a:ext uri="{0D108BD9-81ED-4DB2-BD59-A6C34878D82A}">
                    <a16:rowId xmlns:a16="http://schemas.microsoft.com/office/drawing/2014/main" val="21986601"/>
                  </a:ext>
                </a:extLst>
              </a:tr>
              <a:tr h="393854">
                <a:tc>
                  <a:txBody>
                    <a:bodyPr/>
                    <a:lstStyle/>
                    <a:p>
                      <a:r>
                        <a:rPr lang="en-US" altLang="zh-CN" sz="1800" b="0" i="0" kern="1200" dirty="0" smtClean="0">
                          <a:solidFill>
                            <a:schemeClr val="dk1"/>
                          </a:solidFill>
                          <a:effectLst/>
                          <a:latin typeface="+mn-lt"/>
                          <a:ea typeface="+mn-ea"/>
                          <a:cs typeface="+mn-cs"/>
                        </a:rPr>
                        <a:t>Marshall Wace</a:t>
                      </a:r>
                      <a:endParaRPr lang="zh-CN" altLang="en-US" dirty="0"/>
                    </a:p>
                  </a:txBody>
                  <a:tcPr/>
                </a:tc>
                <a:tc>
                  <a:txBody>
                    <a:bodyPr/>
                    <a:lstStyle/>
                    <a:p>
                      <a:r>
                        <a:rPr lang="en-US" altLang="zh-CN" sz="1800" b="0" i="0" kern="1200" dirty="0" smtClean="0">
                          <a:solidFill>
                            <a:schemeClr val="dk1"/>
                          </a:solidFill>
                          <a:effectLst/>
                          <a:latin typeface="+mn-lt"/>
                          <a:ea typeface="+mn-ea"/>
                          <a:cs typeface="+mn-cs"/>
                        </a:rPr>
                        <a:t>341</a:t>
                      </a:r>
                      <a:endParaRPr lang="zh-CN" altLang="en-US" dirty="0"/>
                    </a:p>
                  </a:txBody>
                  <a:tcPr/>
                </a:tc>
                <a:tc>
                  <a:txBody>
                    <a:bodyPr/>
                    <a:lstStyle/>
                    <a:p>
                      <a:endParaRPr lang="zh-CN" altLang="en-US" dirty="0"/>
                    </a:p>
                  </a:txBody>
                  <a:tcPr/>
                </a:tc>
                <a:extLst>
                  <a:ext uri="{0D108BD9-81ED-4DB2-BD59-A6C34878D82A}">
                    <a16:rowId xmlns:a16="http://schemas.microsoft.com/office/drawing/2014/main" val="1132252233"/>
                  </a:ext>
                </a:extLst>
              </a:tr>
              <a:tr h="393854">
                <a:tc>
                  <a:txBody>
                    <a:bodyPr/>
                    <a:lstStyle/>
                    <a:p>
                      <a:r>
                        <a:rPr lang="zh-CN" altLang="en-US" sz="1800" b="0" i="0" kern="1200" dirty="0" smtClean="0">
                          <a:solidFill>
                            <a:schemeClr val="dk1"/>
                          </a:solidFill>
                          <a:effectLst/>
                          <a:latin typeface="+mn-lt"/>
                          <a:ea typeface="+mn-ea"/>
                          <a:cs typeface="+mn-cs"/>
                        </a:rPr>
                        <a:t>贝莱德</a:t>
                      </a:r>
                      <a:endParaRPr lang="zh-CN" altLang="en-US" dirty="0"/>
                    </a:p>
                  </a:txBody>
                  <a:tcPr/>
                </a:tc>
                <a:tc>
                  <a:txBody>
                    <a:bodyPr/>
                    <a:lstStyle/>
                    <a:p>
                      <a:r>
                        <a:rPr lang="en-US" altLang="zh-CN" sz="1800" b="0" i="0" kern="1200" dirty="0" smtClean="0">
                          <a:solidFill>
                            <a:schemeClr val="dk1"/>
                          </a:solidFill>
                          <a:effectLst/>
                          <a:latin typeface="+mn-lt"/>
                          <a:ea typeface="+mn-ea"/>
                          <a:cs typeface="+mn-cs"/>
                        </a:rPr>
                        <a:t>336</a:t>
                      </a:r>
                      <a:endParaRPr lang="zh-CN" altLang="en-US" dirty="0"/>
                    </a:p>
                  </a:txBody>
                  <a:tcPr/>
                </a:tc>
                <a:tc>
                  <a:txBody>
                    <a:bodyPr/>
                    <a:lstStyle/>
                    <a:p>
                      <a:r>
                        <a:rPr lang="zh-CN" altLang="en-US" dirty="0" smtClean="0"/>
                        <a:t>是</a:t>
                      </a:r>
                      <a:endParaRPr lang="zh-CN" altLang="en-US" dirty="0"/>
                    </a:p>
                  </a:txBody>
                  <a:tcPr/>
                </a:tc>
                <a:extLst>
                  <a:ext uri="{0D108BD9-81ED-4DB2-BD59-A6C34878D82A}">
                    <a16:rowId xmlns:a16="http://schemas.microsoft.com/office/drawing/2014/main" val="2166179700"/>
                  </a:ext>
                </a:extLst>
              </a:tr>
            </a:tbl>
          </a:graphicData>
        </a:graphic>
      </p:graphicFrame>
    </p:spTree>
    <p:extLst>
      <p:ext uri="{BB962C8B-B14F-4D97-AF65-F5344CB8AC3E}">
        <p14:creationId xmlns:p14="http://schemas.microsoft.com/office/powerpoint/2010/main" val="4118288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华文中宋" panose="02010600040101010101" pitchFamily="2" charset="-122"/>
              </a:rPr>
              <a:t>了解客户的需求</a:t>
            </a:r>
            <a:endParaRPr lang="zh-CN" altLang="en-US" dirty="0">
              <a:latin typeface="华文中宋" panose="02010600040101010101" pitchFamily="2" charset="-122"/>
            </a:endParaRPr>
          </a:p>
        </p:txBody>
      </p:sp>
      <p:pic>
        <p:nvPicPr>
          <p:cNvPr id="4" name="图片 3"/>
          <p:cNvPicPr>
            <a:picLocks noChangeAspect="1"/>
          </p:cNvPicPr>
          <p:nvPr/>
        </p:nvPicPr>
        <p:blipFill>
          <a:blip r:embed="rId3"/>
          <a:stretch>
            <a:fillRect/>
          </a:stretch>
        </p:blipFill>
        <p:spPr>
          <a:xfrm>
            <a:off x="1482159" y="1066240"/>
            <a:ext cx="9550514" cy="4958042"/>
          </a:xfrm>
          <a:prstGeom prst="rect">
            <a:avLst/>
          </a:prstGeom>
        </p:spPr>
      </p:pic>
    </p:spTree>
    <p:extLst>
      <p:ext uri="{BB962C8B-B14F-4D97-AF65-F5344CB8AC3E}">
        <p14:creationId xmlns:p14="http://schemas.microsoft.com/office/powerpoint/2010/main" val="25692845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39</a:t>
            </a:fld>
            <a:endParaRPr lang="zh-CN" altLang="en-US" dirty="0"/>
          </a:p>
        </p:txBody>
      </p:sp>
      <p:cxnSp>
        <p:nvCxnSpPr>
          <p:cNvPr id="105" name="直接连接符 104"/>
          <p:cNvCxnSpPr/>
          <p:nvPr/>
        </p:nvCxnSpPr>
        <p:spPr>
          <a:xfrm>
            <a:off x="5159490" y="959272"/>
            <a:ext cx="1873021"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07" name="文本框 106"/>
          <p:cNvSpPr txBox="1"/>
          <p:nvPr/>
        </p:nvSpPr>
        <p:spPr>
          <a:xfrm>
            <a:off x="196295" y="221940"/>
            <a:ext cx="4042218" cy="584775"/>
          </a:xfrm>
          <a:prstGeom prst="rect">
            <a:avLst/>
          </a:prstGeom>
          <a:noFill/>
        </p:spPr>
        <p:txBody>
          <a:bodyPr wrap="square" rtlCol="0">
            <a:spAutoFit/>
          </a:bodyPr>
          <a:lstStyle/>
          <a:p>
            <a:pPr algn="ctr"/>
            <a:r>
              <a:rPr lang="zh-CN" altLang="en-US" sz="3200" b="1" dirty="0" smtClean="0">
                <a:solidFill>
                  <a:schemeClr val="tx1">
                    <a:lumMod val="75000"/>
                    <a:lumOff val="25000"/>
                  </a:schemeClr>
                </a:solidFill>
                <a:latin typeface="华文仿宋" panose="02010600040101010101" pitchFamily="2" charset="-122"/>
                <a:ea typeface="华文仿宋" panose="02010600040101010101" pitchFamily="2" charset="-122"/>
              </a:rPr>
              <a:t>机构业务其实很简单</a:t>
            </a:r>
            <a:endParaRPr lang="zh-CN" altLang="en-US" sz="3200" b="1" dirty="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3" name="文本框 2"/>
          <p:cNvSpPr txBox="1"/>
          <p:nvPr/>
        </p:nvSpPr>
        <p:spPr>
          <a:xfrm>
            <a:off x="1343472" y="1628800"/>
            <a:ext cx="9793088" cy="2308324"/>
          </a:xfrm>
          <a:prstGeom prst="rect">
            <a:avLst/>
          </a:prstGeom>
          <a:noFill/>
        </p:spPr>
        <p:txBody>
          <a:bodyPr wrap="square" rtlCol="0">
            <a:spAutoFit/>
          </a:bodyPr>
          <a:lstStyle/>
          <a:p>
            <a:pPr>
              <a:lnSpc>
                <a:spcPct val="200000"/>
              </a:lnSpc>
              <a:buFont typeface="Wingdings" pitchFamily="2" charset="2"/>
              <a:buChar char="l"/>
            </a:pPr>
            <a:r>
              <a:rPr lang="zh-CN" altLang="en-US" dirty="0" smtClean="0"/>
              <a:t>    做机构业务门槛低，专业要求并不高</a:t>
            </a:r>
            <a:endParaRPr lang="en-US" altLang="zh-CN" dirty="0" smtClean="0"/>
          </a:p>
          <a:p>
            <a:pPr>
              <a:lnSpc>
                <a:spcPct val="200000"/>
              </a:lnSpc>
              <a:buFont typeface="Wingdings" pitchFamily="2" charset="2"/>
              <a:buChar char="l"/>
            </a:pPr>
            <a:r>
              <a:rPr lang="zh-CN" altLang="en-US" dirty="0" smtClean="0"/>
              <a:t>    了解更多的市场信息，利用信息不对称，将</a:t>
            </a:r>
            <a:r>
              <a:rPr lang="zh-CN" altLang="en-US" dirty="0"/>
              <a:t>资金渠道</a:t>
            </a:r>
            <a:r>
              <a:rPr lang="zh-CN" altLang="en-US" dirty="0" smtClean="0"/>
              <a:t>与私募进行合理</a:t>
            </a:r>
            <a:r>
              <a:rPr lang="zh-CN" altLang="en-US" dirty="0"/>
              <a:t>匹配</a:t>
            </a:r>
            <a:r>
              <a:rPr lang="zh-CN" altLang="en-US" dirty="0" smtClean="0"/>
              <a:t>，把业务撮合成功</a:t>
            </a:r>
            <a:endParaRPr lang="en-US" altLang="zh-CN" dirty="0" smtClean="0"/>
          </a:p>
          <a:p>
            <a:pPr>
              <a:lnSpc>
                <a:spcPct val="200000"/>
              </a:lnSpc>
              <a:buFont typeface="Wingdings" pitchFamily="2" charset="2"/>
              <a:buChar char="l"/>
            </a:pPr>
            <a:r>
              <a:rPr lang="en-US" altLang="zh-CN" dirty="0" smtClean="0"/>
              <a:t>     </a:t>
            </a:r>
            <a:r>
              <a:rPr lang="zh-CN" altLang="en-US" dirty="0" smtClean="0"/>
              <a:t>寻找某策略中优秀的私募，寻找对该私募感兴趣的资金方</a:t>
            </a:r>
            <a:endParaRPr lang="en-US" altLang="zh-CN" dirty="0" smtClean="0"/>
          </a:p>
          <a:p>
            <a:pPr>
              <a:lnSpc>
                <a:spcPct val="200000"/>
              </a:lnSpc>
              <a:buFont typeface="Wingdings" pitchFamily="2" charset="2"/>
              <a:buChar char="l"/>
            </a:pPr>
            <a:r>
              <a:rPr lang="en-US" altLang="zh-CN" dirty="0" smtClean="0"/>
              <a:t>     </a:t>
            </a:r>
            <a:r>
              <a:rPr lang="zh-CN" altLang="en-US" dirty="0"/>
              <a:t>资金</a:t>
            </a:r>
            <a:r>
              <a:rPr lang="zh-CN" altLang="en-US" dirty="0" smtClean="0"/>
              <a:t>方投资私募产品</a:t>
            </a:r>
            <a:r>
              <a:rPr lang="en-US" altLang="zh-CN" dirty="0" smtClean="0"/>
              <a:t>/</a:t>
            </a:r>
            <a:r>
              <a:rPr lang="zh-CN" altLang="en-US" dirty="0" smtClean="0"/>
              <a:t>经纪端成功落地</a:t>
            </a:r>
            <a:endParaRPr lang="zh-CN" altLang="en-US" dirty="0"/>
          </a:p>
        </p:txBody>
      </p:sp>
    </p:spTree>
    <p:extLst>
      <p:ext uri="{BB962C8B-B14F-4D97-AF65-F5344CB8AC3E}">
        <p14:creationId xmlns:p14="http://schemas.microsoft.com/office/powerpoint/2010/main" val="1272842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solidFill>
                  <a:srgbClr val="000000"/>
                </a:solidFill>
                <a:latin typeface="VQOPAB+å¾®è½¯é�»,Bold"/>
                <a:cs typeface="VQOPAB+å¾®è½¯é�»,Bold"/>
              </a:rPr>
              <a:t>传统经纪通道与转型财富管理平台并存</a:t>
            </a:r>
            <a:endParaRPr lang="zh-CN" altLang="en-US" dirty="0">
              <a:latin typeface="华文仿宋" panose="02010600040101010101" pitchFamily="2" charset="-122"/>
              <a:ea typeface="华文仿宋" panose="02010600040101010101" pitchFamily="2"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11" y="1030823"/>
            <a:ext cx="3720114" cy="493782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7424" y="1044502"/>
            <a:ext cx="3793869" cy="4910469"/>
          </a:xfrm>
          <a:prstGeom prst="rect">
            <a:avLst/>
          </a:prstGeom>
        </p:spPr>
      </p:pic>
      <p:sp>
        <p:nvSpPr>
          <p:cNvPr id="8" name="文本框 7"/>
          <p:cNvSpPr txBox="1"/>
          <p:nvPr/>
        </p:nvSpPr>
        <p:spPr>
          <a:xfrm>
            <a:off x="7930492" y="1703540"/>
            <a:ext cx="4031864" cy="3416320"/>
          </a:xfrm>
          <a:prstGeom prst="rect">
            <a:avLst/>
          </a:prstGeom>
          <a:noFill/>
        </p:spPr>
        <p:txBody>
          <a:bodyPr wrap="square" rtlCol="0">
            <a:spAutoFit/>
          </a:bodyPr>
          <a:lstStyle/>
          <a:p>
            <a:r>
              <a:rPr lang="zh-CN" altLang="en-US" dirty="0" smtClean="0"/>
              <a:t>强大的</a:t>
            </a:r>
            <a:r>
              <a:rPr lang="zh-CN" altLang="en-US" dirty="0"/>
              <a:t>注册</a:t>
            </a:r>
            <a:r>
              <a:rPr lang="zh-CN" altLang="en-US" dirty="0" smtClean="0"/>
              <a:t>资本和众多的从业人数，</a:t>
            </a:r>
            <a:r>
              <a:rPr lang="zh-CN" altLang="en-US" dirty="0"/>
              <a:t>说明期货公司正在</a:t>
            </a:r>
            <a:r>
              <a:rPr lang="zh-CN" altLang="en-US" dirty="0" smtClean="0"/>
              <a:t>转型成为衍生品综合服务商，业务范围逐渐扩展：</a:t>
            </a:r>
            <a:endParaRPr lang="en-US" altLang="zh-CN" dirty="0" smtClean="0"/>
          </a:p>
          <a:p>
            <a:r>
              <a:rPr lang="en-US" altLang="zh-CN" dirty="0" smtClean="0"/>
              <a:t>1</a:t>
            </a:r>
            <a:r>
              <a:rPr lang="zh-CN" altLang="en-US" dirty="0" smtClean="0"/>
              <a:t>、风险</a:t>
            </a:r>
            <a:r>
              <a:rPr lang="zh-CN" altLang="en-US" dirty="0"/>
              <a:t>管理</a:t>
            </a:r>
            <a:r>
              <a:rPr lang="zh-CN" altLang="en-US" dirty="0" smtClean="0"/>
              <a:t>子公司（合作套保、基差贸易、场外期权等）</a:t>
            </a:r>
            <a:endParaRPr lang="en-US" altLang="zh-CN" dirty="0" smtClean="0"/>
          </a:p>
          <a:p>
            <a:r>
              <a:rPr lang="en-US" altLang="zh-CN" dirty="0" smtClean="0"/>
              <a:t>2</a:t>
            </a:r>
            <a:r>
              <a:rPr lang="zh-CN" altLang="en-US" dirty="0" smtClean="0"/>
              <a:t>、基金</a:t>
            </a:r>
            <a:r>
              <a:rPr lang="zh-CN" altLang="en-US" dirty="0"/>
              <a:t>销售</a:t>
            </a:r>
            <a:r>
              <a:rPr lang="zh-CN" altLang="en-US" dirty="0" smtClean="0"/>
              <a:t>牌照（可以代销公募、私募基金）</a:t>
            </a:r>
            <a:endParaRPr lang="en-US" altLang="zh-CN" dirty="0" smtClean="0"/>
          </a:p>
          <a:p>
            <a:r>
              <a:rPr lang="en-US" altLang="zh-CN" dirty="0" smtClean="0"/>
              <a:t>3</a:t>
            </a:r>
            <a:r>
              <a:rPr lang="zh-CN" altLang="en-US" dirty="0" smtClean="0"/>
              <a:t>、公</a:t>
            </a:r>
            <a:r>
              <a:rPr lang="zh-CN" altLang="en-US" dirty="0"/>
              <a:t>募</a:t>
            </a:r>
            <a:r>
              <a:rPr lang="zh-CN" altLang="en-US" dirty="0" smtClean="0"/>
              <a:t>基金牌照（可以发行公募基金、货币基金等）</a:t>
            </a:r>
            <a:endParaRPr lang="en-US" altLang="zh-CN" dirty="0" smtClean="0"/>
          </a:p>
          <a:p>
            <a:r>
              <a:rPr lang="en-US" altLang="zh-CN" dirty="0" smtClean="0"/>
              <a:t>4</a:t>
            </a:r>
            <a:r>
              <a:rPr lang="zh-CN" altLang="en-US" dirty="0" smtClean="0"/>
              <a:t>、境外子公司（可以交易香港、美国、伦敦交易所品种）</a:t>
            </a:r>
            <a:endParaRPr lang="en-US" altLang="zh-CN" dirty="0" smtClean="0"/>
          </a:p>
          <a:p>
            <a:r>
              <a:rPr lang="en-US" altLang="zh-CN" dirty="0" smtClean="0"/>
              <a:t>5</a:t>
            </a:r>
            <a:r>
              <a:rPr lang="zh-CN" altLang="en-US" dirty="0" smtClean="0"/>
              <a:t>、资产管理</a:t>
            </a:r>
            <a:endParaRPr lang="zh-CN" altLang="en-US" dirty="0"/>
          </a:p>
        </p:txBody>
      </p:sp>
    </p:spTree>
    <p:extLst>
      <p:ext uri="{BB962C8B-B14F-4D97-AF65-F5344CB8AC3E}">
        <p14:creationId xmlns:p14="http://schemas.microsoft.com/office/powerpoint/2010/main" val="26734784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40</a:t>
            </a:fld>
            <a:endParaRPr lang="zh-CN" altLang="en-US" dirty="0"/>
          </a:p>
        </p:txBody>
      </p:sp>
      <p:sp>
        <p:nvSpPr>
          <p:cNvPr id="107" name="文本框 106"/>
          <p:cNvSpPr txBox="1"/>
          <p:nvPr/>
        </p:nvSpPr>
        <p:spPr>
          <a:xfrm>
            <a:off x="378372" y="184284"/>
            <a:ext cx="3554061" cy="584775"/>
          </a:xfrm>
          <a:prstGeom prst="rect">
            <a:avLst/>
          </a:prstGeom>
          <a:noFill/>
        </p:spPr>
        <p:txBody>
          <a:bodyPr wrap="square" rtlCol="0">
            <a:spAutoFit/>
          </a:bodyPr>
          <a:lstStyle/>
          <a:p>
            <a:pPr algn="ctr"/>
            <a:r>
              <a:rPr lang="zh-CN" altLang="en-US" sz="3200" b="1" dirty="0" smtClean="0">
                <a:solidFill>
                  <a:schemeClr val="tx1">
                    <a:lumMod val="75000"/>
                    <a:lumOff val="25000"/>
                  </a:schemeClr>
                </a:solidFill>
                <a:latin typeface="华文仿宋" panose="02010600040101010101" pitchFamily="2" charset="-122"/>
                <a:ea typeface="华文仿宋" panose="02010600040101010101" pitchFamily="2" charset="-122"/>
              </a:rPr>
              <a:t>机构业务又不简单</a:t>
            </a:r>
            <a:endParaRPr lang="zh-CN" altLang="en-US" sz="3200" b="1" dirty="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3" name="文本框 2"/>
          <p:cNvSpPr txBox="1"/>
          <p:nvPr/>
        </p:nvSpPr>
        <p:spPr>
          <a:xfrm>
            <a:off x="1343472" y="1628800"/>
            <a:ext cx="9361040" cy="2308324"/>
          </a:xfrm>
          <a:prstGeom prst="rect">
            <a:avLst/>
          </a:prstGeom>
          <a:noFill/>
        </p:spPr>
        <p:txBody>
          <a:bodyPr wrap="square" rtlCol="0">
            <a:spAutoFit/>
          </a:bodyPr>
          <a:lstStyle/>
          <a:p>
            <a:pPr>
              <a:lnSpc>
                <a:spcPct val="200000"/>
              </a:lnSpc>
              <a:buFont typeface="Wingdings" pitchFamily="2" charset="2"/>
              <a:buChar char="l"/>
            </a:pPr>
            <a:r>
              <a:rPr lang="zh-CN" altLang="en-US" dirty="0" smtClean="0"/>
              <a:t>    贵在坚持，坚持去跑私募，坚持去和各类机构去沟通，网罗市场上优秀的私募并储备</a:t>
            </a:r>
            <a:endParaRPr lang="en-US" altLang="zh-CN" dirty="0" smtClean="0"/>
          </a:p>
          <a:p>
            <a:pPr>
              <a:lnSpc>
                <a:spcPct val="200000"/>
              </a:lnSpc>
              <a:buFont typeface="Wingdings" pitchFamily="2" charset="2"/>
              <a:buChar char="l"/>
            </a:pPr>
            <a:r>
              <a:rPr lang="en-US" altLang="zh-CN" dirty="0" smtClean="0"/>
              <a:t>    </a:t>
            </a:r>
            <a:r>
              <a:rPr lang="zh-CN" altLang="en-US" dirty="0" smtClean="0"/>
              <a:t>懂得鉴别私募的特点（适应的市场）、去伪存真，了解私募的真实能力</a:t>
            </a:r>
            <a:endParaRPr lang="en-US" altLang="zh-CN" dirty="0" smtClean="0"/>
          </a:p>
          <a:p>
            <a:pPr>
              <a:lnSpc>
                <a:spcPct val="200000"/>
              </a:lnSpc>
              <a:buFont typeface="Wingdings" pitchFamily="2" charset="2"/>
              <a:buChar char="l"/>
            </a:pPr>
            <a:r>
              <a:rPr lang="en-US" altLang="zh-CN" dirty="0" smtClean="0"/>
              <a:t>    </a:t>
            </a:r>
            <a:r>
              <a:rPr lang="zh-CN" altLang="en-US" dirty="0"/>
              <a:t>资金方</a:t>
            </a:r>
            <a:r>
              <a:rPr lang="zh-CN" altLang="en-US" dirty="0" smtClean="0"/>
              <a:t>在哪里？如何找到他们？并且如何给</a:t>
            </a:r>
            <a:r>
              <a:rPr lang="zh-CN" altLang="en-US" dirty="0"/>
              <a:t>资金方</a:t>
            </a:r>
            <a:r>
              <a:rPr lang="zh-CN" altLang="en-US" dirty="0" smtClean="0"/>
              <a:t>推荐合他风险偏好的私募</a:t>
            </a:r>
            <a:endParaRPr lang="en-US" altLang="zh-CN" dirty="0" smtClean="0"/>
          </a:p>
          <a:p>
            <a:pPr>
              <a:lnSpc>
                <a:spcPct val="200000"/>
              </a:lnSpc>
              <a:buFont typeface="Wingdings" pitchFamily="2" charset="2"/>
              <a:buChar char="l"/>
            </a:pPr>
            <a:r>
              <a:rPr lang="en-US" altLang="zh-CN" dirty="0" smtClean="0"/>
              <a:t>     </a:t>
            </a:r>
            <a:r>
              <a:rPr lang="zh-CN" altLang="en-US" dirty="0" smtClean="0"/>
              <a:t>需要了解大类资产配置、需要了解程序接入，需要了解</a:t>
            </a:r>
            <a:r>
              <a:rPr lang="zh-CN" altLang="en-US" dirty="0"/>
              <a:t>资金方</a:t>
            </a:r>
            <a:r>
              <a:rPr lang="zh-CN" altLang="en-US" dirty="0" smtClean="0"/>
              <a:t>的痛点和侧重点</a:t>
            </a:r>
            <a:endParaRPr lang="zh-CN" altLang="en-US" dirty="0"/>
          </a:p>
        </p:txBody>
      </p:sp>
    </p:spTree>
    <p:extLst>
      <p:ext uri="{BB962C8B-B14F-4D97-AF65-F5344CB8AC3E}">
        <p14:creationId xmlns:p14="http://schemas.microsoft.com/office/powerpoint/2010/main" val="3122382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41</a:t>
            </a:fld>
            <a:endParaRPr lang="zh-CN" altLang="en-US" dirty="0"/>
          </a:p>
        </p:txBody>
      </p:sp>
      <p:sp>
        <p:nvSpPr>
          <p:cNvPr id="107" name="文本框 106"/>
          <p:cNvSpPr txBox="1"/>
          <p:nvPr/>
        </p:nvSpPr>
        <p:spPr>
          <a:xfrm>
            <a:off x="118335" y="239383"/>
            <a:ext cx="3276136" cy="584775"/>
          </a:xfrm>
          <a:prstGeom prst="rect">
            <a:avLst/>
          </a:prstGeom>
          <a:noFill/>
        </p:spPr>
        <p:txBody>
          <a:bodyPr wrap="square" rtlCol="0">
            <a:spAutoFit/>
          </a:bodyPr>
          <a:lstStyle/>
          <a:p>
            <a:pPr algn="ctr"/>
            <a:r>
              <a:rPr lang="zh-CN" altLang="en-US" sz="3200" b="1" dirty="0" smtClean="0">
                <a:solidFill>
                  <a:schemeClr val="tx1">
                    <a:lumMod val="75000"/>
                    <a:lumOff val="25000"/>
                  </a:schemeClr>
                </a:solidFill>
                <a:latin typeface="华文仿宋" panose="02010600040101010101" pitchFamily="2" charset="-122"/>
                <a:ea typeface="华文仿宋" panose="02010600040101010101" pitchFamily="2" charset="-122"/>
              </a:rPr>
              <a:t>参加行业会议</a:t>
            </a:r>
            <a:endParaRPr lang="zh-CN" altLang="en-US" sz="3200" b="1" dirty="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9" name="TextBox 8"/>
          <p:cNvSpPr txBox="1"/>
          <p:nvPr/>
        </p:nvSpPr>
        <p:spPr>
          <a:xfrm>
            <a:off x="2711624" y="1484784"/>
            <a:ext cx="7416824" cy="3416320"/>
          </a:xfrm>
          <a:prstGeom prst="rect">
            <a:avLst/>
          </a:prstGeom>
          <a:noFill/>
        </p:spPr>
        <p:txBody>
          <a:bodyPr wrap="square" rtlCol="0">
            <a:spAutoFit/>
          </a:bodyPr>
          <a:lstStyle/>
          <a:p>
            <a:pPr>
              <a:lnSpc>
                <a:spcPct val="200000"/>
              </a:lnSpc>
              <a:buFont typeface="Wingdings" pitchFamily="2" charset="2"/>
              <a:buChar char="l"/>
            </a:pPr>
            <a:r>
              <a:rPr lang="en-US" altLang="zh-CN" dirty="0" smtClean="0"/>
              <a:t>     </a:t>
            </a:r>
            <a:r>
              <a:rPr lang="zh-CN" altLang="en-US" b="1" dirty="0" smtClean="0">
                <a:solidFill>
                  <a:srgbClr val="FF0000"/>
                </a:solidFill>
              </a:rPr>
              <a:t>参加行业会议，是结识各类机构最有效方式</a:t>
            </a:r>
            <a:endParaRPr lang="en-US" altLang="zh-CN" b="1" dirty="0" smtClean="0">
              <a:solidFill>
                <a:srgbClr val="FF0000"/>
              </a:solidFill>
            </a:endParaRPr>
          </a:p>
          <a:p>
            <a:pPr>
              <a:lnSpc>
                <a:spcPct val="200000"/>
              </a:lnSpc>
              <a:buFont typeface="Wingdings" pitchFamily="2" charset="2"/>
              <a:buChar char="l"/>
            </a:pPr>
            <a:r>
              <a:rPr lang="en-US" altLang="zh-CN" dirty="0" smtClean="0"/>
              <a:t>     </a:t>
            </a:r>
            <a:r>
              <a:rPr lang="zh-CN" altLang="en-US" dirty="0" smtClean="0"/>
              <a:t>会议开始前，早点到场，在前排交换各家机构负责人的名片</a:t>
            </a:r>
            <a:endParaRPr lang="en-US" altLang="zh-CN" dirty="0" smtClean="0"/>
          </a:p>
          <a:p>
            <a:pPr>
              <a:lnSpc>
                <a:spcPct val="200000"/>
              </a:lnSpc>
              <a:buFont typeface="Wingdings" pitchFamily="2" charset="2"/>
              <a:buChar char="l"/>
            </a:pPr>
            <a:r>
              <a:rPr lang="en-US" altLang="zh-CN" dirty="0" smtClean="0"/>
              <a:t>     </a:t>
            </a:r>
            <a:r>
              <a:rPr lang="zh-CN" altLang="en-US" dirty="0" smtClean="0"/>
              <a:t>会议开始后，在会场外与渠道经理、市场经理相互交换名片</a:t>
            </a:r>
            <a:endParaRPr lang="en-US" altLang="zh-CN" dirty="0" smtClean="0"/>
          </a:p>
          <a:p>
            <a:pPr>
              <a:lnSpc>
                <a:spcPct val="200000"/>
              </a:lnSpc>
              <a:buFont typeface="Wingdings" pitchFamily="2" charset="2"/>
              <a:buChar char="l"/>
            </a:pPr>
            <a:r>
              <a:rPr lang="en-US" altLang="zh-CN" dirty="0" smtClean="0"/>
              <a:t>     </a:t>
            </a:r>
            <a:r>
              <a:rPr lang="zh-CN" altLang="en-US" dirty="0" smtClean="0"/>
              <a:t>短暂沟通，咨询对方</a:t>
            </a:r>
            <a:r>
              <a:rPr lang="zh-CN" altLang="en-US" dirty="0"/>
              <a:t>主营</a:t>
            </a:r>
            <a:r>
              <a:rPr lang="zh-CN" altLang="en-US" dirty="0" smtClean="0"/>
              <a:t>业务，寻找契合点</a:t>
            </a:r>
            <a:endParaRPr lang="en-US" altLang="zh-CN" dirty="0" smtClean="0"/>
          </a:p>
          <a:p>
            <a:pPr>
              <a:lnSpc>
                <a:spcPct val="200000"/>
              </a:lnSpc>
              <a:buFont typeface="Wingdings" pitchFamily="2" charset="2"/>
              <a:buChar char="l"/>
            </a:pPr>
            <a:r>
              <a:rPr lang="en-US" altLang="zh-CN" dirty="0" smtClean="0"/>
              <a:t>     </a:t>
            </a:r>
            <a:r>
              <a:rPr lang="zh-CN" altLang="en-US" dirty="0" smtClean="0"/>
              <a:t>加微信，保持后续沟通</a:t>
            </a:r>
            <a:endParaRPr lang="en-US" altLang="zh-CN" dirty="0" smtClean="0"/>
          </a:p>
          <a:p>
            <a:pPr>
              <a:lnSpc>
                <a:spcPct val="200000"/>
              </a:lnSpc>
              <a:buFont typeface="Wingdings" pitchFamily="2" charset="2"/>
              <a:buChar char="l"/>
            </a:pPr>
            <a:r>
              <a:rPr lang="en-US" altLang="zh-CN" dirty="0" smtClean="0"/>
              <a:t>     </a:t>
            </a:r>
            <a:r>
              <a:rPr lang="zh-CN" altLang="en-US" dirty="0" smtClean="0"/>
              <a:t>索要公司介绍资料、产品业绩情况，探讨合作点</a:t>
            </a:r>
            <a:endParaRPr lang="en-US" altLang="zh-CN" dirty="0" smtClean="0"/>
          </a:p>
        </p:txBody>
      </p:sp>
    </p:spTree>
    <p:extLst>
      <p:ext uri="{BB962C8B-B14F-4D97-AF65-F5344CB8AC3E}">
        <p14:creationId xmlns:p14="http://schemas.microsoft.com/office/powerpoint/2010/main" val="1274574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42</a:t>
            </a:fld>
            <a:endParaRPr lang="zh-CN" altLang="en-US" dirty="0"/>
          </a:p>
        </p:txBody>
      </p:sp>
      <p:sp>
        <p:nvSpPr>
          <p:cNvPr id="107" name="文本框 106"/>
          <p:cNvSpPr txBox="1"/>
          <p:nvPr/>
        </p:nvSpPr>
        <p:spPr>
          <a:xfrm>
            <a:off x="147145" y="292006"/>
            <a:ext cx="3100550" cy="584775"/>
          </a:xfrm>
          <a:prstGeom prst="rect">
            <a:avLst/>
          </a:prstGeom>
          <a:noFill/>
        </p:spPr>
        <p:txBody>
          <a:bodyPr wrap="square" rtlCol="0">
            <a:spAutoFit/>
          </a:bodyPr>
          <a:lstStyle/>
          <a:p>
            <a:pPr algn="ctr"/>
            <a:r>
              <a:rPr lang="zh-CN" altLang="en-US" sz="3200" b="1" dirty="0" smtClean="0">
                <a:solidFill>
                  <a:schemeClr val="tx1">
                    <a:lumMod val="75000"/>
                    <a:lumOff val="25000"/>
                  </a:schemeClr>
                </a:solidFill>
                <a:latin typeface="华文仿宋" panose="02010600040101010101" pitchFamily="2" charset="-122"/>
                <a:ea typeface="华文仿宋" panose="02010600040101010101" pitchFamily="2" charset="-122"/>
              </a:rPr>
              <a:t>机构拜访互荐</a:t>
            </a:r>
            <a:endParaRPr lang="zh-CN" altLang="en-US" sz="3200" b="1" dirty="0">
              <a:solidFill>
                <a:schemeClr val="tx1">
                  <a:lumMod val="75000"/>
                  <a:lumOff val="25000"/>
                </a:schemeClr>
              </a:solidFill>
              <a:latin typeface="华文仿宋" panose="02010600040101010101" pitchFamily="2" charset="-122"/>
              <a:ea typeface="华文仿宋" panose="02010600040101010101" pitchFamily="2" charset="-122"/>
            </a:endParaRPr>
          </a:p>
        </p:txBody>
      </p:sp>
      <p:sp>
        <p:nvSpPr>
          <p:cNvPr id="9" name="TextBox 8"/>
          <p:cNvSpPr txBox="1"/>
          <p:nvPr/>
        </p:nvSpPr>
        <p:spPr>
          <a:xfrm>
            <a:off x="2927648" y="1700808"/>
            <a:ext cx="7056784" cy="2862322"/>
          </a:xfrm>
          <a:prstGeom prst="rect">
            <a:avLst/>
          </a:prstGeom>
          <a:noFill/>
        </p:spPr>
        <p:txBody>
          <a:bodyPr wrap="square" rtlCol="0">
            <a:spAutoFit/>
          </a:bodyPr>
          <a:lstStyle/>
          <a:p>
            <a:pPr>
              <a:lnSpc>
                <a:spcPct val="200000"/>
              </a:lnSpc>
              <a:buFont typeface="Wingdings" pitchFamily="2" charset="2"/>
              <a:buChar char="l"/>
            </a:pPr>
            <a:r>
              <a:rPr lang="zh-CN" altLang="en-US" dirty="0" smtClean="0"/>
              <a:t>     拜访券商、银行、</a:t>
            </a:r>
            <a:r>
              <a:rPr lang="zh-CN" altLang="en-US" dirty="0"/>
              <a:t>私</a:t>
            </a:r>
            <a:r>
              <a:rPr lang="zh-CN" altLang="en-US" dirty="0" smtClean="0"/>
              <a:t>募资金方，相互推荐私募和资方</a:t>
            </a:r>
            <a:endParaRPr lang="en-US" altLang="zh-CN" dirty="0" smtClean="0"/>
          </a:p>
          <a:p>
            <a:pPr>
              <a:lnSpc>
                <a:spcPct val="200000"/>
              </a:lnSpc>
              <a:buFont typeface="Wingdings" pitchFamily="2" charset="2"/>
              <a:buChar char="l"/>
            </a:pPr>
            <a:r>
              <a:rPr lang="zh-CN" altLang="en-US" dirty="0" smtClean="0"/>
              <a:t>     相互了解对方主营业务</a:t>
            </a:r>
            <a:endParaRPr lang="en-US" altLang="zh-CN" dirty="0" smtClean="0"/>
          </a:p>
          <a:p>
            <a:pPr>
              <a:lnSpc>
                <a:spcPct val="200000"/>
              </a:lnSpc>
              <a:buFont typeface="Wingdings" pitchFamily="2" charset="2"/>
              <a:buChar char="l"/>
            </a:pPr>
            <a:r>
              <a:rPr lang="zh-CN" altLang="en-US" dirty="0" smtClean="0"/>
              <a:t>     事先准备好，把自己公司最近做的项目罗列出来和对方交流</a:t>
            </a:r>
            <a:endParaRPr lang="en-US" altLang="zh-CN" dirty="0" smtClean="0"/>
          </a:p>
          <a:p>
            <a:pPr>
              <a:lnSpc>
                <a:spcPct val="200000"/>
              </a:lnSpc>
              <a:buFont typeface="Wingdings" pitchFamily="2" charset="2"/>
              <a:buChar char="l"/>
            </a:pPr>
            <a:r>
              <a:rPr lang="zh-CN" altLang="en-US" dirty="0" smtClean="0"/>
              <a:t>     把未来要做的项目抛出来，试探对方，寻找合作点</a:t>
            </a:r>
            <a:endParaRPr lang="en-US" altLang="zh-CN" dirty="0" smtClean="0"/>
          </a:p>
          <a:p>
            <a:pPr>
              <a:lnSpc>
                <a:spcPct val="200000"/>
              </a:lnSpc>
              <a:buFont typeface="Wingdings" pitchFamily="2" charset="2"/>
              <a:buChar char="l"/>
            </a:pPr>
            <a:r>
              <a:rPr lang="zh-CN" altLang="en-US" dirty="0" smtClean="0"/>
              <a:t>     现成合作</a:t>
            </a:r>
            <a:r>
              <a:rPr lang="en-US" altLang="zh-CN" dirty="0" smtClean="0"/>
              <a:t>/</a:t>
            </a:r>
            <a:r>
              <a:rPr lang="zh-CN" altLang="en-US" dirty="0" smtClean="0"/>
              <a:t>未来互通信息，寻找落地点</a:t>
            </a:r>
            <a:endParaRPr lang="en-US" altLang="zh-CN" dirty="0" smtClean="0"/>
          </a:p>
        </p:txBody>
      </p:sp>
    </p:spTree>
    <p:extLst>
      <p:ext uri="{BB962C8B-B14F-4D97-AF65-F5344CB8AC3E}">
        <p14:creationId xmlns:p14="http://schemas.microsoft.com/office/powerpoint/2010/main" val="359471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43</a:t>
            </a:fld>
            <a:endParaRPr lang="zh-CN" altLang="en-US" dirty="0"/>
          </a:p>
        </p:txBody>
      </p:sp>
      <p:cxnSp>
        <p:nvCxnSpPr>
          <p:cNvPr id="105" name="直接连接符 104"/>
          <p:cNvCxnSpPr/>
          <p:nvPr/>
        </p:nvCxnSpPr>
        <p:spPr>
          <a:xfrm>
            <a:off x="5159490" y="959272"/>
            <a:ext cx="1873021"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07" name="文本框 106"/>
          <p:cNvSpPr txBox="1"/>
          <p:nvPr/>
        </p:nvSpPr>
        <p:spPr>
          <a:xfrm>
            <a:off x="196294" y="221940"/>
            <a:ext cx="4730707" cy="584775"/>
          </a:xfrm>
          <a:prstGeom prst="rect">
            <a:avLst/>
          </a:prstGeom>
          <a:noFill/>
        </p:spPr>
        <p:txBody>
          <a:bodyPr wrap="square" rtlCol="0">
            <a:spAutoFit/>
          </a:bodyPr>
          <a:lstStyle>
            <a:defPPr>
              <a:defRPr lang="en-US"/>
            </a:defPPr>
            <a:lvl1pPr algn="ctr">
              <a:defRPr sz="3200" b="1">
                <a:solidFill>
                  <a:schemeClr val="tx1">
                    <a:lumMod val="75000"/>
                    <a:lumOff val="25000"/>
                  </a:schemeClr>
                </a:solidFill>
                <a:latin typeface="华文仿宋" panose="02010600040101010101" pitchFamily="2" charset="-122"/>
                <a:ea typeface="华文仿宋" panose="02010600040101010101" pitchFamily="2" charset="-122"/>
              </a:defRPr>
            </a:lvl1pPr>
          </a:lstStyle>
          <a:p>
            <a:r>
              <a:rPr lang="zh-CN" altLang="en-US" dirty="0"/>
              <a:t>私募基金管理人合作</a:t>
            </a:r>
          </a:p>
        </p:txBody>
      </p:sp>
      <p:sp>
        <p:nvSpPr>
          <p:cNvPr id="3" name="文本框 2"/>
          <p:cNvSpPr txBox="1"/>
          <p:nvPr/>
        </p:nvSpPr>
        <p:spPr>
          <a:xfrm>
            <a:off x="1237128" y="1355463"/>
            <a:ext cx="10566405" cy="2862322"/>
          </a:xfrm>
          <a:prstGeom prst="rect">
            <a:avLst/>
          </a:prstGeom>
          <a:noFill/>
        </p:spPr>
        <p:txBody>
          <a:bodyPr wrap="square" rtlCol="0">
            <a:spAutoFit/>
          </a:bodyPr>
          <a:lstStyle/>
          <a:p>
            <a:pPr>
              <a:lnSpc>
                <a:spcPct val="200000"/>
              </a:lnSpc>
              <a:buFont typeface="Wingdings" pitchFamily="2" charset="2"/>
              <a:buChar char="l"/>
            </a:pPr>
            <a:r>
              <a:rPr lang="zh-CN" altLang="en-US" dirty="0">
                <a:latin typeface="+mn-ea"/>
              </a:rPr>
              <a:t> </a:t>
            </a:r>
            <a:r>
              <a:rPr lang="zh-CN" altLang="en-US" dirty="0" smtClean="0">
                <a:latin typeface="+mn-ea"/>
              </a:rPr>
              <a:t>    拜访优质私募机构，了解其优势所在，提炼亮点</a:t>
            </a:r>
            <a:endParaRPr lang="en-US" altLang="zh-CN" dirty="0" smtClean="0">
              <a:latin typeface="+mn-ea"/>
            </a:endParaRPr>
          </a:p>
          <a:p>
            <a:pPr>
              <a:lnSpc>
                <a:spcPct val="200000"/>
              </a:lnSpc>
              <a:buFont typeface="Wingdings" pitchFamily="2" charset="2"/>
              <a:buChar char="l"/>
            </a:pPr>
            <a:r>
              <a:rPr lang="zh-CN" altLang="en-US" dirty="0" smtClean="0">
                <a:latin typeface="+mn-ea"/>
              </a:rPr>
              <a:t>     了解私募的需求，想方设法满足私募的需求</a:t>
            </a:r>
            <a:endParaRPr lang="en-US" altLang="zh-CN" dirty="0">
              <a:latin typeface="+mn-ea"/>
            </a:endParaRPr>
          </a:p>
          <a:p>
            <a:pPr>
              <a:lnSpc>
                <a:spcPct val="200000"/>
              </a:lnSpc>
            </a:pPr>
            <a:r>
              <a:rPr lang="en-US" altLang="zh-CN" dirty="0">
                <a:latin typeface="+mn-ea"/>
              </a:rPr>
              <a:t>	</a:t>
            </a:r>
            <a:r>
              <a:rPr lang="zh-CN" altLang="en-US" dirty="0" smtClean="0">
                <a:latin typeface="+mn-ea"/>
              </a:rPr>
              <a:t>研</a:t>
            </a:r>
            <a:r>
              <a:rPr lang="zh-CN" altLang="en-US" dirty="0">
                <a:latin typeface="+mn-ea"/>
              </a:rPr>
              <a:t>报</a:t>
            </a:r>
            <a:r>
              <a:rPr lang="zh-CN" altLang="en-US" dirty="0" smtClean="0">
                <a:latin typeface="+mn-ea"/>
              </a:rPr>
              <a:t>？（化工、农产品、黑色）</a:t>
            </a:r>
            <a:endParaRPr lang="en-US" altLang="zh-CN" dirty="0" smtClean="0">
              <a:latin typeface="+mn-ea"/>
            </a:endParaRPr>
          </a:p>
          <a:p>
            <a:pPr>
              <a:lnSpc>
                <a:spcPct val="200000"/>
              </a:lnSpc>
            </a:pPr>
            <a:r>
              <a:rPr lang="en-US" altLang="zh-CN" dirty="0">
                <a:latin typeface="+mn-ea"/>
              </a:rPr>
              <a:t>	</a:t>
            </a:r>
            <a:r>
              <a:rPr lang="en-US" altLang="zh-CN" dirty="0" smtClean="0">
                <a:latin typeface="+mn-ea"/>
              </a:rPr>
              <a:t> </a:t>
            </a:r>
            <a:r>
              <a:rPr lang="zh-CN" altLang="en-US" dirty="0" smtClean="0">
                <a:latin typeface="+mn-ea"/>
              </a:rPr>
              <a:t>资金？（对接</a:t>
            </a:r>
            <a:r>
              <a:rPr lang="en-US" altLang="zh-CN" dirty="0" smtClean="0">
                <a:latin typeface="+mn-ea"/>
              </a:rPr>
              <a:t>FOF</a:t>
            </a:r>
            <a:r>
              <a:rPr lang="zh-CN" altLang="en-US" dirty="0" smtClean="0">
                <a:latin typeface="+mn-ea"/>
              </a:rPr>
              <a:t>、</a:t>
            </a:r>
            <a:r>
              <a:rPr lang="en-US" altLang="zh-CN" dirty="0" smtClean="0">
                <a:latin typeface="+mn-ea"/>
              </a:rPr>
              <a:t>MOM</a:t>
            </a:r>
            <a:r>
              <a:rPr lang="zh-CN" altLang="en-US" dirty="0" smtClean="0">
                <a:latin typeface="+mn-ea"/>
              </a:rPr>
              <a:t>、</a:t>
            </a:r>
            <a:r>
              <a:rPr lang="zh-CN" altLang="en-US" dirty="0">
                <a:latin typeface="+mn-ea"/>
              </a:rPr>
              <a:t>高</a:t>
            </a:r>
            <a:r>
              <a:rPr lang="zh-CN" altLang="en-US" dirty="0" smtClean="0">
                <a:latin typeface="+mn-ea"/>
              </a:rPr>
              <a:t>净值客户资金）</a:t>
            </a:r>
            <a:endParaRPr lang="en-US" altLang="zh-CN" dirty="0" smtClean="0">
              <a:latin typeface="+mn-ea"/>
            </a:endParaRPr>
          </a:p>
          <a:p>
            <a:pPr>
              <a:lnSpc>
                <a:spcPct val="200000"/>
              </a:lnSpc>
              <a:buFont typeface="Wingdings" pitchFamily="2" charset="2"/>
              <a:buChar char="l"/>
            </a:pPr>
            <a:r>
              <a:rPr lang="zh-CN" altLang="en-US" dirty="0" smtClean="0">
                <a:latin typeface="+mn-ea"/>
              </a:rPr>
              <a:t>     产品</a:t>
            </a:r>
            <a:r>
              <a:rPr lang="zh-CN" altLang="en-US" dirty="0">
                <a:latin typeface="+mn-ea"/>
              </a:rPr>
              <a:t>特法</a:t>
            </a:r>
            <a:r>
              <a:rPr lang="zh-CN" altLang="en-US" dirty="0" smtClean="0">
                <a:latin typeface="+mn-ea"/>
              </a:rPr>
              <a:t>户</a:t>
            </a:r>
            <a:r>
              <a:rPr lang="en-US" altLang="zh-CN" dirty="0" smtClean="0">
                <a:latin typeface="+mn-ea"/>
              </a:rPr>
              <a:t>/</a:t>
            </a:r>
            <a:r>
              <a:rPr lang="zh-CN" altLang="en-US" dirty="0" smtClean="0">
                <a:latin typeface="+mn-ea"/>
              </a:rPr>
              <a:t>普通经纪</a:t>
            </a:r>
            <a:r>
              <a:rPr lang="zh-CN" altLang="en-US" dirty="0">
                <a:latin typeface="+mn-ea"/>
              </a:rPr>
              <a:t>账户</a:t>
            </a:r>
            <a:r>
              <a:rPr lang="zh-CN" altLang="en-US" dirty="0" smtClean="0">
                <a:latin typeface="+mn-ea"/>
              </a:rPr>
              <a:t>落地</a:t>
            </a:r>
            <a:endParaRPr lang="zh-CN" altLang="en-US" dirty="0">
              <a:latin typeface="+mn-ea"/>
            </a:endParaRPr>
          </a:p>
        </p:txBody>
      </p:sp>
    </p:spTree>
    <p:extLst>
      <p:ext uri="{BB962C8B-B14F-4D97-AF65-F5344CB8AC3E}">
        <p14:creationId xmlns:p14="http://schemas.microsoft.com/office/powerpoint/2010/main" val="1276460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44</a:t>
            </a:fld>
            <a:endParaRPr lang="zh-CN" altLang="en-US" dirty="0"/>
          </a:p>
        </p:txBody>
      </p:sp>
      <p:cxnSp>
        <p:nvCxnSpPr>
          <p:cNvPr id="105" name="直接连接符 104"/>
          <p:cNvCxnSpPr/>
          <p:nvPr/>
        </p:nvCxnSpPr>
        <p:spPr>
          <a:xfrm>
            <a:off x="5159490" y="959272"/>
            <a:ext cx="1873021"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127448" y="980728"/>
            <a:ext cx="10513168" cy="1754326"/>
          </a:xfrm>
          <a:prstGeom prst="rect">
            <a:avLst/>
          </a:prstGeom>
        </p:spPr>
        <p:txBody>
          <a:bodyPr wrap="square">
            <a:spAutoFit/>
          </a:bodyPr>
          <a:lstStyle/>
          <a:p>
            <a:pPr lvl="0">
              <a:lnSpc>
                <a:spcPct val="150000"/>
              </a:lnSpc>
            </a:pPr>
            <a:r>
              <a:rPr lang="zh-CN" altLang="en-US" dirty="0" smtClean="0">
                <a:solidFill>
                  <a:prstClr val="black"/>
                </a:solidFill>
                <a:latin typeface="+mn-ea"/>
              </a:rPr>
              <a:t>公开网站查询</a:t>
            </a:r>
            <a:endParaRPr lang="en-US" altLang="zh-CN" dirty="0" smtClean="0">
              <a:solidFill>
                <a:prstClr val="black"/>
              </a:solidFill>
              <a:latin typeface="+mn-ea"/>
            </a:endParaRPr>
          </a:p>
          <a:p>
            <a:pPr lvl="0">
              <a:lnSpc>
                <a:spcPct val="150000"/>
              </a:lnSpc>
            </a:pPr>
            <a:r>
              <a:rPr lang="en-US" altLang="zh-CN" dirty="0" smtClean="0">
                <a:solidFill>
                  <a:srgbClr val="0070C0"/>
                </a:solidFill>
                <a:latin typeface="+mn-ea"/>
              </a:rPr>
              <a:t>1</a:t>
            </a:r>
            <a:r>
              <a:rPr lang="zh-CN" altLang="en-US" dirty="0" smtClean="0">
                <a:solidFill>
                  <a:srgbClr val="0070C0"/>
                </a:solidFill>
                <a:latin typeface="+mn-ea"/>
              </a:rPr>
              <a:t>、私募排排网、格上理财、</a:t>
            </a:r>
            <a:r>
              <a:rPr lang="en-US" altLang="zh-CN" dirty="0" err="1" smtClean="0">
                <a:solidFill>
                  <a:srgbClr val="0070C0"/>
                </a:solidFill>
                <a:latin typeface="+mn-ea"/>
              </a:rPr>
              <a:t>i</a:t>
            </a:r>
            <a:r>
              <a:rPr lang="zh-CN" altLang="en-US" dirty="0" smtClean="0">
                <a:solidFill>
                  <a:srgbClr val="0070C0"/>
                </a:solidFill>
                <a:latin typeface="+mn-ea"/>
              </a:rPr>
              <a:t>私募等都很好用，可以免费注册。多家平台共同对比</a:t>
            </a:r>
            <a:endParaRPr lang="en-US" altLang="zh-CN" dirty="0" smtClean="0">
              <a:solidFill>
                <a:srgbClr val="0070C0"/>
              </a:solidFill>
              <a:latin typeface="+mn-ea"/>
            </a:endParaRPr>
          </a:p>
          <a:p>
            <a:pPr lvl="0">
              <a:lnSpc>
                <a:spcPct val="150000"/>
              </a:lnSpc>
            </a:pPr>
            <a:r>
              <a:rPr lang="en-US" altLang="zh-CN" dirty="0" smtClean="0">
                <a:solidFill>
                  <a:srgbClr val="0070C0"/>
                </a:solidFill>
                <a:latin typeface="+mn-ea"/>
              </a:rPr>
              <a:t>2</a:t>
            </a:r>
            <a:r>
              <a:rPr lang="zh-CN" altLang="en-US" dirty="0" smtClean="0">
                <a:solidFill>
                  <a:srgbClr val="0070C0"/>
                </a:solidFill>
                <a:latin typeface="+mn-ea"/>
              </a:rPr>
              <a:t>、</a:t>
            </a:r>
            <a:r>
              <a:rPr lang="zh-CN" altLang="en-US" dirty="0">
                <a:solidFill>
                  <a:srgbClr val="0070C0"/>
                </a:solidFill>
                <a:latin typeface="+mn-ea"/>
              </a:rPr>
              <a:t>企查查</a:t>
            </a:r>
            <a:r>
              <a:rPr lang="en-US" altLang="zh-CN" dirty="0" smtClean="0">
                <a:solidFill>
                  <a:srgbClr val="0070C0"/>
                </a:solidFill>
                <a:latin typeface="+mn-ea"/>
              </a:rPr>
              <a:t>/</a:t>
            </a:r>
            <a:r>
              <a:rPr lang="zh-CN" altLang="en-US" dirty="0" smtClean="0">
                <a:solidFill>
                  <a:srgbClr val="0070C0"/>
                </a:solidFill>
                <a:latin typeface="+mn-ea"/>
              </a:rPr>
              <a:t>天眼查，主要关注工商变更、股东情况（是否担任职务）、经营异常情况、对外投资</a:t>
            </a:r>
            <a:endParaRPr lang="en-US" altLang="zh-CN" dirty="0" smtClean="0">
              <a:solidFill>
                <a:srgbClr val="0070C0"/>
              </a:solidFill>
              <a:latin typeface="+mn-ea"/>
            </a:endParaRPr>
          </a:p>
          <a:p>
            <a:pPr lvl="0">
              <a:lnSpc>
                <a:spcPct val="150000"/>
              </a:lnSpc>
            </a:pPr>
            <a:r>
              <a:rPr lang="en-US" altLang="zh-CN" dirty="0" smtClean="0">
                <a:solidFill>
                  <a:srgbClr val="0070C0"/>
                </a:solidFill>
                <a:latin typeface="+mn-ea"/>
              </a:rPr>
              <a:t>3</a:t>
            </a:r>
            <a:r>
              <a:rPr lang="zh-CN" altLang="en-US" dirty="0" smtClean="0">
                <a:solidFill>
                  <a:srgbClr val="0070C0"/>
                </a:solidFill>
                <a:latin typeface="+mn-ea"/>
              </a:rPr>
              <a:t>、基金业协会中查询备案情况（产品数量，从名称中看产品类型和合作机构）、从业人员公示查询</a:t>
            </a:r>
            <a:endParaRPr lang="en-US" altLang="zh-CN" dirty="0" smtClean="0">
              <a:solidFill>
                <a:srgbClr val="0070C0"/>
              </a:solidFill>
              <a:latin typeface="+mn-ea"/>
            </a:endParaRPr>
          </a:p>
        </p:txBody>
      </p:sp>
      <p:sp>
        <p:nvSpPr>
          <p:cNvPr id="5" name="矩形 4"/>
          <p:cNvSpPr/>
          <p:nvPr/>
        </p:nvSpPr>
        <p:spPr>
          <a:xfrm>
            <a:off x="1127448" y="4258397"/>
            <a:ext cx="7704856" cy="1754326"/>
          </a:xfrm>
          <a:prstGeom prst="rect">
            <a:avLst/>
          </a:prstGeom>
        </p:spPr>
        <p:txBody>
          <a:bodyPr wrap="square">
            <a:spAutoFit/>
          </a:bodyPr>
          <a:lstStyle/>
          <a:p>
            <a:pPr>
              <a:lnSpc>
                <a:spcPct val="150000"/>
              </a:lnSpc>
            </a:pPr>
            <a:r>
              <a:rPr lang="zh-CN" altLang="en-US" dirty="0" smtClean="0">
                <a:solidFill>
                  <a:prstClr val="black"/>
                </a:solidFill>
                <a:latin typeface="+mn-ea"/>
              </a:rPr>
              <a:t>简单分析合作可能性</a:t>
            </a:r>
            <a:endParaRPr lang="en-US" altLang="zh-CN" dirty="0" smtClean="0">
              <a:solidFill>
                <a:prstClr val="black"/>
              </a:solidFill>
              <a:latin typeface="+mn-ea"/>
            </a:endParaRPr>
          </a:p>
          <a:p>
            <a:pPr>
              <a:lnSpc>
                <a:spcPct val="150000"/>
              </a:lnSpc>
            </a:pPr>
            <a:r>
              <a:rPr lang="en-US" altLang="zh-CN" dirty="0" smtClean="0">
                <a:solidFill>
                  <a:srgbClr val="0070C0"/>
                </a:solidFill>
                <a:latin typeface="+mn-ea"/>
              </a:rPr>
              <a:t>1</a:t>
            </a:r>
            <a:r>
              <a:rPr lang="zh-CN" altLang="en-US" dirty="0" smtClean="0">
                <a:solidFill>
                  <a:srgbClr val="0070C0"/>
                </a:solidFill>
                <a:latin typeface="+mn-ea"/>
              </a:rPr>
              <a:t>、业绩是否好看，策略是否符合当下市场</a:t>
            </a:r>
            <a:endParaRPr lang="en-US" altLang="zh-CN" dirty="0" smtClean="0">
              <a:solidFill>
                <a:srgbClr val="0070C0"/>
              </a:solidFill>
              <a:latin typeface="+mn-ea"/>
            </a:endParaRPr>
          </a:p>
          <a:p>
            <a:pPr>
              <a:lnSpc>
                <a:spcPct val="150000"/>
              </a:lnSpc>
            </a:pPr>
            <a:r>
              <a:rPr lang="en-US" altLang="zh-CN" dirty="0" smtClean="0">
                <a:solidFill>
                  <a:srgbClr val="0070C0"/>
                </a:solidFill>
                <a:latin typeface="+mn-ea"/>
              </a:rPr>
              <a:t>2</a:t>
            </a:r>
            <a:r>
              <a:rPr lang="zh-CN" altLang="en-US" dirty="0" smtClean="0">
                <a:solidFill>
                  <a:srgbClr val="0070C0"/>
                </a:solidFill>
                <a:latin typeface="+mn-ea"/>
              </a:rPr>
              <a:t>、管理规模，品牌知名度</a:t>
            </a:r>
            <a:endParaRPr lang="en-US" altLang="zh-CN" dirty="0" smtClean="0">
              <a:solidFill>
                <a:srgbClr val="0070C0"/>
              </a:solidFill>
              <a:latin typeface="+mn-ea"/>
            </a:endParaRPr>
          </a:p>
          <a:p>
            <a:pPr>
              <a:lnSpc>
                <a:spcPct val="150000"/>
              </a:lnSpc>
            </a:pPr>
            <a:r>
              <a:rPr lang="en-US" altLang="zh-CN" dirty="0" smtClean="0">
                <a:solidFill>
                  <a:srgbClr val="0070C0"/>
                </a:solidFill>
                <a:latin typeface="+mn-ea"/>
              </a:rPr>
              <a:t>3</a:t>
            </a:r>
            <a:r>
              <a:rPr lang="zh-CN" altLang="en-US" dirty="0" smtClean="0">
                <a:solidFill>
                  <a:srgbClr val="0070C0"/>
                </a:solidFill>
                <a:latin typeface="+mn-ea"/>
              </a:rPr>
              <a:t>、商务条件</a:t>
            </a:r>
            <a:endParaRPr lang="en-US" altLang="zh-CN" dirty="0">
              <a:solidFill>
                <a:srgbClr val="0070C0"/>
              </a:solidFill>
              <a:latin typeface="+mn-ea"/>
            </a:endParaRPr>
          </a:p>
        </p:txBody>
      </p:sp>
      <p:sp>
        <p:nvSpPr>
          <p:cNvPr id="8" name="矩形 7"/>
          <p:cNvSpPr/>
          <p:nvPr/>
        </p:nvSpPr>
        <p:spPr>
          <a:xfrm>
            <a:off x="1127448" y="2745357"/>
            <a:ext cx="10513168" cy="1338828"/>
          </a:xfrm>
          <a:prstGeom prst="rect">
            <a:avLst/>
          </a:prstGeom>
        </p:spPr>
        <p:txBody>
          <a:bodyPr wrap="square">
            <a:spAutoFit/>
          </a:bodyPr>
          <a:lstStyle/>
          <a:p>
            <a:pPr lvl="0">
              <a:lnSpc>
                <a:spcPct val="150000"/>
              </a:lnSpc>
            </a:pPr>
            <a:r>
              <a:rPr lang="zh-CN" altLang="en-US" dirty="0" smtClean="0">
                <a:solidFill>
                  <a:prstClr val="black"/>
                </a:solidFill>
                <a:latin typeface="+mn-ea"/>
              </a:rPr>
              <a:t>私募基础材料索取</a:t>
            </a:r>
          </a:p>
          <a:p>
            <a:pPr lvl="0">
              <a:lnSpc>
                <a:spcPct val="150000"/>
              </a:lnSpc>
            </a:pPr>
            <a:r>
              <a:rPr lang="en-US" altLang="zh-CN" dirty="0" smtClean="0">
                <a:solidFill>
                  <a:srgbClr val="0070C0"/>
                </a:solidFill>
                <a:latin typeface="+mn-ea"/>
              </a:rPr>
              <a:t>1</a:t>
            </a:r>
            <a:r>
              <a:rPr lang="zh-CN" altLang="en-US" dirty="0" smtClean="0">
                <a:solidFill>
                  <a:srgbClr val="0070C0"/>
                </a:solidFill>
                <a:latin typeface="+mn-ea"/>
              </a:rPr>
              <a:t>、咨询资产管理总部（已接触的）</a:t>
            </a:r>
            <a:endParaRPr lang="en-US" altLang="zh-CN" dirty="0" smtClean="0">
              <a:solidFill>
                <a:srgbClr val="0070C0"/>
              </a:solidFill>
              <a:latin typeface="+mn-ea"/>
            </a:endParaRPr>
          </a:p>
          <a:p>
            <a:pPr lvl="0">
              <a:lnSpc>
                <a:spcPct val="150000"/>
              </a:lnSpc>
            </a:pPr>
            <a:r>
              <a:rPr lang="en-US" altLang="zh-CN" dirty="0" smtClean="0">
                <a:solidFill>
                  <a:srgbClr val="0070C0"/>
                </a:solidFill>
                <a:latin typeface="+mn-ea"/>
              </a:rPr>
              <a:t>2</a:t>
            </a:r>
            <a:r>
              <a:rPr lang="zh-CN" altLang="en-US" dirty="0" smtClean="0">
                <a:solidFill>
                  <a:srgbClr val="0070C0"/>
                </a:solidFill>
                <a:latin typeface="+mn-ea"/>
              </a:rPr>
              <a:t>、机构转介绍（未接触的）</a:t>
            </a:r>
            <a:endParaRPr lang="en-US" altLang="zh-CN" dirty="0" smtClean="0">
              <a:solidFill>
                <a:srgbClr val="0070C0"/>
              </a:solidFill>
              <a:latin typeface="+mn-ea"/>
            </a:endParaRPr>
          </a:p>
        </p:txBody>
      </p:sp>
      <p:sp>
        <p:nvSpPr>
          <p:cNvPr id="9" name="文本框 8"/>
          <p:cNvSpPr txBox="1"/>
          <p:nvPr/>
        </p:nvSpPr>
        <p:spPr>
          <a:xfrm>
            <a:off x="196294" y="221940"/>
            <a:ext cx="4730707" cy="584775"/>
          </a:xfrm>
          <a:prstGeom prst="rect">
            <a:avLst/>
          </a:prstGeom>
          <a:noFill/>
        </p:spPr>
        <p:txBody>
          <a:bodyPr wrap="square" rtlCol="0">
            <a:spAutoFit/>
          </a:bodyPr>
          <a:lstStyle>
            <a:defPPr>
              <a:defRPr lang="en-US"/>
            </a:defPPr>
            <a:lvl1pPr algn="ctr">
              <a:defRPr sz="3200" b="1">
                <a:solidFill>
                  <a:schemeClr val="tx1">
                    <a:lumMod val="75000"/>
                    <a:lumOff val="25000"/>
                  </a:schemeClr>
                </a:solidFill>
                <a:latin typeface="华文仿宋" panose="02010600040101010101" pitchFamily="2" charset="-122"/>
                <a:ea typeface="华文仿宋" panose="02010600040101010101" pitchFamily="2" charset="-122"/>
              </a:defRPr>
            </a:lvl1pPr>
          </a:lstStyle>
          <a:p>
            <a:r>
              <a:rPr lang="zh-CN" altLang="en-US" dirty="0"/>
              <a:t>私募基金管理人合作</a:t>
            </a:r>
          </a:p>
        </p:txBody>
      </p:sp>
    </p:spTree>
    <p:extLst>
      <p:ext uri="{BB962C8B-B14F-4D97-AF65-F5344CB8AC3E}">
        <p14:creationId xmlns:p14="http://schemas.microsoft.com/office/powerpoint/2010/main" val="1200495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67065" y="2037536"/>
            <a:ext cx="10591796" cy="3416320"/>
          </a:xfrm>
          <a:prstGeom prst="rect">
            <a:avLst/>
          </a:prstGeom>
        </p:spPr>
        <p:txBody>
          <a:bodyPr wrap="square">
            <a:spAutoFit/>
          </a:bodyPr>
          <a:lstStyle/>
          <a:p>
            <a:pPr>
              <a:lnSpc>
                <a:spcPct val="150000"/>
              </a:lnSpc>
            </a:pPr>
            <a:r>
              <a:rPr lang="zh-CN" altLang="en-US" sz="1600" dirty="0" smtClean="0">
                <a:latin typeface="+mn-ea"/>
              </a:rPr>
              <a:t>实际拜访关键点</a:t>
            </a:r>
            <a:endParaRPr lang="en-US" altLang="zh-CN" sz="1600" dirty="0" smtClean="0">
              <a:latin typeface="+mn-ea"/>
            </a:endParaRPr>
          </a:p>
          <a:p>
            <a:pPr>
              <a:lnSpc>
                <a:spcPct val="150000"/>
              </a:lnSpc>
            </a:pPr>
            <a:r>
              <a:rPr lang="zh-CN" altLang="en-US" sz="1600" dirty="0" smtClean="0">
                <a:solidFill>
                  <a:srgbClr val="0070C0"/>
                </a:solidFill>
                <a:latin typeface="+mn-ea"/>
              </a:rPr>
              <a:t>策略类型：主要策略、最佳策略、相比其他私募同策略的优势</a:t>
            </a:r>
            <a:endParaRPr lang="en-US" altLang="zh-CN" sz="1600" dirty="0" smtClean="0">
              <a:solidFill>
                <a:srgbClr val="0070C0"/>
              </a:solidFill>
              <a:latin typeface="+mn-ea"/>
            </a:endParaRPr>
          </a:p>
          <a:p>
            <a:pPr>
              <a:lnSpc>
                <a:spcPct val="150000"/>
              </a:lnSpc>
            </a:pPr>
            <a:r>
              <a:rPr lang="zh-CN" altLang="en-US" sz="1600" dirty="0" smtClean="0">
                <a:solidFill>
                  <a:srgbClr val="0070C0"/>
                </a:solidFill>
                <a:latin typeface="+mn-ea"/>
              </a:rPr>
              <a:t>规模：管理规模、投顾规模、单产品最低规模、策略正常运作规模</a:t>
            </a:r>
            <a:endParaRPr lang="en-US" altLang="zh-CN" sz="1600" dirty="0" smtClean="0">
              <a:solidFill>
                <a:srgbClr val="0070C0"/>
              </a:solidFill>
              <a:latin typeface="+mn-ea"/>
            </a:endParaRPr>
          </a:p>
          <a:p>
            <a:pPr>
              <a:lnSpc>
                <a:spcPct val="150000"/>
              </a:lnSpc>
            </a:pPr>
            <a:r>
              <a:rPr lang="zh-CN" altLang="en-US" sz="1600" dirty="0" smtClean="0">
                <a:solidFill>
                  <a:srgbClr val="0070C0"/>
                </a:solidFill>
                <a:latin typeface="+mn-ea"/>
              </a:rPr>
              <a:t>团队情况：核心人员从业经历、团队架构、行研人数</a:t>
            </a:r>
            <a:endParaRPr lang="en-US" altLang="zh-CN" sz="1600" dirty="0" smtClean="0">
              <a:solidFill>
                <a:srgbClr val="0070C0"/>
              </a:solidFill>
              <a:latin typeface="+mn-ea"/>
            </a:endParaRPr>
          </a:p>
          <a:p>
            <a:pPr>
              <a:lnSpc>
                <a:spcPct val="150000"/>
              </a:lnSpc>
            </a:pPr>
            <a:r>
              <a:rPr lang="zh-CN" altLang="en-US" sz="1600" dirty="0" smtClean="0">
                <a:solidFill>
                  <a:srgbClr val="0070C0"/>
                </a:solidFill>
                <a:latin typeface="+mn-ea"/>
              </a:rPr>
              <a:t>历史业绩：存续数量、最好的、最差的，具有代表性的</a:t>
            </a:r>
            <a:endParaRPr lang="en-US" altLang="zh-CN" sz="1600" dirty="0" smtClean="0">
              <a:solidFill>
                <a:srgbClr val="0070C0"/>
              </a:solidFill>
              <a:latin typeface="+mn-ea"/>
            </a:endParaRPr>
          </a:p>
          <a:p>
            <a:pPr>
              <a:lnSpc>
                <a:spcPct val="150000"/>
              </a:lnSpc>
            </a:pPr>
            <a:r>
              <a:rPr lang="zh-CN" altLang="en-US" sz="1600" dirty="0" smtClean="0">
                <a:solidFill>
                  <a:srgbClr val="0070C0"/>
                </a:solidFill>
                <a:latin typeface="+mn-ea"/>
              </a:rPr>
              <a:t>商务条件：近期产品发行节奏、产品费率、业绩报酬计提方式、后端提成、权益及手续费、交易软件要求、是否跟投、是否愿意先放权益进行展示</a:t>
            </a:r>
            <a:endParaRPr lang="en-US" altLang="zh-CN" sz="1600" dirty="0" smtClean="0">
              <a:solidFill>
                <a:srgbClr val="0070C0"/>
              </a:solidFill>
              <a:latin typeface="+mn-ea"/>
            </a:endParaRPr>
          </a:p>
          <a:p>
            <a:pPr>
              <a:lnSpc>
                <a:spcPct val="150000"/>
              </a:lnSpc>
            </a:pPr>
            <a:r>
              <a:rPr lang="zh-CN" altLang="en-US" sz="1600" dirty="0" smtClean="0">
                <a:solidFill>
                  <a:srgbClr val="0070C0"/>
                </a:solidFill>
                <a:latin typeface="+mn-ea"/>
              </a:rPr>
              <a:t>保持后续沟通：索要公司介绍</a:t>
            </a:r>
            <a:r>
              <a:rPr lang="en-US" altLang="zh-CN" sz="1600" dirty="0" err="1" smtClean="0">
                <a:solidFill>
                  <a:srgbClr val="0070C0"/>
                </a:solidFill>
                <a:latin typeface="+mn-ea"/>
              </a:rPr>
              <a:t>ppt</a:t>
            </a:r>
            <a:r>
              <a:rPr lang="zh-CN" altLang="en-US" sz="1600" dirty="0" smtClean="0">
                <a:solidFill>
                  <a:srgbClr val="0070C0"/>
                </a:solidFill>
                <a:latin typeface="+mn-ea"/>
              </a:rPr>
              <a:t>、尽调材料、净值</a:t>
            </a:r>
            <a:r>
              <a:rPr lang="en-US" altLang="zh-CN" sz="1600" dirty="0" smtClean="0">
                <a:solidFill>
                  <a:srgbClr val="0070C0"/>
                </a:solidFill>
                <a:latin typeface="+mn-ea"/>
              </a:rPr>
              <a:t>excel</a:t>
            </a:r>
            <a:r>
              <a:rPr lang="zh-CN" altLang="en-US" sz="1600" dirty="0" smtClean="0">
                <a:solidFill>
                  <a:srgbClr val="0070C0"/>
                </a:solidFill>
                <a:latin typeface="+mn-ea"/>
              </a:rPr>
              <a:t>数据、加市场人员</a:t>
            </a:r>
            <a:r>
              <a:rPr lang="en-US" altLang="zh-CN" sz="1600" dirty="0" smtClean="0">
                <a:solidFill>
                  <a:srgbClr val="0070C0"/>
                </a:solidFill>
                <a:latin typeface="+mn-ea"/>
              </a:rPr>
              <a:t>/</a:t>
            </a:r>
            <a:r>
              <a:rPr lang="zh-CN" altLang="en-US" sz="1600" dirty="0" smtClean="0">
                <a:solidFill>
                  <a:srgbClr val="0070C0"/>
                </a:solidFill>
                <a:latin typeface="+mn-ea"/>
              </a:rPr>
              <a:t>基金经理微信，可以有日常沟通渠道、定期询问业绩表现及最新产品发行进展、探讨合作方式</a:t>
            </a:r>
            <a:endParaRPr lang="en-US" altLang="zh-CN" sz="1600" dirty="0" smtClean="0">
              <a:solidFill>
                <a:srgbClr val="0070C0"/>
              </a:solidFill>
              <a:latin typeface="+mn-ea"/>
            </a:endParaRPr>
          </a:p>
        </p:txBody>
      </p:sp>
      <p:sp>
        <p:nvSpPr>
          <p:cNvPr id="2" name="灯片编号占位符 1"/>
          <p:cNvSpPr>
            <a:spLocks noGrp="1"/>
          </p:cNvSpPr>
          <p:nvPr>
            <p:ph type="sldNum" sz="quarter" idx="12"/>
          </p:nvPr>
        </p:nvSpPr>
        <p:spPr/>
        <p:txBody>
          <a:bodyPr/>
          <a:lstStyle/>
          <a:p>
            <a:fld id="{55183D58-648D-4475-BEF8-624F48514A30}" type="slidenum">
              <a:rPr lang="zh-CN" altLang="en-US" smtClean="0"/>
              <a:pPr/>
              <a:t>45</a:t>
            </a:fld>
            <a:endParaRPr lang="zh-CN" altLang="en-US" dirty="0"/>
          </a:p>
        </p:txBody>
      </p:sp>
      <p:sp>
        <p:nvSpPr>
          <p:cNvPr id="4" name="矩形 3"/>
          <p:cNvSpPr/>
          <p:nvPr/>
        </p:nvSpPr>
        <p:spPr>
          <a:xfrm>
            <a:off x="467065" y="913269"/>
            <a:ext cx="9937104" cy="1200329"/>
          </a:xfrm>
          <a:prstGeom prst="rect">
            <a:avLst/>
          </a:prstGeom>
        </p:spPr>
        <p:txBody>
          <a:bodyPr wrap="square">
            <a:spAutoFit/>
          </a:bodyPr>
          <a:lstStyle/>
          <a:p>
            <a:pPr lvl="0">
              <a:lnSpc>
                <a:spcPct val="150000"/>
              </a:lnSpc>
            </a:pPr>
            <a:r>
              <a:rPr lang="zh-CN" altLang="en-US" sz="1600" dirty="0" smtClean="0">
                <a:latin typeface="+mn-ea"/>
              </a:rPr>
              <a:t>介绍</a:t>
            </a:r>
            <a:r>
              <a:rPr lang="zh-CN" altLang="en-US" sz="1600" dirty="0">
                <a:latin typeface="+mn-ea"/>
              </a:rPr>
              <a:t>盛达</a:t>
            </a:r>
            <a:r>
              <a:rPr lang="zh-CN" altLang="en-US" sz="1600" dirty="0" smtClean="0">
                <a:latin typeface="+mn-ea"/>
              </a:rPr>
              <a:t>期货情况</a:t>
            </a:r>
            <a:endParaRPr lang="en-US" altLang="zh-CN" sz="1600" dirty="0" smtClean="0">
              <a:latin typeface="+mn-ea"/>
            </a:endParaRPr>
          </a:p>
          <a:p>
            <a:pPr lvl="0">
              <a:lnSpc>
                <a:spcPct val="150000"/>
              </a:lnSpc>
            </a:pPr>
            <a:r>
              <a:rPr lang="zh-CN" altLang="en-US" sz="1600" dirty="0" smtClean="0">
                <a:solidFill>
                  <a:srgbClr val="0070C0"/>
                </a:solidFill>
                <a:latin typeface="+mn-ea"/>
              </a:rPr>
              <a:t>资</a:t>
            </a:r>
            <a:r>
              <a:rPr lang="zh-CN" altLang="en-US" sz="1600" dirty="0">
                <a:solidFill>
                  <a:srgbClr val="0070C0"/>
                </a:solidFill>
                <a:latin typeface="+mn-ea"/>
              </a:rPr>
              <a:t>管业务：资管业务方向</a:t>
            </a:r>
            <a:r>
              <a:rPr lang="zh-CN" altLang="en-US" sz="1600" dirty="0" smtClean="0">
                <a:solidFill>
                  <a:srgbClr val="0070C0"/>
                </a:solidFill>
                <a:latin typeface="+mn-ea"/>
              </a:rPr>
              <a:t>、举例说明为哪些客户提供了服务等</a:t>
            </a:r>
            <a:endParaRPr lang="en-US" altLang="zh-CN" sz="1600" dirty="0">
              <a:solidFill>
                <a:srgbClr val="0070C0"/>
              </a:solidFill>
              <a:latin typeface="+mn-ea"/>
            </a:endParaRPr>
          </a:p>
          <a:p>
            <a:pPr lvl="0">
              <a:lnSpc>
                <a:spcPct val="150000"/>
              </a:lnSpc>
            </a:pPr>
            <a:r>
              <a:rPr lang="zh-CN" altLang="en-US" sz="1600" dirty="0" smtClean="0">
                <a:solidFill>
                  <a:srgbClr val="0070C0"/>
                </a:solidFill>
                <a:latin typeface="+mn-ea"/>
              </a:rPr>
              <a:t>其他：公司特点和优势</a:t>
            </a:r>
            <a:r>
              <a:rPr lang="en-US" altLang="zh-CN" sz="1600" dirty="0" smtClean="0">
                <a:solidFill>
                  <a:srgbClr val="0070C0"/>
                </a:solidFill>
                <a:latin typeface="+mn-ea"/>
              </a:rPr>
              <a:t>……</a:t>
            </a:r>
            <a:endParaRPr lang="en-US" altLang="zh-CN" sz="1600" dirty="0">
              <a:solidFill>
                <a:srgbClr val="0070C0"/>
              </a:solidFill>
              <a:latin typeface="+mn-ea"/>
            </a:endParaRPr>
          </a:p>
        </p:txBody>
      </p:sp>
      <p:sp>
        <p:nvSpPr>
          <p:cNvPr id="10" name="矩形 9"/>
          <p:cNvSpPr/>
          <p:nvPr/>
        </p:nvSpPr>
        <p:spPr>
          <a:xfrm>
            <a:off x="467065" y="5202188"/>
            <a:ext cx="8712968" cy="1200329"/>
          </a:xfrm>
          <a:prstGeom prst="rect">
            <a:avLst/>
          </a:prstGeom>
        </p:spPr>
        <p:txBody>
          <a:bodyPr wrap="square">
            <a:spAutoFit/>
          </a:bodyPr>
          <a:lstStyle/>
          <a:p>
            <a:pPr>
              <a:lnSpc>
                <a:spcPct val="150000"/>
              </a:lnSpc>
            </a:pPr>
            <a:r>
              <a:rPr lang="zh-CN" altLang="zh-CN" sz="1600" dirty="0" smtClean="0">
                <a:latin typeface="+mn-ea"/>
              </a:rPr>
              <a:t>填写</a:t>
            </a:r>
            <a:r>
              <a:rPr lang="zh-CN" altLang="en-US" sz="1600" dirty="0" smtClean="0">
                <a:latin typeface="+mn-ea"/>
              </a:rPr>
              <a:t>材料</a:t>
            </a:r>
            <a:endParaRPr lang="en-US" altLang="zh-CN" sz="1600" dirty="0" smtClean="0">
              <a:latin typeface="+mn-ea"/>
            </a:endParaRPr>
          </a:p>
          <a:p>
            <a:pPr>
              <a:lnSpc>
                <a:spcPct val="150000"/>
              </a:lnSpc>
            </a:pPr>
            <a:r>
              <a:rPr lang="en-US" altLang="zh-CN" sz="1600" dirty="0" smtClean="0">
                <a:solidFill>
                  <a:srgbClr val="0070C0"/>
                </a:solidFill>
                <a:latin typeface="+mn-ea"/>
              </a:rPr>
              <a:t>1</a:t>
            </a:r>
            <a:r>
              <a:rPr lang="zh-CN" altLang="en-US" sz="1600" dirty="0" smtClean="0">
                <a:solidFill>
                  <a:srgbClr val="0070C0"/>
                </a:solidFill>
                <a:latin typeface="+mn-ea"/>
              </a:rPr>
              <a:t>、尽职调查表、要素表</a:t>
            </a:r>
            <a:endParaRPr lang="en-US" altLang="zh-CN" sz="1600" dirty="0" smtClean="0">
              <a:solidFill>
                <a:srgbClr val="0070C0"/>
              </a:solidFill>
              <a:latin typeface="+mn-ea"/>
            </a:endParaRPr>
          </a:p>
          <a:p>
            <a:pPr>
              <a:lnSpc>
                <a:spcPct val="150000"/>
              </a:lnSpc>
            </a:pPr>
            <a:r>
              <a:rPr lang="en-US" altLang="zh-CN" sz="1600" dirty="0" smtClean="0">
                <a:solidFill>
                  <a:srgbClr val="0070C0"/>
                </a:solidFill>
                <a:latin typeface="+mn-ea"/>
              </a:rPr>
              <a:t>2</a:t>
            </a:r>
            <a:r>
              <a:rPr lang="zh-CN" altLang="en-US" sz="1600" dirty="0" smtClean="0">
                <a:solidFill>
                  <a:srgbClr val="0070C0"/>
                </a:solidFill>
                <a:latin typeface="+mn-ea"/>
              </a:rPr>
              <a:t>、阐述产品交易结构、商务条件、销售方案</a:t>
            </a:r>
            <a:endParaRPr lang="en-US" altLang="zh-CN" sz="1600" dirty="0" smtClean="0">
              <a:solidFill>
                <a:srgbClr val="0070C0"/>
              </a:solidFill>
              <a:latin typeface="+mn-ea"/>
            </a:endParaRPr>
          </a:p>
        </p:txBody>
      </p:sp>
      <p:sp>
        <p:nvSpPr>
          <p:cNvPr id="7" name="文本框 6"/>
          <p:cNvSpPr txBox="1"/>
          <p:nvPr/>
        </p:nvSpPr>
        <p:spPr>
          <a:xfrm>
            <a:off x="196294" y="221940"/>
            <a:ext cx="4730707" cy="584775"/>
          </a:xfrm>
          <a:prstGeom prst="rect">
            <a:avLst/>
          </a:prstGeom>
          <a:noFill/>
        </p:spPr>
        <p:txBody>
          <a:bodyPr wrap="square" rtlCol="0">
            <a:spAutoFit/>
          </a:bodyPr>
          <a:lstStyle>
            <a:defPPr>
              <a:defRPr lang="en-US"/>
            </a:defPPr>
            <a:lvl1pPr>
              <a:defRPr sz="3200">
                <a:solidFill>
                  <a:schemeClr val="tx1">
                    <a:lumMod val="75000"/>
                    <a:lumOff val="25000"/>
                  </a:schemeClr>
                </a:solidFill>
                <a:latin typeface="华文中宋" panose="02010600040101010101" pitchFamily="2" charset="-122"/>
                <a:ea typeface="华文中宋" panose="02010600040101010101" pitchFamily="2" charset="-122"/>
              </a:defRPr>
            </a:lvl1pPr>
          </a:lstStyle>
          <a:p>
            <a:r>
              <a:rPr lang="zh-CN" altLang="en-US" dirty="0">
                <a:latin typeface="+mn-ea"/>
                <a:ea typeface="+mn-ea"/>
              </a:rPr>
              <a:t>私募基金管理人合作</a:t>
            </a:r>
          </a:p>
        </p:txBody>
      </p:sp>
    </p:spTree>
    <p:extLst>
      <p:ext uri="{BB962C8B-B14F-4D97-AF65-F5344CB8AC3E}">
        <p14:creationId xmlns:p14="http://schemas.microsoft.com/office/powerpoint/2010/main" val="2417856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46</a:t>
            </a:fld>
            <a:endParaRPr lang="zh-CN" altLang="en-US" dirty="0"/>
          </a:p>
        </p:txBody>
      </p:sp>
      <p:cxnSp>
        <p:nvCxnSpPr>
          <p:cNvPr id="105" name="直接连接符 104"/>
          <p:cNvCxnSpPr/>
          <p:nvPr/>
        </p:nvCxnSpPr>
        <p:spPr>
          <a:xfrm>
            <a:off x="5159490" y="959272"/>
            <a:ext cx="1873021"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07" name="文本框 106"/>
          <p:cNvSpPr txBox="1"/>
          <p:nvPr/>
        </p:nvSpPr>
        <p:spPr>
          <a:xfrm>
            <a:off x="196294" y="221940"/>
            <a:ext cx="4730707" cy="584775"/>
          </a:xfrm>
          <a:prstGeom prst="rect">
            <a:avLst/>
          </a:prstGeom>
          <a:noFill/>
        </p:spPr>
        <p:txBody>
          <a:bodyPr wrap="square" rtlCol="0">
            <a:spAutoFit/>
          </a:bodyPr>
          <a:lstStyle>
            <a:defPPr>
              <a:defRPr lang="en-US"/>
            </a:defPPr>
            <a:lvl1pPr>
              <a:defRPr sz="3200">
                <a:solidFill>
                  <a:schemeClr val="tx1">
                    <a:lumMod val="75000"/>
                    <a:lumOff val="25000"/>
                  </a:schemeClr>
                </a:solidFill>
                <a:latin typeface="华文中宋" panose="02010600040101010101" pitchFamily="2" charset="-122"/>
                <a:ea typeface="华文中宋" panose="02010600040101010101" pitchFamily="2" charset="-122"/>
              </a:defRPr>
            </a:lvl1pPr>
          </a:lstStyle>
          <a:p>
            <a:r>
              <a:rPr lang="zh-CN" altLang="en-US" dirty="0">
                <a:latin typeface="+mn-ea"/>
                <a:ea typeface="+mn-ea"/>
              </a:rPr>
              <a:t>券商合作</a:t>
            </a:r>
          </a:p>
        </p:txBody>
      </p:sp>
      <p:sp>
        <p:nvSpPr>
          <p:cNvPr id="3" name="文本框 2"/>
          <p:cNvSpPr txBox="1"/>
          <p:nvPr/>
        </p:nvSpPr>
        <p:spPr>
          <a:xfrm>
            <a:off x="1312432" y="1194099"/>
            <a:ext cx="10566405" cy="2308324"/>
          </a:xfrm>
          <a:prstGeom prst="rect">
            <a:avLst/>
          </a:prstGeom>
          <a:noFill/>
        </p:spPr>
        <p:txBody>
          <a:bodyPr wrap="square" rtlCol="0">
            <a:spAutoFit/>
          </a:bodyPr>
          <a:lstStyle/>
          <a:p>
            <a:pPr>
              <a:lnSpc>
                <a:spcPct val="200000"/>
              </a:lnSpc>
              <a:buFont typeface="Wingdings" pitchFamily="2" charset="2"/>
              <a:buChar char="l"/>
            </a:pPr>
            <a:r>
              <a:rPr lang="zh-CN" altLang="en-US" dirty="0" smtClean="0">
                <a:latin typeface="+mn-ea"/>
              </a:rPr>
              <a:t>     相互了解</a:t>
            </a:r>
            <a:r>
              <a:rPr lang="zh-CN" altLang="en-US" dirty="0">
                <a:latin typeface="+mn-ea"/>
              </a:rPr>
              <a:t>双方</a:t>
            </a:r>
            <a:r>
              <a:rPr lang="zh-CN" altLang="en-US" dirty="0" smtClean="0">
                <a:latin typeface="+mn-ea"/>
              </a:rPr>
              <a:t>主</a:t>
            </a:r>
            <a:r>
              <a:rPr lang="zh-CN" altLang="en-US" dirty="0">
                <a:latin typeface="+mn-ea"/>
              </a:rPr>
              <a:t>营</a:t>
            </a:r>
            <a:r>
              <a:rPr lang="zh-CN" altLang="en-US" dirty="0" smtClean="0">
                <a:latin typeface="+mn-ea"/>
              </a:rPr>
              <a:t>业务，发掘对方需求</a:t>
            </a:r>
            <a:endParaRPr lang="en-US" altLang="zh-CN" dirty="0">
              <a:latin typeface="+mn-ea"/>
            </a:endParaRPr>
          </a:p>
          <a:p>
            <a:pPr>
              <a:lnSpc>
                <a:spcPct val="200000"/>
              </a:lnSpc>
              <a:buFont typeface="Wingdings" pitchFamily="2" charset="2"/>
              <a:buChar char="l"/>
            </a:pPr>
            <a:r>
              <a:rPr lang="zh-CN" altLang="en-US" dirty="0">
                <a:latin typeface="+mn-ea"/>
              </a:rPr>
              <a:t>     事先准备好，把自己公司</a:t>
            </a:r>
            <a:r>
              <a:rPr lang="zh-CN" altLang="en-US" dirty="0" smtClean="0">
                <a:latin typeface="+mn-ea"/>
              </a:rPr>
              <a:t>最近推的资管产品和</a:t>
            </a:r>
            <a:r>
              <a:rPr lang="zh-CN" altLang="en-US" dirty="0">
                <a:latin typeface="+mn-ea"/>
              </a:rPr>
              <a:t>对方</a:t>
            </a:r>
            <a:r>
              <a:rPr lang="zh-CN" altLang="en-US" dirty="0" smtClean="0">
                <a:latin typeface="+mn-ea"/>
              </a:rPr>
              <a:t>交流，试探</a:t>
            </a:r>
            <a:r>
              <a:rPr lang="zh-CN" altLang="en-US" dirty="0">
                <a:latin typeface="+mn-ea"/>
              </a:rPr>
              <a:t>对方，寻找合作点</a:t>
            </a:r>
            <a:endParaRPr lang="en-US" altLang="zh-CN" dirty="0">
              <a:latin typeface="+mn-ea"/>
            </a:endParaRPr>
          </a:p>
          <a:p>
            <a:pPr>
              <a:lnSpc>
                <a:spcPct val="200000"/>
              </a:lnSpc>
              <a:buFont typeface="Wingdings" pitchFamily="2" charset="2"/>
              <a:buChar char="l"/>
            </a:pPr>
            <a:r>
              <a:rPr lang="zh-CN" altLang="en-US" dirty="0" smtClean="0">
                <a:latin typeface="+mn-ea"/>
              </a:rPr>
              <a:t>     评估券商代销能力和私募基金业务的重视度，推荐优秀私募给对方，共同为私募产品募集</a:t>
            </a:r>
            <a:endParaRPr lang="en-US" altLang="zh-CN" dirty="0" smtClean="0">
              <a:latin typeface="+mn-ea"/>
            </a:endParaRPr>
          </a:p>
          <a:p>
            <a:pPr>
              <a:lnSpc>
                <a:spcPct val="200000"/>
              </a:lnSpc>
              <a:buFont typeface="Wingdings" pitchFamily="2" charset="2"/>
              <a:buChar char="l"/>
            </a:pPr>
            <a:r>
              <a:rPr lang="zh-CN" altLang="en-US" dirty="0" smtClean="0">
                <a:latin typeface="+mn-ea"/>
              </a:rPr>
              <a:t>     宏观对冲、多策略、股指期货对冲端权益的合作</a:t>
            </a:r>
            <a:endParaRPr lang="en-US" altLang="zh-CN" dirty="0" smtClean="0">
              <a:latin typeface="+mn-ea"/>
            </a:endParaRPr>
          </a:p>
        </p:txBody>
      </p:sp>
    </p:spTree>
    <p:extLst>
      <p:ext uri="{BB962C8B-B14F-4D97-AF65-F5344CB8AC3E}">
        <p14:creationId xmlns:p14="http://schemas.microsoft.com/office/powerpoint/2010/main" val="2541025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47</a:t>
            </a:fld>
            <a:endParaRPr lang="zh-CN" altLang="en-US" dirty="0"/>
          </a:p>
        </p:txBody>
      </p:sp>
      <p:cxnSp>
        <p:nvCxnSpPr>
          <p:cNvPr id="105" name="直接连接符 104"/>
          <p:cNvCxnSpPr/>
          <p:nvPr/>
        </p:nvCxnSpPr>
        <p:spPr>
          <a:xfrm>
            <a:off x="5159490" y="959272"/>
            <a:ext cx="1873021"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07" name="文本框 106"/>
          <p:cNvSpPr txBox="1"/>
          <p:nvPr/>
        </p:nvSpPr>
        <p:spPr>
          <a:xfrm>
            <a:off x="196294" y="221940"/>
            <a:ext cx="4907946" cy="584775"/>
          </a:xfrm>
          <a:prstGeom prst="rect">
            <a:avLst/>
          </a:prstGeom>
          <a:noFill/>
        </p:spPr>
        <p:txBody>
          <a:bodyPr wrap="square" rtlCol="0">
            <a:spAutoFit/>
          </a:bodyPr>
          <a:lstStyle>
            <a:defPPr>
              <a:defRPr lang="en-US"/>
            </a:defPPr>
            <a:lvl1pPr>
              <a:defRPr sz="3200">
                <a:solidFill>
                  <a:schemeClr val="tx1">
                    <a:lumMod val="75000"/>
                    <a:lumOff val="25000"/>
                  </a:schemeClr>
                </a:solidFill>
                <a:latin typeface="华文中宋" panose="02010600040101010101" pitchFamily="2" charset="-122"/>
                <a:ea typeface="华文中宋" panose="02010600040101010101" pitchFamily="2" charset="-122"/>
              </a:defRPr>
            </a:lvl1pPr>
          </a:lstStyle>
          <a:p>
            <a:r>
              <a:rPr lang="zh-CN" altLang="en-US" dirty="0">
                <a:latin typeface="+mn-ea"/>
                <a:ea typeface="+mn-ea"/>
              </a:rPr>
              <a:t>银行合作</a:t>
            </a:r>
          </a:p>
        </p:txBody>
      </p:sp>
      <p:sp>
        <p:nvSpPr>
          <p:cNvPr id="3" name="文本框 2"/>
          <p:cNvSpPr txBox="1"/>
          <p:nvPr/>
        </p:nvSpPr>
        <p:spPr>
          <a:xfrm>
            <a:off x="839096" y="1409251"/>
            <a:ext cx="11352904" cy="2862322"/>
          </a:xfrm>
          <a:prstGeom prst="rect">
            <a:avLst/>
          </a:prstGeom>
          <a:noFill/>
        </p:spPr>
        <p:txBody>
          <a:bodyPr wrap="square" rtlCol="0">
            <a:spAutoFit/>
          </a:bodyPr>
          <a:lstStyle/>
          <a:p>
            <a:pPr>
              <a:lnSpc>
                <a:spcPct val="200000"/>
              </a:lnSpc>
              <a:buFont typeface="Wingdings" pitchFamily="2" charset="2"/>
              <a:buChar char="l"/>
            </a:pPr>
            <a:r>
              <a:rPr lang="zh-CN" altLang="en-US" dirty="0" smtClean="0">
                <a:latin typeface="+mn-ea"/>
              </a:rPr>
              <a:t>     和银行可以合作的部门资产管理部、金融同业部、私人银行部，合作层面至少在分行以上</a:t>
            </a:r>
            <a:endParaRPr lang="en-US" altLang="zh-CN" dirty="0" smtClean="0">
              <a:latin typeface="+mn-ea"/>
            </a:endParaRPr>
          </a:p>
          <a:p>
            <a:pPr>
              <a:lnSpc>
                <a:spcPct val="200000"/>
              </a:lnSpc>
              <a:buFont typeface="Wingdings" pitchFamily="2" charset="2"/>
              <a:buChar char="l"/>
            </a:pPr>
            <a:r>
              <a:rPr lang="zh-CN" altLang="en-US" dirty="0" smtClean="0">
                <a:latin typeface="+mn-ea"/>
              </a:rPr>
              <a:t>     历史合作较多以结构型产品通道、推荐优秀投顾进入资产管理部的委外、私人银行部的代销</a:t>
            </a:r>
            <a:endParaRPr lang="en-US" altLang="zh-CN" dirty="0">
              <a:latin typeface="+mn-ea"/>
            </a:endParaRPr>
          </a:p>
          <a:p>
            <a:pPr>
              <a:lnSpc>
                <a:spcPct val="200000"/>
              </a:lnSpc>
              <a:buFont typeface="Wingdings" pitchFamily="2" charset="2"/>
              <a:buChar char="l"/>
            </a:pPr>
            <a:r>
              <a:rPr lang="zh-CN" altLang="en-US" dirty="0">
                <a:latin typeface="+mn-ea"/>
              </a:rPr>
              <a:t>     </a:t>
            </a:r>
            <a:r>
              <a:rPr lang="en-US" altLang="zh-CN" dirty="0" smtClean="0">
                <a:latin typeface="+mn-ea"/>
              </a:rPr>
              <a:t>18</a:t>
            </a:r>
            <a:r>
              <a:rPr lang="zh-CN" altLang="en-US" dirty="0" smtClean="0">
                <a:latin typeface="+mn-ea"/>
              </a:rPr>
              <a:t>年资管新规后，银行剥离理财业务，在未来将由银行理财子公司开展</a:t>
            </a:r>
            <a:endParaRPr lang="en-US" altLang="zh-CN" dirty="0">
              <a:latin typeface="+mn-ea"/>
            </a:endParaRPr>
          </a:p>
          <a:p>
            <a:pPr>
              <a:lnSpc>
                <a:spcPct val="200000"/>
              </a:lnSpc>
              <a:buFont typeface="Wingdings" pitchFamily="2" charset="2"/>
              <a:buChar char="l"/>
            </a:pPr>
            <a:r>
              <a:rPr lang="zh-CN" altLang="en-US" dirty="0">
                <a:latin typeface="+mn-ea"/>
              </a:rPr>
              <a:t>     </a:t>
            </a:r>
            <a:r>
              <a:rPr lang="zh-CN" altLang="en-US" dirty="0" smtClean="0">
                <a:latin typeface="+mn-ea"/>
              </a:rPr>
              <a:t>目前主要以建立对口部门的联系，等待监管放开限制后进行合作，合作内容主要以推荐优秀投顾给银行</a:t>
            </a:r>
            <a:endParaRPr lang="en-US" altLang="zh-CN" dirty="0">
              <a:latin typeface="+mn-ea"/>
            </a:endParaRPr>
          </a:p>
          <a:p>
            <a:pPr>
              <a:lnSpc>
                <a:spcPct val="200000"/>
              </a:lnSpc>
              <a:buFont typeface="Wingdings" pitchFamily="2" charset="2"/>
              <a:buChar char="l"/>
            </a:pPr>
            <a:r>
              <a:rPr lang="zh-CN" altLang="en-US" dirty="0">
                <a:latin typeface="+mn-ea"/>
              </a:rPr>
              <a:t>     </a:t>
            </a:r>
            <a:r>
              <a:rPr lang="zh-CN" altLang="en-US" dirty="0" smtClean="0">
                <a:latin typeface="+mn-ea"/>
              </a:rPr>
              <a:t>银行通道业务，未来可能仍然存在，但银行选择仍然较多，包括信托、期货资管、直投私募等多种途径</a:t>
            </a:r>
            <a:endParaRPr lang="zh-CN" altLang="en-US" dirty="0">
              <a:latin typeface="+mn-ea"/>
            </a:endParaRPr>
          </a:p>
        </p:txBody>
      </p:sp>
    </p:spTree>
    <p:extLst>
      <p:ext uri="{BB962C8B-B14F-4D97-AF65-F5344CB8AC3E}">
        <p14:creationId xmlns:p14="http://schemas.microsoft.com/office/powerpoint/2010/main" val="2792648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48</a:t>
            </a:fld>
            <a:endParaRPr lang="zh-CN" altLang="en-US" dirty="0"/>
          </a:p>
        </p:txBody>
      </p:sp>
      <p:cxnSp>
        <p:nvCxnSpPr>
          <p:cNvPr id="105" name="直接连接符 104"/>
          <p:cNvCxnSpPr/>
          <p:nvPr/>
        </p:nvCxnSpPr>
        <p:spPr>
          <a:xfrm>
            <a:off x="5159490" y="959272"/>
            <a:ext cx="1873021"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07" name="文本框 106"/>
          <p:cNvSpPr txBox="1"/>
          <p:nvPr/>
        </p:nvSpPr>
        <p:spPr>
          <a:xfrm>
            <a:off x="196294" y="221940"/>
            <a:ext cx="4730707" cy="584775"/>
          </a:xfrm>
          <a:prstGeom prst="rect">
            <a:avLst/>
          </a:prstGeom>
          <a:noFill/>
        </p:spPr>
        <p:txBody>
          <a:bodyPr wrap="square" rtlCol="0">
            <a:spAutoFit/>
          </a:bodyPr>
          <a:lstStyle>
            <a:defPPr>
              <a:defRPr lang="en-US"/>
            </a:defPPr>
            <a:lvl1pPr>
              <a:defRPr sz="3200">
                <a:solidFill>
                  <a:schemeClr val="tx1">
                    <a:lumMod val="75000"/>
                    <a:lumOff val="25000"/>
                  </a:schemeClr>
                </a:solidFill>
                <a:latin typeface="华文中宋" panose="02010600040101010101" pitchFamily="2" charset="-122"/>
                <a:ea typeface="华文中宋" panose="02010600040101010101" pitchFamily="2" charset="-122"/>
              </a:defRPr>
            </a:lvl1pPr>
          </a:lstStyle>
          <a:p>
            <a:r>
              <a:rPr lang="en-US" altLang="zh-CN" dirty="0">
                <a:latin typeface="+mn-ea"/>
                <a:ea typeface="+mn-ea"/>
              </a:rPr>
              <a:t>FOF</a:t>
            </a:r>
            <a:r>
              <a:rPr lang="zh-CN" altLang="en-US" dirty="0">
                <a:latin typeface="+mn-ea"/>
                <a:ea typeface="+mn-ea"/>
              </a:rPr>
              <a:t>合作</a:t>
            </a:r>
          </a:p>
        </p:txBody>
      </p:sp>
      <p:sp>
        <p:nvSpPr>
          <p:cNvPr id="3" name="文本框 2"/>
          <p:cNvSpPr txBox="1"/>
          <p:nvPr/>
        </p:nvSpPr>
        <p:spPr>
          <a:xfrm>
            <a:off x="1796526" y="1355464"/>
            <a:ext cx="8061961" cy="1754326"/>
          </a:xfrm>
          <a:prstGeom prst="rect">
            <a:avLst/>
          </a:prstGeom>
          <a:noFill/>
        </p:spPr>
        <p:txBody>
          <a:bodyPr wrap="square" rtlCol="0">
            <a:spAutoFit/>
          </a:bodyPr>
          <a:lstStyle/>
          <a:p>
            <a:pPr>
              <a:lnSpc>
                <a:spcPct val="200000"/>
              </a:lnSpc>
              <a:buFont typeface="Wingdings" pitchFamily="2" charset="2"/>
              <a:buChar char="l"/>
            </a:pPr>
            <a:r>
              <a:rPr lang="zh-CN" altLang="en-US" dirty="0" smtClean="0">
                <a:latin typeface="+mn-ea"/>
              </a:rPr>
              <a:t>     获取</a:t>
            </a:r>
            <a:r>
              <a:rPr lang="en-US" altLang="zh-CN" dirty="0" smtClean="0">
                <a:latin typeface="+mn-ea"/>
              </a:rPr>
              <a:t>FOF</a:t>
            </a:r>
            <a:r>
              <a:rPr lang="zh-CN" altLang="en-US" dirty="0" smtClean="0">
                <a:latin typeface="+mn-ea"/>
              </a:rPr>
              <a:t>机构已投的标的子基金</a:t>
            </a:r>
            <a:endParaRPr lang="en-US" altLang="zh-CN" dirty="0" smtClean="0">
              <a:latin typeface="+mn-ea"/>
            </a:endParaRPr>
          </a:p>
          <a:p>
            <a:pPr>
              <a:lnSpc>
                <a:spcPct val="200000"/>
              </a:lnSpc>
              <a:buFont typeface="Wingdings" pitchFamily="2" charset="2"/>
              <a:buChar char="l"/>
            </a:pPr>
            <a:r>
              <a:rPr lang="zh-CN" altLang="en-US" dirty="0" smtClean="0">
                <a:latin typeface="+mn-ea"/>
              </a:rPr>
              <a:t>     把</a:t>
            </a:r>
            <a:r>
              <a:rPr lang="zh-CN" altLang="en-US" dirty="0">
                <a:latin typeface="+mn-ea"/>
              </a:rPr>
              <a:t>未来要做的项目抛出来，试探对方，寻找合作点</a:t>
            </a:r>
            <a:endParaRPr lang="en-US" altLang="zh-CN" dirty="0">
              <a:latin typeface="+mn-ea"/>
            </a:endParaRPr>
          </a:p>
          <a:p>
            <a:pPr>
              <a:lnSpc>
                <a:spcPct val="200000"/>
              </a:lnSpc>
              <a:buFont typeface="Wingdings" pitchFamily="2" charset="2"/>
              <a:buChar char="l"/>
            </a:pPr>
            <a:r>
              <a:rPr lang="zh-CN" altLang="en-US" dirty="0" smtClean="0">
                <a:latin typeface="+mn-ea"/>
              </a:rPr>
              <a:t>     推</a:t>
            </a:r>
            <a:r>
              <a:rPr lang="zh-CN" altLang="en-US" dirty="0">
                <a:latin typeface="+mn-ea"/>
              </a:rPr>
              <a:t>送感兴趣的投</a:t>
            </a:r>
            <a:r>
              <a:rPr lang="zh-CN" altLang="en-US" dirty="0" smtClean="0">
                <a:latin typeface="+mn-ea"/>
              </a:rPr>
              <a:t>顾，</a:t>
            </a:r>
            <a:r>
              <a:rPr lang="zh-CN" altLang="en-US" dirty="0">
                <a:latin typeface="+mn-ea"/>
              </a:rPr>
              <a:t>寻找落地点</a:t>
            </a:r>
          </a:p>
        </p:txBody>
      </p:sp>
    </p:spTree>
    <p:extLst>
      <p:ext uri="{BB962C8B-B14F-4D97-AF65-F5344CB8AC3E}">
        <p14:creationId xmlns:p14="http://schemas.microsoft.com/office/powerpoint/2010/main" val="3232449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49</a:t>
            </a:fld>
            <a:endParaRPr lang="zh-CN" altLang="en-US" dirty="0"/>
          </a:p>
        </p:txBody>
      </p:sp>
      <p:cxnSp>
        <p:nvCxnSpPr>
          <p:cNvPr id="105" name="直接连接符 104"/>
          <p:cNvCxnSpPr/>
          <p:nvPr/>
        </p:nvCxnSpPr>
        <p:spPr>
          <a:xfrm>
            <a:off x="5159490" y="959272"/>
            <a:ext cx="1873021"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07" name="文本框 106"/>
          <p:cNvSpPr txBox="1"/>
          <p:nvPr/>
        </p:nvSpPr>
        <p:spPr>
          <a:xfrm>
            <a:off x="196294" y="221940"/>
            <a:ext cx="4730707" cy="584775"/>
          </a:xfrm>
          <a:prstGeom prst="rect">
            <a:avLst/>
          </a:prstGeom>
          <a:noFill/>
        </p:spPr>
        <p:txBody>
          <a:bodyPr wrap="square" rtlCol="0">
            <a:spAutoFit/>
          </a:bodyPr>
          <a:lstStyle>
            <a:defPPr>
              <a:defRPr lang="en-US"/>
            </a:defPPr>
            <a:lvl1pPr>
              <a:defRPr sz="3200">
                <a:solidFill>
                  <a:schemeClr val="tx1">
                    <a:lumMod val="75000"/>
                    <a:lumOff val="25000"/>
                  </a:schemeClr>
                </a:solidFill>
                <a:latin typeface="华文中宋" panose="02010600040101010101" pitchFamily="2" charset="-122"/>
                <a:ea typeface="华文中宋" panose="02010600040101010101" pitchFamily="2" charset="-122"/>
              </a:defRPr>
            </a:lvl1pPr>
          </a:lstStyle>
          <a:p>
            <a:r>
              <a:rPr lang="zh-CN" altLang="en-US" dirty="0" smtClean="0">
                <a:latin typeface="+mn-ea"/>
                <a:ea typeface="+mn-ea"/>
              </a:rPr>
              <a:t>企业资金合作</a:t>
            </a:r>
            <a:endParaRPr lang="zh-CN" altLang="en-US" dirty="0">
              <a:latin typeface="+mn-ea"/>
              <a:ea typeface="+mn-ea"/>
            </a:endParaRPr>
          </a:p>
        </p:txBody>
      </p:sp>
      <p:sp>
        <p:nvSpPr>
          <p:cNvPr id="3" name="文本框 2"/>
          <p:cNvSpPr txBox="1"/>
          <p:nvPr/>
        </p:nvSpPr>
        <p:spPr>
          <a:xfrm>
            <a:off x="1796526" y="1355464"/>
            <a:ext cx="8061961" cy="2862322"/>
          </a:xfrm>
          <a:prstGeom prst="rect">
            <a:avLst/>
          </a:prstGeom>
          <a:noFill/>
        </p:spPr>
        <p:txBody>
          <a:bodyPr wrap="square" rtlCol="0">
            <a:spAutoFit/>
          </a:bodyPr>
          <a:lstStyle/>
          <a:p>
            <a:pPr>
              <a:lnSpc>
                <a:spcPct val="200000"/>
              </a:lnSpc>
              <a:buFont typeface="Wingdings" pitchFamily="2" charset="2"/>
              <a:buChar char="l"/>
            </a:pPr>
            <a:r>
              <a:rPr lang="zh-CN" altLang="en-US" dirty="0" smtClean="0">
                <a:latin typeface="+mn-ea"/>
              </a:rPr>
              <a:t>     了解对方企业投资风险偏好，</a:t>
            </a:r>
            <a:r>
              <a:rPr lang="en-US" altLang="zh-CN" dirty="0" smtClean="0">
                <a:latin typeface="+mn-ea"/>
              </a:rPr>
              <a:t>R1-R5</a:t>
            </a:r>
            <a:r>
              <a:rPr lang="zh-CN" altLang="en-US" dirty="0" smtClean="0">
                <a:latin typeface="+mn-ea"/>
              </a:rPr>
              <a:t>，能够承受的最大投资损失</a:t>
            </a:r>
            <a:endParaRPr lang="en-US" altLang="zh-CN" dirty="0" smtClean="0">
              <a:latin typeface="+mn-ea"/>
            </a:endParaRPr>
          </a:p>
          <a:p>
            <a:pPr>
              <a:lnSpc>
                <a:spcPct val="200000"/>
              </a:lnSpc>
              <a:buFont typeface="Wingdings" pitchFamily="2" charset="2"/>
              <a:buChar char="l"/>
            </a:pPr>
            <a:r>
              <a:rPr lang="zh-CN" altLang="en-US" dirty="0" smtClean="0">
                <a:latin typeface="+mn-ea"/>
              </a:rPr>
              <a:t>     投资经历，是否有投过类似、二级市场私募基金，是什么类型的基金</a:t>
            </a:r>
            <a:endParaRPr lang="en-US" altLang="zh-CN" dirty="0" smtClean="0">
              <a:latin typeface="+mn-ea"/>
            </a:endParaRPr>
          </a:p>
          <a:p>
            <a:pPr>
              <a:lnSpc>
                <a:spcPct val="200000"/>
              </a:lnSpc>
              <a:buFont typeface="Wingdings" pitchFamily="2" charset="2"/>
              <a:buChar char="l"/>
            </a:pPr>
            <a:r>
              <a:rPr lang="zh-CN" altLang="en-US" dirty="0" smtClean="0">
                <a:latin typeface="+mn-ea"/>
              </a:rPr>
              <a:t>     在未来</a:t>
            </a:r>
            <a:r>
              <a:rPr lang="en-US" altLang="zh-CN" dirty="0" smtClean="0">
                <a:latin typeface="+mn-ea"/>
              </a:rPr>
              <a:t>1-2</a:t>
            </a:r>
            <a:r>
              <a:rPr lang="zh-CN" altLang="en-US" dirty="0" smtClean="0">
                <a:latin typeface="+mn-ea"/>
              </a:rPr>
              <a:t>年，看好什么市场，对什么策略具有偏好</a:t>
            </a:r>
            <a:endParaRPr lang="en-US" altLang="zh-CN" dirty="0" smtClean="0">
              <a:latin typeface="+mn-ea"/>
            </a:endParaRPr>
          </a:p>
          <a:p>
            <a:pPr>
              <a:lnSpc>
                <a:spcPct val="200000"/>
              </a:lnSpc>
              <a:buFont typeface="Wingdings" pitchFamily="2" charset="2"/>
              <a:buChar char="l"/>
            </a:pPr>
            <a:r>
              <a:rPr lang="en-US" altLang="zh-CN" dirty="0">
                <a:latin typeface="+mn-ea"/>
              </a:rPr>
              <a:t> </a:t>
            </a:r>
            <a:r>
              <a:rPr lang="en-US" altLang="zh-CN" dirty="0" smtClean="0">
                <a:latin typeface="+mn-ea"/>
              </a:rPr>
              <a:t>     </a:t>
            </a:r>
            <a:r>
              <a:rPr lang="zh-CN" altLang="en-US" dirty="0">
                <a:latin typeface="+mn-ea"/>
              </a:rPr>
              <a:t>单</a:t>
            </a:r>
            <a:r>
              <a:rPr lang="zh-CN" altLang="en-US" dirty="0" smtClean="0">
                <a:latin typeface="+mn-ea"/>
              </a:rPr>
              <a:t>笔可投资金额</a:t>
            </a:r>
            <a:endParaRPr lang="en-US" altLang="zh-CN" dirty="0" smtClean="0">
              <a:latin typeface="+mn-ea"/>
            </a:endParaRPr>
          </a:p>
          <a:p>
            <a:pPr>
              <a:lnSpc>
                <a:spcPct val="200000"/>
              </a:lnSpc>
              <a:buFont typeface="Wingdings" pitchFamily="2" charset="2"/>
              <a:buChar char="l"/>
            </a:pPr>
            <a:r>
              <a:rPr lang="en-US" altLang="zh-CN" dirty="0">
                <a:latin typeface="+mn-ea"/>
              </a:rPr>
              <a:t> </a:t>
            </a:r>
            <a:r>
              <a:rPr lang="en-US" altLang="zh-CN" dirty="0" smtClean="0">
                <a:latin typeface="+mn-ea"/>
              </a:rPr>
              <a:t>     </a:t>
            </a:r>
            <a:r>
              <a:rPr lang="zh-CN" altLang="en-US" dirty="0" smtClean="0">
                <a:latin typeface="+mn-ea"/>
              </a:rPr>
              <a:t>决策人情况</a:t>
            </a:r>
            <a:endParaRPr lang="zh-CN" altLang="en-US" dirty="0">
              <a:latin typeface="+mn-ea"/>
            </a:endParaRPr>
          </a:p>
        </p:txBody>
      </p:sp>
    </p:spTree>
    <p:extLst>
      <p:ext uri="{BB962C8B-B14F-4D97-AF65-F5344CB8AC3E}">
        <p14:creationId xmlns:p14="http://schemas.microsoft.com/office/powerpoint/2010/main" val="25777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华文中宋" panose="02010600040101010101" pitchFamily="2" charset="-122"/>
              </a:rPr>
              <a:t>期货资管规模</a:t>
            </a:r>
            <a:r>
              <a:rPr lang="zh-CN" altLang="en-US" dirty="0">
                <a:latin typeface="华文中宋" panose="02010600040101010101" pitchFamily="2" charset="-122"/>
              </a:rPr>
              <a:t>占</a:t>
            </a:r>
            <a:r>
              <a:rPr lang="zh-CN" altLang="en-US" dirty="0" smtClean="0">
                <a:latin typeface="华文中宋" panose="02010600040101010101" pitchFamily="2" charset="-122"/>
              </a:rPr>
              <a:t>比</a:t>
            </a:r>
            <a:endParaRPr lang="zh-CN" altLang="en-US" dirty="0">
              <a:latin typeface="华文中宋" panose="02010600040101010101" pitchFamily="2" charset="-122"/>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023" y="1390937"/>
            <a:ext cx="6159138" cy="4184552"/>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4162" y="1441041"/>
            <a:ext cx="6576824" cy="4209604"/>
          </a:xfrm>
          <a:prstGeom prst="rect">
            <a:avLst/>
          </a:prstGeom>
        </p:spPr>
      </p:pic>
    </p:spTree>
    <p:extLst>
      <p:ext uri="{BB962C8B-B14F-4D97-AF65-F5344CB8AC3E}">
        <p14:creationId xmlns:p14="http://schemas.microsoft.com/office/powerpoint/2010/main" val="35268470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50</a:t>
            </a:fld>
            <a:endParaRPr lang="zh-CN" altLang="en-US" dirty="0"/>
          </a:p>
        </p:txBody>
      </p:sp>
      <p:cxnSp>
        <p:nvCxnSpPr>
          <p:cNvPr id="105" name="直接连接符 104"/>
          <p:cNvCxnSpPr/>
          <p:nvPr/>
        </p:nvCxnSpPr>
        <p:spPr>
          <a:xfrm>
            <a:off x="5159490" y="959272"/>
            <a:ext cx="1873021"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07" name="文本框 106"/>
          <p:cNvSpPr txBox="1"/>
          <p:nvPr/>
        </p:nvSpPr>
        <p:spPr>
          <a:xfrm>
            <a:off x="196294" y="221940"/>
            <a:ext cx="4730707" cy="584775"/>
          </a:xfrm>
          <a:prstGeom prst="rect">
            <a:avLst/>
          </a:prstGeom>
          <a:noFill/>
        </p:spPr>
        <p:txBody>
          <a:bodyPr wrap="square" rtlCol="0">
            <a:spAutoFit/>
          </a:bodyPr>
          <a:lstStyle/>
          <a:p>
            <a:r>
              <a:rPr lang="zh-CN" altLang="en-US" sz="3200" dirty="0">
                <a:solidFill>
                  <a:schemeClr val="tx1">
                    <a:lumMod val="75000"/>
                    <a:lumOff val="25000"/>
                  </a:schemeClr>
                </a:solidFill>
                <a:latin typeface="+mn-ea"/>
              </a:rPr>
              <a:t>机构</a:t>
            </a:r>
            <a:r>
              <a:rPr lang="zh-CN" altLang="en-US" sz="3200" dirty="0" smtClean="0">
                <a:solidFill>
                  <a:schemeClr val="tx1">
                    <a:lumMod val="75000"/>
                    <a:lumOff val="25000"/>
                  </a:schemeClr>
                </a:solidFill>
                <a:latin typeface="+mn-ea"/>
              </a:rPr>
              <a:t>合作关键点</a:t>
            </a:r>
            <a:endParaRPr lang="zh-CN" altLang="en-US" sz="3200" dirty="0">
              <a:solidFill>
                <a:schemeClr val="tx1">
                  <a:lumMod val="75000"/>
                  <a:lumOff val="25000"/>
                </a:schemeClr>
              </a:solidFill>
              <a:latin typeface="+mn-ea"/>
            </a:endParaRPr>
          </a:p>
        </p:txBody>
      </p:sp>
      <p:sp>
        <p:nvSpPr>
          <p:cNvPr id="7" name="矩形 6"/>
          <p:cNvSpPr/>
          <p:nvPr/>
        </p:nvSpPr>
        <p:spPr>
          <a:xfrm>
            <a:off x="1448871" y="1376980"/>
            <a:ext cx="10585176" cy="3508653"/>
          </a:xfrm>
          <a:prstGeom prst="rect">
            <a:avLst/>
          </a:prstGeom>
        </p:spPr>
        <p:txBody>
          <a:bodyPr wrap="square">
            <a:spAutoFit/>
          </a:bodyPr>
          <a:lstStyle/>
          <a:p>
            <a:pPr>
              <a:lnSpc>
                <a:spcPct val="150000"/>
              </a:lnSpc>
            </a:pPr>
            <a:r>
              <a:rPr lang="zh-CN" altLang="en-US" sz="2000" dirty="0" smtClean="0">
                <a:latin typeface="+mn-ea"/>
              </a:rPr>
              <a:t>了解需求是关键点，资金</a:t>
            </a:r>
            <a:r>
              <a:rPr lang="zh-CN" altLang="en-US" sz="2000" dirty="0">
                <a:latin typeface="+mn-ea"/>
              </a:rPr>
              <a:t>方的需求分类</a:t>
            </a:r>
            <a:r>
              <a:rPr lang="zh-CN" altLang="en-US" sz="2000" dirty="0" smtClean="0">
                <a:latin typeface="+mn-ea"/>
              </a:rPr>
              <a:t>：</a:t>
            </a:r>
            <a:endParaRPr lang="en-US" altLang="zh-CN" sz="2000" dirty="0" smtClean="0">
              <a:latin typeface="+mn-ea"/>
            </a:endParaRPr>
          </a:p>
          <a:p>
            <a:pPr>
              <a:lnSpc>
                <a:spcPct val="150000"/>
              </a:lnSpc>
            </a:pPr>
            <a:endParaRPr lang="en-US" altLang="zh-CN" sz="2000" dirty="0">
              <a:latin typeface="+mn-ea"/>
            </a:endParaRPr>
          </a:p>
          <a:p>
            <a:pPr>
              <a:lnSpc>
                <a:spcPct val="150000"/>
              </a:lnSpc>
            </a:pPr>
            <a:r>
              <a:rPr lang="en-US" altLang="zh-CN" dirty="0" smtClean="0">
                <a:solidFill>
                  <a:srgbClr val="0070C0"/>
                </a:solidFill>
                <a:latin typeface="+mn-ea"/>
              </a:rPr>
              <a:t>FOF</a:t>
            </a:r>
            <a:r>
              <a:rPr lang="zh-CN" altLang="en-US" dirty="0" smtClean="0">
                <a:solidFill>
                  <a:srgbClr val="0070C0"/>
                </a:solidFill>
                <a:latin typeface="+mn-ea"/>
              </a:rPr>
              <a:t>：低相关性配置、策略在同类中的优势、回撤控制；</a:t>
            </a:r>
            <a:endParaRPr lang="en-US" altLang="zh-CN" dirty="0" smtClean="0">
              <a:solidFill>
                <a:srgbClr val="0070C0"/>
              </a:solidFill>
              <a:latin typeface="+mn-ea"/>
            </a:endParaRPr>
          </a:p>
          <a:p>
            <a:pPr>
              <a:lnSpc>
                <a:spcPct val="150000"/>
              </a:lnSpc>
            </a:pPr>
            <a:r>
              <a:rPr lang="zh-CN" altLang="en-US" dirty="0" smtClean="0">
                <a:solidFill>
                  <a:srgbClr val="0070C0"/>
                </a:solidFill>
                <a:latin typeface="+mn-ea"/>
              </a:rPr>
              <a:t>券商：交易倍数、管理规模、销售对价；</a:t>
            </a:r>
            <a:endParaRPr lang="en-US" altLang="zh-CN" dirty="0" smtClean="0">
              <a:solidFill>
                <a:srgbClr val="0070C0"/>
              </a:solidFill>
              <a:latin typeface="+mn-ea"/>
            </a:endParaRPr>
          </a:p>
          <a:p>
            <a:pPr>
              <a:lnSpc>
                <a:spcPct val="150000"/>
              </a:lnSpc>
            </a:pPr>
            <a:r>
              <a:rPr lang="zh-CN" altLang="en-US" dirty="0" smtClean="0">
                <a:solidFill>
                  <a:srgbClr val="0070C0"/>
                </a:solidFill>
                <a:latin typeface="+mn-ea"/>
              </a:rPr>
              <a:t>银行：安全稳健、主流策略、规模要求大、有资质要求、或者愿意出安全垫</a:t>
            </a:r>
            <a:endParaRPr lang="en-US" altLang="zh-CN" dirty="0" smtClean="0">
              <a:solidFill>
                <a:srgbClr val="0070C0"/>
              </a:solidFill>
              <a:latin typeface="+mn-ea"/>
            </a:endParaRPr>
          </a:p>
          <a:p>
            <a:pPr>
              <a:lnSpc>
                <a:spcPct val="150000"/>
              </a:lnSpc>
            </a:pPr>
            <a:r>
              <a:rPr lang="zh-CN" altLang="en-US" dirty="0" smtClean="0">
                <a:solidFill>
                  <a:srgbClr val="0070C0"/>
                </a:solidFill>
                <a:latin typeface="+mn-ea"/>
              </a:rPr>
              <a:t>财富管理公司：差异化配置需求、追逐热点私募；</a:t>
            </a:r>
            <a:endParaRPr lang="en-US" altLang="zh-CN" dirty="0" smtClean="0">
              <a:solidFill>
                <a:srgbClr val="0070C0"/>
              </a:solidFill>
              <a:latin typeface="+mn-ea"/>
            </a:endParaRPr>
          </a:p>
          <a:p>
            <a:pPr>
              <a:lnSpc>
                <a:spcPct val="150000"/>
              </a:lnSpc>
            </a:pPr>
            <a:r>
              <a:rPr lang="zh-CN" altLang="en-US" dirty="0" smtClean="0">
                <a:solidFill>
                  <a:srgbClr val="0070C0"/>
                </a:solidFill>
                <a:latin typeface="+mn-ea"/>
              </a:rPr>
              <a:t>企业：安全稳健、收益率</a:t>
            </a:r>
            <a:endParaRPr lang="en-US" altLang="zh-CN" dirty="0" smtClean="0">
              <a:solidFill>
                <a:srgbClr val="0070C0"/>
              </a:solidFill>
              <a:latin typeface="+mn-ea"/>
            </a:endParaRPr>
          </a:p>
          <a:p>
            <a:pPr>
              <a:lnSpc>
                <a:spcPct val="150000"/>
              </a:lnSpc>
            </a:pPr>
            <a:r>
              <a:rPr lang="zh-CN" altLang="en-US" dirty="0" smtClean="0">
                <a:solidFill>
                  <a:srgbClr val="0070C0"/>
                </a:solidFill>
                <a:latin typeface="+mn-ea"/>
              </a:rPr>
              <a:t>高净值客户：收益率、安全稳健</a:t>
            </a:r>
            <a:endParaRPr lang="en-US" altLang="zh-CN" dirty="0" smtClean="0">
              <a:solidFill>
                <a:srgbClr val="0070C0"/>
              </a:solidFill>
              <a:latin typeface="+mn-ea"/>
            </a:endParaRPr>
          </a:p>
        </p:txBody>
      </p:sp>
    </p:spTree>
    <p:extLst>
      <p:ext uri="{BB962C8B-B14F-4D97-AF65-F5344CB8AC3E}">
        <p14:creationId xmlns:p14="http://schemas.microsoft.com/office/powerpoint/2010/main" val="2699067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51</a:t>
            </a:fld>
            <a:endParaRPr lang="zh-CN" altLang="en-US" dirty="0"/>
          </a:p>
        </p:txBody>
      </p:sp>
      <p:cxnSp>
        <p:nvCxnSpPr>
          <p:cNvPr id="105" name="直接连接符 104"/>
          <p:cNvCxnSpPr/>
          <p:nvPr/>
        </p:nvCxnSpPr>
        <p:spPr>
          <a:xfrm>
            <a:off x="5159490" y="959272"/>
            <a:ext cx="1873021"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07" name="文本框 106"/>
          <p:cNvSpPr txBox="1"/>
          <p:nvPr/>
        </p:nvSpPr>
        <p:spPr>
          <a:xfrm>
            <a:off x="196294" y="221940"/>
            <a:ext cx="4730707" cy="584775"/>
          </a:xfrm>
          <a:prstGeom prst="rect">
            <a:avLst/>
          </a:prstGeom>
          <a:noFill/>
        </p:spPr>
        <p:txBody>
          <a:bodyPr wrap="square" rtlCol="0">
            <a:spAutoFit/>
          </a:bodyPr>
          <a:lstStyle/>
          <a:p>
            <a:r>
              <a:rPr lang="zh-CN" altLang="en-US" sz="3200" dirty="0" smtClean="0">
                <a:solidFill>
                  <a:schemeClr val="tx1">
                    <a:lumMod val="75000"/>
                    <a:lumOff val="25000"/>
                  </a:schemeClr>
                </a:solidFill>
                <a:latin typeface="+mn-ea"/>
              </a:rPr>
              <a:t>业务落地形态介绍</a:t>
            </a:r>
            <a:endParaRPr lang="zh-CN" altLang="en-US" sz="3200" dirty="0">
              <a:solidFill>
                <a:schemeClr val="tx1">
                  <a:lumMod val="75000"/>
                  <a:lumOff val="25000"/>
                </a:schemeClr>
              </a:solidFill>
              <a:latin typeface="+mn-ea"/>
            </a:endParaRPr>
          </a:p>
        </p:txBody>
      </p:sp>
      <p:sp>
        <p:nvSpPr>
          <p:cNvPr id="3" name="文本框 2"/>
          <p:cNvSpPr txBox="1"/>
          <p:nvPr/>
        </p:nvSpPr>
        <p:spPr>
          <a:xfrm>
            <a:off x="1569720" y="1828800"/>
            <a:ext cx="9616440" cy="1477328"/>
          </a:xfrm>
          <a:prstGeom prst="rect">
            <a:avLst/>
          </a:prstGeom>
          <a:noFill/>
        </p:spPr>
        <p:txBody>
          <a:bodyPr wrap="square" rtlCol="0">
            <a:spAutoFit/>
          </a:bodyPr>
          <a:lstStyle/>
          <a:p>
            <a:r>
              <a:rPr lang="zh-CN" altLang="en-US" dirty="0"/>
              <a:t>经纪</a:t>
            </a:r>
            <a:r>
              <a:rPr lang="zh-CN" altLang="en-US" dirty="0" smtClean="0"/>
              <a:t>业务：基础跑道</a:t>
            </a:r>
            <a:endParaRPr lang="en-US" altLang="zh-CN" dirty="0" smtClean="0"/>
          </a:p>
          <a:p>
            <a:endParaRPr lang="en-US" altLang="zh-CN" dirty="0"/>
          </a:p>
          <a:p>
            <a:r>
              <a:rPr lang="zh-CN" altLang="en-US" dirty="0"/>
              <a:t>资管</a:t>
            </a:r>
            <a:r>
              <a:rPr lang="zh-CN" altLang="en-US" dirty="0" smtClean="0"/>
              <a:t>业务：资金方认购盛达期货发行的资管计划，再进行投资二级市场或者投资私募基金</a:t>
            </a:r>
            <a:endParaRPr lang="en-US" altLang="zh-CN" dirty="0" smtClean="0"/>
          </a:p>
          <a:p>
            <a:endParaRPr lang="en-US" altLang="zh-CN" dirty="0"/>
          </a:p>
          <a:p>
            <a:r>
              <a:rPr lang="zh-CN" altLang="en-US" dirty="0" smtClean="0"/>
              <a:t>投资咨询：暂未获取资格</a:t>
            </a:r>
            <a:endParaRPr lang="zh-CN" altLang="en-US" dirty="0"/>
          </a:p>
        </p:txBody>
      </p:sp>
    </p:spTree>
    <p:extLst>
      <p:ext uri="{BB962C8B-B14F-4D97-AF65-F5344CB8AC3E}">
        <p14:creationId xmlns:p14="http://schemas.microsoft.com/office/powerpoint/2010/main" val="1394774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52</a:t>
            </a:fld>
            <a:endParaRPr lang="zh-CN" altLang="en-US" dirty="0"/>
          </a:p>
        </p:txBody>
      </p:sp>
      <p:cxnSp>
        <p:nvCxnSpPr>
          <p:cNvPr id="105" name="直接连接符 104"/>
          <p:cNvCxnSpPr/>
          <p:nvPr/>
        </p:nvCxnSpPr>
        <p:spPr>
          <a:xfrm>
            <a:off x="5159490" y="959272"/>
            <a:ext cx="1873021"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07" name="文本框 106"/>
          <p:cNvSpPr txBox="1"/>
          <p:nvPr/>
        </p:nvSpPr>
        <p:spPr>
          <a:xfrm>
            <a:off x="196294" y="221940"/>
            <a:ext cx="4730707" cy="584775"/>
          </a:xfrm>
          <a:prstGeom prst="rect">
            <a:avLst/>
          </a:prstGeom>
          <a:noFill/>
        </p:spPr>
        <p:txBody>
          <a:bodyPr wrap="square" rtlCol="0">
            <a:spAutoFit/>
          </a:bodyPr>
          <a:lstStyle/>
          <a:p>
            <a:r>
              <a:rPr lang="zh-CN" altLang="en-US" sz="3200" dirty="0" smtClean="0">
                <a:solidFill>
                  <a:schemeClr val="tx1">
                    <a:lumMod val="75000"/>
                    <a:lumOff val="25000"/>
                  </a:schemeClr>
                </a:solidFill>
                <a:latin typeface="+mn-ea"/>
              </a:rPr>
              <a:t>业务落地形态介绍</a:t>
            </a:r>
            <a:r>
              <a:rPr lang="en-US" altLang="zh-CN" sz="3200" dirty="0" smtClean="0">
                <a:solidFill>
                  <a:schemeClr val="tx1">
                    <a:lumMod val="75000"/>
                    <a:lumOff val="25000"/>
                  </a:schemeClr>
                </a:solidFill>
                <a:latin typeface="+mn-ea"/>
              </a:rPr>
              <a:t>-FOF</a:t>
            </a:r>
            <a:endParaRPr lang="zh-CN" altLang="en-US" sz="3200" dirty="0">
              <a:solidFill>
                <a:schemeClr val="tx1">
                  <a:lumMod val="75000"/>
                  <a:lumOff val="25000"/>
                </a:schemeClr>
              </a:solidFill>
              <a:latin typeface="+mn-ea"/>
            </a:endParaRPr>
          </a:p>
        </p:txBody>
      </p:sp>
      <p:sp>
        <p:nvSpPr>
          <p:cNvPr id="5" name="椭圆 4"/>
          <p:cNvSpPr/>
          <p:nvPr/>
        </p:nvSpPr>
        <p:spPr>
          <a:xfrm>
            <a:off x="4920009" y="2857782"/>
            <a:ext cx="2664296" cy="86409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FOF</a:t>
            </a:r>
            <a:r>
              <a:rPr lang="zh-CN" altLang="en-US" dirty="0" smtClean="0">
                <a:solidFill>
                  <a:schemeClr val="tx1"/>
                </a:solidFill>
              </a:rPr>
              <a:t>母基金</a:t>
            </a:r>
            <a:endParaRPr lang="zh-CN" altLang="en-US" dirty="0">
              <a:solidFill>
                <a:schemeClr val="tx1"/>
              </a:solidFill>
            </a:endParaRPr>
          </a:p>
        </p:txBody>
      </p:sp>
      <p:sp>
        <p:nvSpPr>
          <p:cNvPr id="6" name="圆角矩形 5"/>
          <p:cNvSpPr/>
          <p:nvPr/>
        </p:nvSpPr>
        <p:spPr>
          <a:xfrm>
            <a:off x="2468545" y="3117975"/>
            <a:ext cx="1296144" cy="43204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盛达</a:t>
            </a:r>
            <a:r>
              <a:rPr lang="zh-CN" altLang="en-US" dirty="0" smtClean="0">
                <a:solidFill>
                  <a:schemeClr val="tx1"/>
                </a:solidFill>
              </a:rPr>
              <a:t>期货</a:t>
            </a:r>
            <a:endParaRPr lang="zh-CN" altLang="en-US" dirty="0">
              <a:solidFill>
                <a:schemeClr val="tx1"/>
              </a:solidFill>
            </a:endParaRPr>
          </a:p>
        </p:txBody>
      </p:sp>
      <p:cxnSp>
        <p:nvCxnSpPr>
          <p:cNvPr id="7" name="直接箭头连接符 6"/>
          <p:cNvCxnSpPr/>
          <p:nvPr/>
        </p:nvCxnSpPr>
        <p:spPr>
          <a:xfrm flipV="1">
            <a:off x="3982172" y="3333999"/>
            <a:ext cx="848646" cy="1"/>
          </a:xfrm>
          <a:prstGeom prst="straightConnector1">
            <a:avLst/>
          </a:prstGeom>
          <a:ln w="1905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13"/>
          <p:cNvSpPr txBox="1"/>
          <p:nvPr/>
        </p:nvSpPr>
        <p:spPr>
          <a:xfrm>
            <a:off x="4049738" y="3084839"/>
            <a:ext cx="648072" cy="276999"/>
          </a:xfrm>
          <a:prstGeom prst="rect">
            <a:avLst/>
          </a:prstGeom>
          <a:noFill/>
        </p:spPr>
        <p:txBody>
          <a:bodyPr wrap="square" rtlCol="0">
            <a:spAutoFit/>
          </a:bodyPr>
          <a:lstStyle/>
          <a:p>
            <a:r>
              <a:rPr lang="zh-CN" altLang="en-US" sz="1200" dirty="0"/>
              <a:t>管理人</a:t>
            </a:r>
          </a:p>
        </p:txBody>
      </p:sp>
      <p:grpSp>
        <p:nvGrpSpPr>
          <p:cNvPr id="9" name="组合 18"/>
          <p:cNvGrpSpPr/>
          <p:nvPr/>
        </p:nvGrpSpPr>
        <p:grpSpPr>
          <a:xfrm>
            <a:off x="5735569" y="3768155"/>
            <a:ext cx="1054915" cy="252028"/>
            <a:chOff x="3993685" y="2842663"/>
            <a:chExt cx="794339" cy="514329"/>
          </a:xfrm>
        </p:grpSpPr>
        <p:sp>
          <p:nvSpPr>
            <p:cNvPr id="10" name="下箭头 9"/>
            <p:cNvSpPr/>
            <p:nvPr/>
          </p:nvSpPr>
          <p:spPr>
            <a:xfrm>
              <a:off x="3993685" y="2842663"/>
              <a:ext cx="216024" cy="504056"/>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下箭头 10"/>
            <p:cNvSpPr/>
            <p:nvPr/>
          </p:nvSpPr>
          <p:spPr>
            <a:xfrm>
              <a:off x="4572000" y="2852936"/>
              <a:ext cx="216024" cy="504056"/>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圆角矩形 11"/>
          <p:cNvSpPr/>
          <p:nvPr/>
        </p:nvSpPr>
        <p:spPr>
          <a:xfrm>
            <a:off x="2882813" y="4081918"/>
            <a:ext cx="6669571" cy="50405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3116617" y="4164960"/>
            <a:ext cx="1068730" cy="34900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子基金</a:t>
            </a:r>
            <a:r>
              <a:rPr lang="en-US" altLang="zh-CN" sz="1400" dirty="0" smtClean="0">
                <a:solidFill>
                  <a:schemeClr val="tx1"/>
                </a:solidFill>
              </a:rPr>
              <a:t>1</a:t>
            </a:r>
            <a:endParaRPr lang="zh-CN" altLang="en-US" sz="1400" dirty="0">
              <a:solidFill>
                <a:schemeClr val="tx1"/>
              </a:solidFill>
            </a:endParaRPr>
          </a:p>
        </p:txBody>
      </p:sp>
      <p:sp>
        <p:nvSpPr>
          <p:cNvPr id="14" name="圆角矩形 13"/>
          <p:cNvSpPr/>
          <p:nvPr/>
        </p:nvSpPr>
        <p:spPr>
          <a:xfrm>
            <a:off x="4412761" y="4167720"/>
            <a:ext cx="1014497" cy="34624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子基金</a:t>
            </a:r>
            <a:r>
              <a:rPr lang="en-US" altLang="zh-CN" sz="1400" dirty="0" smtClean="0">
                <a:solidFill>
                  <a:schemeClr val="tx1"/>
                </a:solidFill>
              </a:rPr>
              <a:t>2</a:t>
            </a:r>
            <a:endParaRPr lang="zh-CN" altLang="en-US" sz="1400" dirty="0">
              <a:solidFill>
                <a:schemeClr val="tx1"/>
              </a:solidFill>
            </a:endParaRPr>
          </a:p>
        </p:txBody>
      </p:sp>
      <p:sp>
        <p:nvSpPr>
          <p:cNvPr id="15" name="圆角矩形 14"/>
          <p:cNvSpPr/>
          <p:nvPr/>
        </p:nvSpPr>
        <p:spPr>
          <a:xfrm>
            <a:off x="5636897" y="4164960"/>
            <a:ext cx="1005197" cy="34900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子基金</a:t>
            </a:r>
            <a:r>
              <a:rPr lang="en-US" altLang="zh-CN" sz="1400" dirty="0" smtClean="0">
                <a:solidFill>
                  <a:schemeClr val="tx1"/>
                </a:solidFill>
              </a:rPr>
              <a:t>3</a:t>
            </a:r>
            <a:endParaRPr lang="zh-CN" altLang="en-US" sz="1400" dirty="0">
              <a:solidFill>
                <a:schemeClr val="tx1"/>
              </a:solidFill>
            </a:endParaRPr>
          </a:p>
        </p:txBody>
      </p:sp>
      <p:sp>
        <p:nvSpPr>
          <p:cNvPr id="16" name="圆角矩形 15"/>
          <p:cNvSpPr/>
          <p:nvPr/>
        </p:nvSpPr>
        <p:spPr>
          <a:xfrm>
            <a:off x="6861033" y="4164958"/>
            <a:ext cx="960106" cy="34900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子基金</a:t>
            </a:r>
            <a:r>
              <a:rPr lang="en-US" altLang="zh-CN" sz="1400" dirty="0" smtClean="0">
                <a:solidFill>
                  <a:schemeClr val="tx1"/>
                </a:solidFill>
              </a:rPr>
              <a:t>4</a:t>
            </a:r>
            <a:endParaRPr lang="zh-CN" altLang="en-US" sz="1400" dirty="0">
              <a:solidFill>
                <a:schemeClr val="tx1"/>
              </a:solidFill>
            </a:endParaRPr>
          </a:p>
        </p:txBody>
      </p:sp>
      <p:sp>
        <p:nvSpPr>
          <p:cNvPr id="17" name="圆角矩形 16"/>
          <p:cNvSpPr/>
          <p:nvPr/>
        </p:nvSpPr>
        <p:spPr>
          <a:xfrm>
            <a:off x="8055313" y="4167720"/>
            <a:ext cx="1008559" cy="34624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rPr>
              <a:t>备选</a:t>
            </a:r>
            <a:r>
              <a:rPr lang="en-US" altLang="zh-CN" sz="1200" dirty="0" smtClean="0">
                <a:solidFill>
                  <a:schemeClr val="tx1"/>
                </a:solidFill>
              </a:rPr>
              <a:t>……</a:t>
            </a:r>
            <a:endParaRPr lang="zh-CN" altLang="en-US" sz="1200" dirty="0">
              <a:solidFill>
                <a:schemeClr val="tx1"/>
              </a:solidFill>
            </a:endParaRPr>
          </a:p>
        </p:txBody>
      </p:sp>
      <p:grpSp>
        <p:nvGrpSpPr>
          <p:cNvPr id="18" name="组合 30"/>
          <p:cNvGrpSpPr/>
          <p:nvPr/>
        </p:nvGrpSpPr>
        <p:grpSpPr>
          <a:xfrm>
            <a:off x="5777206" y="4683713"/>
            <a:ext cx="1013278" cy="262301"/>
            <a:chOff x="3993685" y="4869160"/>
            <a:chExt cx="794339" cy="514329"/>
          </a:xfrm>
        </p:grpSpPr>
        <p:sp>
          <p:nvSpPr>
            <p:cNvPr id="19" name="下箭头 18"/>
            <p:cNvSpPr/>
            <p:nvPr/>
          </p:nvSpPr>
          <p:spPr>
            <a:xfrm>
              <a:off x="3993685" y="4869160"/>
              <a:ext cx="216024" cy="504056"/>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下箭头 19"/>
            <p:cNvSpPr/>
            <p:nvPr/>
          </p:nvSpPr>
          <p:spPr>
            <a:xfrm>
              <a:off x="4572000" y="4879433"/>
              <a:ext cx="216024" cy="504056"/>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圆角矩形 20"/>
          <p:cNvSpPr/>
          <p:nvPr/>
        </p:nvSpPr>
        <p:spPr>
          <a:xfrm>
            <a:off x="3846973" y="4946014"/>
            <a:ext cx="4841315" cy="49484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股票、期货、债券、现金</a:t>
            </a:r>
            <a:r>
              <a:rPr lang="en-US" altLang="zh-CN" dirty="0" smtClean="0">
                <a:solidFill>
                  <a:schemeClr val="tx1"/>
                </a:solidFill>
              </a:rPr>
              <a:t>……</a:t>
            </a:r>
            <a:endParaRPr lang="zh-CN" altLang="en-US" dirty="0">
              <a:solidFill>
                <a:schemeClr val="tx1"/>
              </a:solidFill>
            </a:endParaRPr>
          </a:p>
        </p:txBody>
      </p:sp>
      <p:grpSp>
        <p:nvGrpSpPr>
          <p:cNvPr id="22" name="组合 18"/>
          <p:cNvGrpSpPr/>
          <p:nvPr/>
        </p:nvGrpSpPr>
        <p:grpSpPr>
          <a:xfrm>
            <a:off x="5735960" y="2569750"/>
            <a:ext cx="1054915" cy="252028"/>
            <a:chOff x="3993685" y="2842663"/>
            <a:chExt cx="794339" cy="514329"/>
          </a:xfrm>
        </p:grpSpPr>
        <p:sp>
          <p:nvSpPr>
            <p:cNvPr id="23" name="下箭头 22"/>
            <p:cNvSpPr/>
            <p:nvPr/>
          </p:nvSpPr>
          <p:spPr>
            <a:xfrm>
              <a:off x="3993685" y="2842663"/>
              <a:ext cx="216024" cy="504056"/>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下箭头 23"/>
            <p:cNvSpPr/>
            <p:nvPr/>
          </p:nvSpPr>
          <p:spPr>
            <a:xfrm>
              <a:off x="4572000" y="2852936"/>
              <a:ext cx="216024" cy="504056"/>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TextBox 30"/>
          <p:cNvSpPr txBox="1"/>
          <p:nvPr/>
        </p:nvSpPr>
        <p:spPr>
          <a:xfrm>
            <a:off x="6888088" y="2569750"/>
            <a:ext cx="648072" cy="276999"/>
          </a:xfrm>
          <a:prstGeom prst="rect">
            <a:avLst/>
          </a:prstGeom>
          <a:noFill/>
        </p:spPr>
        <p:txBody>
          <a:bodyPr wrap="square" rtlCol="0">
            <a:spAutoFit/>
          </a:bodyPr>
          <a:lstStyle/>
          <a:p>
            <a:r>
              <a:rPr lang="zh-CN" altLang="en-US" sz="1200" dirty="0" smtClean="0"/>
              <a:t>认购</a:t>
            </a:r>
            <a:endParaRPr lang="zh-CN" altLang="en-US" sz="1200" dirty="0"/>
          </a:p>
        </p:txBody>
      </p:sp>
      <p:sp>
        <p:nvSpPr>
          <p:cNvPr id="26" name="圆角矩形 25"/>
          <p:cNvSpPr/>
          <p:nvPr/>
        </p:nvSpPr>
        <p:spPr>
          <a:xfrm>
            <a:off x="1953220" y="1749000"/>
            <a:ext cx="1930291" cy="46071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高净值</a:t>
            </a:r>
            <a:r>
              <a:rPr lang="zh-CN" altLang="en-US" sz="1200" dirty="0" smtClean="0">
                <a:solidFill>
                  <a:schemeClr val="tx1"/>
                </a:solidFill>
              </a:rPr>
              <a:t>客户认购</a:t>
            </a:r>
            <a:endParaRPr lang="zh-CN" altLang="en-US" sz="1200" dirty="0">
              <a:solidFill>
                <a:schemeClr val="tx1"/>
              </a:solidFill>
            </a:endParaRPr>
          </a:p>
        </p:txBody>
      </p:sp>
      <p:sp>
        <p:nvSpPr>
          <p:cNvPr id="27" name="圆角矩形 26"/>
          <p:cNvSpPr/>
          <p:nvPr/>
        </p:nvSpPr>
        <p:spPr>
          <a:xfrm>
            <a:off x="4021975" y="1739785"/>
            <a:ext cx="1930291" cy="46071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rPr>
              <a:t>代销机构代销（证券、银行、财富管理公司等）</a:t>
            </a:r>
            <a:endParaRPr lang="zh-CN" altLang="en-US" sz="1200" dirty="0">
              <a:solidFill>
                <a:schemeClr val="tx1"/>
              </a:solidFill>
            </a:endParaRPr>
          </a:p>
        </p:txBody>
      </p:sp>
      <p:sp>
        <p:nvSpPr>
          <p:cNvPr id="28" name="圆角矩形 27"/>
          <p:cNvSpPr/>
          <p:nvPr/>
        </p:nvSpPr>
        <p:spPr>
          <a:xfrm>
            <a:off x="6139838" y="1730755"/>
            <a:ext cx="1930291" cy="46071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rPr>
              <a:t>机构投资者认购（</a:t>
            </a:r>
            <a:r>
              <a:rPr lang="en-US" altLang="zh-CN" sz="1200" dirty="0" smtClean="0">
                <a:solidFill>
                  <a:schemeClr val="tx1"/>
                </a:solidFill>
              </a:rPr>
              <a:t>FOF</a:t>
            </a:r>
            <a:r>
              <a:rPr lang="zh-CN" altLang="en-US" sz="1200" dirty="0" smtClean="0">
                <a:solidFill>
                  <a:schemeClr val="tx1"/>
                </a:solidFill>
              </a:rPr>
              <a:t>、企业资金）</a:t>
            </a:r>
            <a:endParaRPr lang="zh-CN" altLang="en-US" sz="1200" dirty="0">
              <a:solidFill>
                <a:schemeClr val="tx1"/>
              </a:solidFill>
            </a:endParaRPr>
          </a:p>
        </p:txBody>
      </p:sp>
      <p:sp>
        <p:nvSpPr>
          <p:cNvPr id="29" name="圆角矩形 28"/>
          <p:cNvSpPr/>
          <p:nvPr/>
        </p:nvSpPr>
        <p:spPr>
          <a:xfrm>
            <a:off x="8257701" y="1749000"/>
            <a:ext cx="1930291" cy="46071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rPr>
              <a:t>期货公司及附属机构自有资金</a:t>
            </a:r>
            <a:endParaRPr lang="zh-CN" altLang="en-US" sz="1200" dirty="0">
              <a:solidFill>
                <a:schemeClr val="tx1"/>
              </a:solidFill>
            </a:endParaRPr>
          </a:p>
        </p:txBody>
      </p:sp>
      <p:sp>
        <p:nvSpPr>
          <p:cNvPr id="30" name="矩形 29"/>
          <p:cNvSpPr/>
          <p:nvPr/>
        </p:nvSpPr>
        <p:spPr>
          <a:xfrm>
            <a:off x="681629" y="1197886"/>
            <a:ext cx="11330766" cy="369332"/>
          </a:xfrm>
          <a:prstGeom prst="rect">
            <a:avLst/>
          </a:prstGeom>
        </p:spPr>
        <p:txBody>
          <a:bodyPr wrap="square">
            <a:spAutoFit/>
          </a:bodyPr>
          <a:lstStyle/>
          <a:p>
            <a:r>
              <a:rPr lang="zh-CN" altLang="en-US" dirty="0">
                <a:solidFill>
                  <a:srgbClr val="0070C0"/>
                </a:solidFill>
              </a:rPr>
              <a:t>一种专门投资于市场优秀基金的基金，具有分散风险，降低系统性风险，平滑收益曲线，获取稳健收益的基金</a:t>
            </a:r>
            <a:endParaRPr lang="zh-CN" altLang="en-US" dirty="0"/>
          </a:p>
        </p:txBody>
      </p:sp>
    </p:spTree>
    <p:extLst>
      <p:ext uri="{BB962C8B-B14F-4D97-AF65-F5344CB8AC3E}">
        <p14:creationId xmlns:p14="http://schemas.microsoft.com/office/powerpoint/2010/main" val="3197187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dirty="0">
                <a:latin typeface="华文仿宋" panose="02010600040101010101" pitchFamily="2" charset="-122"/>
                <a:ea typeface="华文仿宋" panose="02010600040101010101" pitchFamily="2" charset="-122"/>
              </a:rPr>
              <a:t>期货资管业务</a:t>
            </a:r>
            <a:r>
              <a:rPr lang="zh-CN" altLang="en-US" dirty="0" smtClean="0">
                <a:latin typeface="华文仿宋" panose="02010600040101010101" pitchFamily="2" charset="-122"/>
                <a:ea typeface="华文仿宋" panose="02010600040101010101" pitchFamily="2" charset="-122"/>
              </a:rPr>
              <a:t>模式</a:t>
            </a:r>
            <a:endParaRPr lang="zh-CN" altLang="en-US" dirty="0">
              <a:latin typeface="华文仿宋" panose="02010600040101010101" pitchFamily="2" charset="-122"/>
              <a:ea typeface="华文仿宋" panose="02010600040101010101" pitchFamily="2" charset="-122"/>
            </a:endParaRPr>
          </a:p>
        </p:txBody>
      </p:sp>
      <p:sp>
        <p:nvSpPr>
          <p:cNvPr id="3" name="文本框 2"/>
          <p:cNvSpPr txBox="1"/>
          <p:nvPr/>
        </p:nvSpPr>
        <p:spPr>
          <a:xfrm>
            <a:off x="533667" y="993045"/>
            <a:ext cx="5981252" cy="461665"/>
          </a:xfrm>
          <a:prstGeom prst="rect">
            <a:avLst/>
          </a:prstGeom>
          <a:noFill/>
        </p:spPr>
        <p:txBody>
          <a:bodyPr wrap="square" rtlCol="0">
            <a:spAutoFit/>
          </a:bodyPr>
          <a:lstStyle/>
          <a:p>
            <a:r>
              <a:rPr lang="zh-CN" altLang="en-US" sz="2400" dirty="0" smtClean="0">
                <a:latin typeface="华文仿宋" panose="02010600040101010101" pitchFamily="2" charset="-122"/>
                <a:ea typeface="华文仿宋" panose="02010600040101010101" pitchFamily="2" charset="-122"/>
              </a:rPr>
              <a:t>（三）、</a:t>
            </a:r>
            <a:r>
              <a:rPr lang="en-US" altLang="zh-CN" sz="2400" dirty="0" smtClean="0">
                <a:latin typeface="华文仿宋" panose="02010600040101010101" pitchFamily="2" charset="-122"/>
                <a:ea typeface="华文仿宋" panose="02010600040101010101" pitchFamily="2" charset="-122"/>
              </a:rPr>
              <a:t>FOF</a:t>
            </a:r>
            <a:r>
              <a:rPr lang="zh-CN" altLang="en-US" sz="2400" dirty="0" smtClean="0">
                <a:latin typeface="华文仿宋" panose="02010600040101010101" pitchFamily="2" charset="-122"/>
                <a:ea typeface="华文仿宋" panose="02010600040101010101" pitchFamily="2" charset="-122"/>
              </a:rPr>
              <a:t>型产品交易结构</a:t>
            </a:r>
            <a:endParaRPr lang="zh-CN" altLang="en-US" sz="2400" dirty="0">
              <a:latin typeface="华文仿宋" panose="02010600040101010101" pitchFamily="2" charset="-122"/>
              <a:ea typeface="华文仿宋" panose="02010600040101010101" pitchFamily="2" charset="-122"/>
            </a:endParaRPr>
          </a:p>
        </p:txBody>
      </p:sp>
      <p:sp>
        <p:nvSpPr>
          <p:cNvPr id="41" name="椭圆 40"/>
          <p:cNvSpPr/>
          <p:nvPr/>
        </p:nvSpPr>
        <p:spPr>
          <a:xfrm>
            <a:off x="4920009" y="3294200"/>
            <a:ext cx="2664296" cy="86409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FOF</a:t>
            </a:r>
            <a:r>
              <a:rPr lang="zh-CN" altLang="en-US" dirty="0" smtClean="0">
                <a:solidFill>
                  <a:schemeClr val="tx1"/>
                </a:solidFill>
              </a:rPr>
              <a:t>母基金</a:t>
            </a:r>
            <a:endParaRPr lang="zh-CN" altLang="en-US" dirty="0">
              <a:solidFill>
                <a:schemeClr val="tx1"/>
              </a:solidFill>
            </a:endParaRPr>
          </a:p>
        </p:txBody>
      </p:sp>
      <p:sp>
        <p:nvSpPr>
          <p:cNvPr id="42" name="圆角矩形 41"/>
          <p:cNvSpPr/>
          <p:nvPr/>
        </p:nvSpPr>
        <p:spPr>
          <a:xfrm>
            <a:off x="2468545" y="3554393"/>
            <a:ext cx="1296144" cy="43204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盛达</a:t>
            </a:r>
            <a:r>
              <a:rPr lang="zh-CN" altLang="en-US" dirty="0" smtClean="0">
                <a:solidFill>
                  <a:schemeClr val="tx1"/>
                </a:solidFill>
              </a:rPr>
              <a:t>期货</a:t>
            </a:r>
            <a:endParaRPr lang="zh-CN" altLang="en-US" dirty="0">
              <a:solidFill>
                <a:schemeClr val="tx1"/>
              </a:solidFill>
            </a:endParaRPr>
          </a:p>
        </p:txBody>
      </p:sp>
      <p:cxnSp>
        <p:nvCxnSpPr>
          <p:cNvPr id="43" name="直接箭头连接符 42"/>
          <p:cNvCxnSpPr/>
          <p:nvPr/>
        </p:nvCxnSpPr>
        <p:spPr>
          <a:xfrm flipV="1">
            <a:off x="3982172" y="3770417"/>
            <a:ext cx="848646" cy="1"/>
          </a:xfrm>
          <a:prstGeom prst="straightConnector1">
            <a:avLst/>
          </a:prstGeom>
          <a:ln w="1905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TextBox 13"/>
          <p:cNvSpPr txBox="1"/>
          <p:nvPr/>
        </p:nvSpPr>
        <p:spPr>
          <a:xfrm>
            <a:off x="4049738" y="3521257"/>
            <a:ext cx="648072" cy="276999"/>
          </a:xfrm>
          <a:prstGeom prst="rect">
            <a:avLst/>
          </a:prstGeom>
          <a:noFill/>
        </p:spPr>
        <p:txBody>
          <a:bodyPr wrap="square" rtlCol="0">
            <a:spAutoFit/>
          </a:bodyPr>
          <a:lstStyle/>
          <a:p>
            <a:r>
              <a:rPr lang="zh-CN" altLang="en-US" sz="1200" dirty="0"/>
              <a:t>管理人</a:t>
            </a:r>
          </a:p>
        </p:txBody>
      </p:sp>
      <p:grpSp>
        <p:nvGrpSpPr>
          <p:cNvPr id="47" name="组合 18"/>
          <p:cNvGrpSpPr/>
          <p:nvPr/>
        </p:nvGrpSpPr>
        <p:grpSpPr>
          <a:xfrm>
            <a:off x="5735569" y="4204573"/>
            <a:ext cx="1054915" cy="252028"/>
            <a:chOff x="3993685" y="2842663"/>
            <a:chExt cx="794339" cy="514329"/>
          </a:xfrm>
        </p:grpSpPr>
        <p:sp>
          <p:nvSpPr>
            <p:cNvPr id="48" name="下箭头 47"/>
            <p:cNvSpPr/>
            <p:nvPr/>
          </p:nvSpPr>
          <p:spPr>
            <a:xfrm>
              <a:off x="3993685" y="2842663"/>
              <a:ext cx="216024" cy="504056"/>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下箭头 58"/>
            <p:cNvSpPr/>
            <p:nvPr/>
          </p:nvSpPr>
          <p:spPr>
            <a:xfrm>
              <a:off x="4572000" y="2852936"/>
              <a:ext cx="216024" cy="504056"/>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 name="圆角矩形 63"/>
          <p:cNvSpPr/>
          <p:nvPr/>
        </p:nvSpPr>
        <p:spPr>
          <a:xfrm>
            <a:off x="2882813" y="4518336"/>
            <a:ext cx="6669571" cy="504056"/>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p:nvSpPr>
        <p:spPr>
          <a:xfrm>
            <a:off x="3116617" y="4601378"/>
            <a:ext cx="1068730" cy="34900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子基金</a:t>
            </a:r>
            <a:r>
              <a:rPr lang="en-US" altLang="zh-CN" sz="1400" dirty="0" smtClean="0">
                <a:solidFill>
                  <a:schemeClr val="tx1"/>
                </a:solidFill>
              </a:rPr>
              <a:t>1</a:t>
            </a:r>
            <a:endParaRPr lang="zh-CN" altLang="en-US" sz="1400" dirty="0">
              <a:solidFill>
                <a:schemeClr val="tx1"/>
              </a:solidFill>
            </a:endParaRPr>
          </a:p>
        </p:txBody>
      </p:sp>
      <p:sp>
        <p:nvSpPr>
          <p:cNvPr id="66" name="圆角矩形 65"/>
          <p:cNvSpPr/>
          <p:nvPr/>
        </p:nvSpPr>
        <p:spPr>
          <a:xfrm>
            <a:off x="4412761" y="4604138"/>
            <a:ext cx="1014497" cy="34624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子基金</a:t>
            </a:r>
            <a:r>
              <a:rPr lang="en-US" altLang="zh-CN" sz="1400" dirty="0" smtClean="0">
                <a:solidFill>
                  <a:schemeClr val="tx1"/>
                </a:solidFill>
              </a:rPr>
              <a:t>2</a:t>
            </a:r>
            <a:endParaRPr lang="zh-CN" altLang="en-US" sz="1400" dirty="0">
              <a:solidFill>
                <a:schemeClr val="tx1"/>
              </a:solidFill>
            </a:endParaRPr>
          </a:p>
        </p:txBody>
      </p:sp>
      <p:sp>
        <p:nvSpPr>
          <p:cNvPr id="67" name="圆角矩形 66"/>
          <p:cNvSpPr/>
          <p:nvPr/>
        </p:nvSpPr>
        <p:spPr>
          <a:xfrm>
            <a:off x="5636897" y="4601378"/>
            <a:ext cx="1005197" cy="34900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子基金</a:t>
            </a:r>
            <a:r>
              <a:rPr lang="en-US" altLang="zh-CN" sz="1400" dirty="0" smtClean="0">
                <a:solidFill>
                  <a:schemeClr val="tx1"/>
                </a:solidFill>
              </a:rPr>
              <a:t>3</a:t>
            </a:r>
            <a:endParaRPr lang="zh-CN" altLang="en-US" sz="1400" dirty="0">
              <a:solidFill>
                <a:schemeClr val="tx1"/>
              </a:solidFill>
            </a:endParaRPr>
          </a:p>
        </p:txBody>
      </p:sp>
      <p:sp>
        <p:nvSpPr>
          <p:cNvPr id="68" name="圆角矩形 67"/>
          <p:cNvSpPr/>
          <p:nvPr/>
        </p:nvSpPr>
        <p:spPr>
          <a:xfrm>
            <a:off x="6861033" y="4601376"/>
            <a:ext cx="960106" cy="34900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子基金</a:t>
            </a:r>
            <a:r>
              <a:rPr lang="en-US" altLang="zh-CN" sz="1400" dirty="0" smtClean="0">
                <a:solidFill>
                  <a:schemeClr val="tx1"/>
                </a:solidFill>
              </a:rPr>
              <a:t>4</a:t>
            </a:r>
            <a:endParaRPr lang="zh-CN" altLang="en-US" sz="1400" dirty="0">
              <a:solidFill>
                <a:schemeClr val="tx1"/>
              </a:solidFill>
            </a:endParaRPr>
          </a:p>
        </p:txBody>
      </p:sp>
      <p:sp>
        <p:nvSpPr>
          <p:cNvPr id="69" name="圆角矩形 68"/>
          <p:cNvSpPr/>
          <p:nvPr/>
        </p:nvSpPr>
        <p:spPr>
          <a:xfrm>
            <a:off x="8055313" y="4604138"/>
            <a:ext cx="1008559" cy="34624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rPr>
              <a:t>备选</a:t>
            </a:r>
            <a:r>
              <a:rPr lang="en-US" altLang="zh-CN" sz="1200" dirty="0" smtClean="0">
                <a:solidFill>
                  <a:schemeClr val="tx1"/>
                </a:solidFill>
              </a:rPr>
              <a:t>……</a:t>
            </a:r>
            <a:endParaRPr lang="zh-CN" altLang="en-US" sz="1200" dirty="0">
              <a:solidFill>
                <a:schemeClr val="tx1"/>
              </a:solidFill>
            </a:endParaRPr>
          </a:p>
        </p:txBody>
      </p:sp>
      <p:grpSp>
        <p:nvGrpSpPr>
          <p:cNvPr id="70" name="组合 30"/>
          <p:cNvGrpSpPr/>
          <p:nvPr/>
        </p:nvGrpSpPr>
        <p:grpSpPr>
          <a:xfrm>
            <a:off x="5777206" y="5120131"/>
            <a:ext cx="1013278" cy="262301"/>
            <a:chOff x="3993685" y="4869160"/>
            <a:chExt cx="794339" cy="514329"/>
          </a:xfrm>
        </p:grpSpPr>
        <p:sp>
          <p:nvSpPr>
            <p:cNvPr id="71" name="下箭头 70"/>
            <p:cNvSpPr/>
            <p:nvPr/>
          </p:nvSpPr>
          <p:spPr>
            <a:xfrm>
              <a:off x="3993685" y="4869160"/>
              <a:ext cx="216024" cy="504056"/>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下箭头 71"/>
            <p:cNvSpPr/>
            <p:nvPr/>
          </p:nvSpPr>
          <p:spPr>
            <a:xfrm>
              <a:off x="4572000" y="4879433"/>
              <a:ext cx="216024" cy="504056"/>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3" name="圆角矩形 72"/>
          <p:cNvSpPr/>
          <p:nvPr/>
        </p:nvSpPr>
        <p:spPr>
          <a:xfrm>
            <a:off x="3846973" y="5382432"/>
            <a:ext cx="4841315" cy="49484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股票、期货、债券、现金</a:t>
            </a:r>
            <a:r>
              <a:rPr lang="en-US" altLang="zh-CN" dirty="0" smtClean="0">
                <a:solidFill>
                  <a:schemeClr val="tx1"/>
                </a:solidFill>
              </a:rPr>
              <a:t>……</a:t>
            </a:r>
            <a:endParaRPr lang="zh-CN" altLang="en-US" dirty="0">
              <a:solidFill>
                <a:schemeClr val="tx1"/>
              </a:solidFill>
            </a:endParaRPr>
          </a:p>
        </p:txBody>
      </p:sp>
      <p:grpSp>
        <p:nvGrpSpPr>
          <p:cNvPr id="74" name="组合 18"/>
          <p:cNvGrpSpPr/>
          <p:nvPr/>
        </p:nvGrpSpPr>
        <p:grpSpPr>
          <a:xfrm>
            <a:off x="5735960" y="3006168"/>
            <a:ext cx="1054915" cy="252028"/>
            <a:chOff x="3993685" y="2842663"/>
            <a:chExt cx="794339" cy="514329"/>
          </a:xfrm>
        </p:grpSpPr>
        <p:sp>
          <p:nvSpPr>
            <p:cNvPr id="75" name="下箭头 74"/>
            <p:cNvSpPr/>
            <p:nvPr/>
          </p:nvSpPr>
          <p:spPr>
            <a:xfrm>
              <a:off x="3993685" y="2842663"/>
              <a:ext cx="216024" cy="504056"/>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下箭头 75"/>
            <p:cNvSpPr/>
            <p:nvPr/>
          </p:nvSpPr>
          <p:spPr>
            <a:xfrm>
              <a:off x="4572000" y="2852936"/>
              <a:ext cx="216024" cy="504056"/>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7" name="TextBox 30"/>
          <p:cNvSpPr txBox="1"/>
          <p:nvPr/>
        </p:nvSpPr>
        <p:spPr>
          <a:xfrm>
            <a:off x="6888088" y="3006168"/>
            <a:ext cx="648072" cy="276999"/>
          </a:xfrm>
          <a:prstGeom prst="rect">
            <a:avLst/>
          </a:prstGeom>
          <a:noFill/>
        </p:spPr>
        <p:txBody>
          <a:bodyPr wrap="square" rtlCol="0">
            <a:spAutoFit/>
          </a:bodyPr>
          <a:lstStyle/>
          <a:p>
            <a:r>
              <a:rPr lang="zh-CN" altLang="en-US" sz="1200" dirty="0" smtClean="0"/>
              <a:t>认购</a:t>
            </a:r>
            <a:endParaRPr lang="zh-CN" altLang="en-US" sz="1200" dirty="0"/>
          </a:p>
        </p:txBody>
      </p:sp>
      <p:sp>
        <p:nvSpPr>
          <p:cNvPr id="78" name="圆角矩形 77"/>
          <p:cNvSpPr/>
          <p:nvPr/>
        </p:nvSpPr>
        <p:spPr>
          <a:xfrm>
            <a:off x="1953220" y="2185418"/>
            <a:ext cx="1930291" cy="46071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高净值</a:t>
            </a:r>
            <a:r>
              <a:rPr lang="zh-CN" altLang="en-US" sz="1200" dirty="0" smtClean="0">
                <a:solidFill>
                  <a:schemeClr val="tx1"/>
                </a:solidFill>
              </a:rPr>
              <a:t>客户认购</a:t>
            </a:r>
            <a:endParaRPr lang="zh-CN" altLang="en-US" sz="1200" dirty="0">
              <a:solidFill>
                <a:schemeClr val="tx1"/>
              </a:solidFill>
            </a:endParaRPr>
          </a:p>
        </p:txBody>
      </p:sp>
      <p:sp>
        <p:nvSpPr>
          <p:cNvPr id="79" name="圆角矩形 78"/>
          <p:cNvSpPr/>
          <p:nvPr/>
        </p:nvSpPr>
        <p:spPr>
          <a:xfrm>
            <a:off x="4021975" y="2176203"/>
            <a:ext cx="1930291" cy="46071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rPr>
              <a:t>代销机构代销（证券、银行、财富管理公司等）</a:t>
            </a:r>
            <a:endParaRPr lang="zh-CN" altLang="en-US" sz="1200" dirty="0">
              <a:solidFill>
                <a:schemeClr val="tx1"/>
              </a:solidFill>
            </a:endParaRPr>
          </a:p>
        </p:txBody>
      </p:sp>
      <p:sp>
        <p:nvSpPr>
          <p:cNvPr id="80" name="圆角矩形 79"/>
          <p:cNvSpPr/>
          <p:nvPr/>
        </p:nvSpPr>
        <p:spPr>
          <a:xfrm>
            <a:off x="6139838" y="2167173"/>
            <a:ext cx="1930291" cy="46071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rPr>
              <a:t>机构投资者认购（</a:t>
            </a:r>
            <a:r>
              <a:rPr lang="en-US" altLang="zh-CN" sz="1200" dirty="0" smtClean="0">
                <a:solidFill>
                  <a:schemeClr val="tx1"/>
                </a:solidFill>
              </a:rPr>
              <a:t>FOF</a:t>
            </a:r>
            <a:r>
              <a:rPr lang="zh-CN" altLang="en-US" sz="1200" dirty="0" smtClean="0">
                <a:solidFill>
                  <a:schemeClr val="tx1"/>
                </a:solidFill>
              </a:rPr>
              <a:t>、企业资金）</a:t>
            </a:r>
            <a:endParaRPr lang="zh-CN" altLang="en-US" sz="1200" dirty="0">
              <a:solidFill>
                <a:schemeClr val="tx1"/>
              </a:solidFill>
            </a:endParaRPr>
          </a:p>
        </p:txBody>
      </p:sp>
      <p:sp>
        <p:nvSpPr>
          <p:cNvPr id="81" name="圆角矩形 80"/>
          <p:cNvSpPr/>
          <p:nvPr/>
        </p:nvSpPr>
        <p:spPr>
          <a:xfrm>
            <a:off x="8257701" y="2185418"/>
            <a:ext cx="1930291" cy="46071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rPr>
              <a:t>期货公司及附属机构自有资金</a:t>
            </a:r>
            <a:endParaRPr lang="zh-CN" altLang="en-US" sz="1200" dirty="0">
              <a:solidFill>
                <a:schemeClr val="tx1"/>
              </a:solidFill>
            </a:endParaRPr>
          </a:p>
        </p:txBody>
      </p:sp>
      <p:sp>
        <p:nvSpPr>
          <p:cNvPr id="4" name="矩形 3"/>
          <p:cNvSpPr/>
          <p:nvPr/>
        </p:nvSpPr>
        <p:spPr>
          <a:xfrm>
            <a:off x="432985" y="1570274"/>
            <a:ext cx="11330766" cy="369332"/>
          </a:xfrm>
          <a:prstGeom prst="rect">
            <a:avLst/>
          </a:prstGeom>
        </p:spPr>
        <p:txBody>
          <a:bodyPr wrap="square">
            <a:spAutoFit/>
          </a:bodyPr>
          <a:lstStyle/>
          <a:p>
            <a:r>
              <a:rPr lang="zh-CN" altLang="en-US" dirty="0">
                <a:solidFill>
                  <a:srgbClr val="0070C0"/>
                </a:solidFill>
              </a:rPr>
              <a:t>一种专门投资于市场优秀基金的基金，具有分散风险，降低系统性风险，平滑收益曲线，获取稳健收益的基金</a:t>
            </a:r>
            <a:endParaRPr lang="zh-CN" altLang="en-US" dirty="0"/>
          </a:p>
        </p:txBody>
      </p:sp>
    </p:spTree>
    <p:extLst>
      <p:ext uri="{BB962C8B-B14F-4D97-AF65-F5344CB8AC3E}">
        <p14:creationId xmlns:p14="http://schemas.microsoft.com/office/powerpoint/2010/main" val="20226170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5183D58-648D-4475-BEF8-624F48514A30}" type="slidenum">
              <a:rPr lang="zh-CN" altLang="en-US" smtClean="0"/>
              <a:pPr/>
              <a:t>54</a:t>
            </a:fld>
            <a:endParaRPr lang="zh-CN" altLang="en-US" dirty="0"/>
          </a:p>
        </p:txBody>
      </p:sp>
      <p:cxnSp>
        <p:nvCxnSpPr>
          <p:cNvPr id="105" name="直接连接符 104"/>
          <p:cNvCxnSpPr/>
          <p:nvPr/>
        </p:nvCxnSpPr>
        <p:spPr>
          <a:xfrm>
            <a:off x="5159490" y="959272"/>
            <a:ext cx="1873021" cy="0"/>
          </a:xfrm>
          <a:prstGeom prst="line">
            <a:avLst/>
          </a:prstGeom>
          <a:ln w="19050">
            <a:gradFill flip="none" rotWithShape="1">
              <a:gsLst>
                <a:gs pos="48000">
                  <a:schemeClr val="bg1"/>
                </a:gs>
                <a:gs pos="0">
                  <a:schemeClr val="bg1">
                    <a:lumMod val="75000"/>
                  </a:schemeClr>
                </a:gs>
                <a:gs pos="100000">
                  <a:schemeClr val="bg1"/>
                </a:gs>
              </a:gsLst>
              <a:lin ang="5400000" scaled="1"/>
              <a:tileRect/>
            </a:gradFill>
          </a:ln>
          <a:effectLst>
            <a:innerShdw blurRad="63500" dist="50800" dir="54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107" name="文本框 106"/>
          <p:cNvSpPr txBox="1"/>
          <p:nvPr/>
        </p:nvSpPr>
        <p:spPr>
          <a:xfrm>
            <a:off x="196294" y="221940"/>
            <a:ext cx="4730707" cy="584775"/>
          </a:xfrm>
          <a:prstGeom prst="rect">
            <a:avLst/>
          </a:prstGeom>
          <a:noFill/>
        </p:spPr>
        <p:txBody>
          <a:bodyPr wrap="square" rtlCol="0">
            <a:spAutoFit/>
          </a:bodyPr>
          <a:lstStyle/>
          <a:p>
            <a:r>
              <a:rPr lang="zh-CN" altLang="en-US" sz="3200" dirty="0" smtClean="0">
                <a:solidFill>
                  <a:schemeClr val="tx1">
                    <a:lumMod val="75000"/>
                    <a:lumOff val="25000"/>
                  </a:schemeClr>
                </a:solidFill>
                <a:latin typeface="+mn-ea"/>
              </a:rPr>
              <a:t>业务落地形态介绍</a:t>
            </a:r>
            <a:r>
              <a:rPr lang="en-US" altLang="zh-CN" sz="3200" dirty="0" smtClean="0">
                <a:solidFill>
                  <a:schemeClr val="tx1">
                    <a:lumMod val="75000"/>
                    <a:lumOff val="25000"/>
                  </a:schemeClr>
                </a:solidFill>
                <a:latin typeface="+mn-ea"/>
              </a:rPr>
              <a:t>-MOM</a:t>
            </a:r>
            <a:endParaRPr lang="zh-CN" altLang="en-US" sz="3200" dirty="0">
              <a:solidFill>
                <a:schemeClr val="tx1">
                  <a:lumMod val="75000"/>
                  <a:lumOff val="25000"/>
                </a:schemeClr>
              </a:solidFill>
              <a:latin typeface="+mn-ea"/>
            </a:endParaRPr>
          </a:p>
        </p:txBody>
      </p:sp>
      <p:sp>
        <p:nvSpPr>
          <p:cNvPr id="4" name="矩形 3"/>
          <p:cNvSpPr/>
          <p:nvPr/>
        </p:nvSpPr>
        <p:spPr>
          <a:xfrm>
            <a:off x="577217" y="992181"/>
            <a:ext cx="10119360" cy="923330"/>
          </a:xfrm>
          <a:prstGeom prst="rect">
            <a:avLst/>
          </a:prstGeom>
        </p:spPr>
        <p:txBody>
          <a:bodyPr wrap="square">
            <a:spAutoFit/>
          </a:bodyPr>
          <a:lstStyle/>
          <a:p>
            <a:r>
              <a:rPr lang="en-US" altLang="zh-CN" dirty="0" err="1"/>
              <a:t>MoM</a:t>
            </a:r>
            <a:r>
              <a:rPr lang="en-US" altLang="zh-CN" dirty="0"/>
              <a:t> (Manager of Managers) </a:t>
            </a:r>
            <a:r>
              <a:rPr lang="zh-CN" altLang="en-US" dirty="0"/>
              <a:t>模式，即管理人的管理人基金模式，也被称为精选多元管理人</a:t>
            </a:r>
            <a:r>
              <a:rPr lang="zh-CN" altLang="en-US" dirty="0" smtClean="0"/>
              <a:t>，母基金筛选出市场上优秀的基金</a:t>
            </a:r>
            <a:r>
              <a:rPr lang="zh-CN" altLang="en-US" dirty="0"/>
              <a:t>管理</a:t>
            </a:r>
            <a:r>
              <a:rPr lang="zh-CN" altLang="en-US" dirty="0" smtClean="0"/>
              <a:t>人管理部分母基金资产</a:t>
            </a:r>
            <a:r>
              <a:rPr lang="zh-CN" altLang="en-US" dirty="0"/>
              <a:t>，而自身则通过动态地跟踪、监督、管理他们，及时调整资产配置方案，来收获利益。</a:t>
            </a:r>
          </a:p>
        </p:txBody>
      </p:sp>
      <p:sp>
        <p:nvSpPr>
          <p:cNvPr id="6" name="椭圆 5"/>
          <p:cNvSpPr/>
          <p:nvPr/>
        </p:nvSpPr>
        <p:spPr>
          <a:xfrm>
            <a:off x="4920009" y="3294200"/>
            <a:ext cx="2664296" cy="864096"/>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MOM</a:t>
            </a:r>
            <a:r>
              <a:rPr lang="zh-CN" altLang="en-US" dirty="0" smtClean="0">
                <a:solidFill>
                  <a:schemeClr val="tx1"/>
                </a:solidFill>
              </a:rPr>
              <a:t>母基金</a:t>
            </a:r>
            <a:endParaRPr lang="zh-CN" altLang="en-US" dirty="0">
              <a:solidFill>
                <a:schemeClr val="tx1"/>
              </a:solidFill>
            </a:endParaRPr>
          </a:p>
        </p:txBody>
      </p:sp>
      <p:sp>
        <p:nvSpPr>
          <p:cNvPr id="7" name="圆角矩形 6"/>
          <p:cNvSpPr/>
          <p:nvPr/>
        </p:nvSpPr>
        <p:spPr>
          <a:xfrm>
            <a:off x="2468545" y="3554393"/>
            <a:ext cx="1296144" cy="43204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盛达</a:t>
            </a:r>
            <a:r>
              <a:rPr lang="zh-CN" altLang="en-US" dirty="0" smtClean="0">
                <a:solidFill>
                  <a:schemeClr val="tx1"/>
                </a:solidFill>
              </a:rPr>
              <a:t>期货</a:t>
            </a:r>
            <a:endParaRPr lang="zh-CN" altLang="en-US" dirty="0">
              <a:solidFill>
                <a:schemeClr val="tx1"/>
              </a:solidFill>
            </a:endParaRPr>
          </a:p>
        </p:txBody>
      </p:sp>
      <p:cxnSp>
        <p:nvCxnSpPr>
          <p:cNvPr id="8" name="直接箭头连接符 7"/>
          <p:cNvCxnSpPr/>
          <p:nvPr/>
        </p:nvCxnSpPr>
        <p:spPr>
          <a:xfrm flipV="1">
            <a:off x="3982172" y="3770417"/>
            <a:ext cx="848646" cy="1"/>
          </a:xfrm>
          <a:prstGeom prst="straightConnector1">
            <a:avLst/>
          </a:prstGeom>
          <a:ln w="1905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13"/>
          <p:cNvSpPr txBox="1"/>
          <p:nvPr/>
        </p:nvSpPr>
        <p:spPr>
          <a:xfrm>
            <a:off x="4049738" y="3521257"/>
            <a:ext cx="648072" cy="276999"/>
          </a:xfrm>
          <a:prstGeom prst="rect">
            <a:avLst/>
          </a:prstGeom>
          <a:noFill/>
        </p:spPr>
        <p:txBody>
          <a:bodyPr wrap="square" rtlCol="0">
            <a:spAutoFit/>
          </a:bodyPr>
          <a:lstStyle/>
          <a:p>
            <a:r>
              <a:rPr lang="zh-CN" altLang="en-US" sz="1200" dirty="0"/>
              <a:t>管理人</a:t>
            </a:r>
          </a:p>
        </p:txBody>
      </p:sp>
      <p:sp>
        <p:nvSpPr>
          <p:cNvPr id="14" name="圆角矩形 13"/>
          <p:cNvSpPr/>
          <p:nvPr/>
        </p:nvSpPr>
        <p:spPr>
          <a:xfrm>
            <a:off x="3086277" y="4705120"/>
            <a:ext cx="1068730" cy="34900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基金经理</a:t>
            </a:r>
            <a:r>
              <a:rPr lang="en-US" altLang="zh-CN" sz="1400" dirty="0" smtClean="0">
                <a:solidFill>
                  <a:schemeClr val="tx1"/>
                </a:solidFill>
              </a:rPr>
              <a:t>1</a:t>
            </a:r>
            <a:endParaRPr lang="zh-CN" altLang="en-US" sz="1400" dirty="0">
              <a:solidFill>
                <a:schemeClr val="tx1"/>
              </a:solidFill>
            </a:endParaRPr>
          </a:p>
        </p:txBody>
      </p:sp>
      <p:sp>
        <p:nvSpPr>
          <p:cNvPr id="15" name="圆角矩形 14"/>
          <p:cNvSpPr/>
          <p:nvPr/>
        </p:nvSpPr>
        <p:spPr>
          <a:xfrm>
            <a:off x="4382421" y="4707880"/>
            <a:ext cx="1084030" cy="34624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基金经理</a:t>
            </a:r>
            <a:r>
              <a:rPr lang="en-US" altLang="zh-CN" sz="1400" dirty="0" smtClean="0">
                <a:solidFill>
                  <a:schemeClr val="tx1"/>
                </a:solidFill>
              </a:rPr>
              <a:t>2</a:t>
            </a:r>
            <a:endParaRPr lang="zh-CN" altLang="en-US" sz="1400" dirty="0">
              <a:solidFill>
                <a:schemeClr val="tx1"/>
              </a:solidFill>
            </a:endParaRPr>
          </a:p>
        </p:txBody>
      </p:sp>
      <p:sp>
        <p:nvSpPr>
          <p:cNvPr id="16" name="圆角矩形 15"/>
          <p:cNvSpPr/>
          <p:nvPr/>
        </p:nvSpPr>
        <p:spPr>
          <a:xfrm>
            <a:off x="5606557" y="4705120"/>
            <a:ext cx="1065239" cy="34900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基金经理</a:t>
            </a:r>
            <a:r>
              <a:rPr lang="en-US" altLang="zh-CN" sz="1400" dirty="0" smtClean="0">
                <a:solidFill>
                  <a:schemeClr val="tx1"/>
                </a:solidFill>
              </a:rPr>
              <a:t>3</a:t>
            </a:r>
            <a:endParaRPr lang="zh-CN" altLang="en-US" sz="1400" dirty="0">
              <a:solidFill>
                <a:schemeClr val="tx1"/>
              </a:solidFill>
            </a:endParaRPr>
          </a:p>
        </p:txBody>
      </p:sp>
      <p:sp>
        <p:nvSpPr>
          <p:cNvPr id="17" name="圆角矩形 16"/>
          <p:cNvSpPr/>
          <p:nvPr/>
        </p:nvSpPr>
        <p:spPr>
          <a:xfrm>
            <a:off x="6830693" y="4705118"/>
            <a:ext cx="1036058" cy="349007"/>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rPr>
              <a:t>基金经理</a:t>
            </a:r>
            <a:r>
              <a:rPr lang="en-US" altLang="zh-CN" sz="1400" dirty="0" smtClean="0">
                <a:solidFill>
                  <a:schemeClr val="tx1"/>
                </a:solidFill>
              </a:rPr>
              <a:t>4</a:t>
            </a:r>
            <a:endParaRPr lang="zh-CN" altLang="en-US" sz="1400" dirty="0">
              <a:solidFill>
                <a:schemeClr val="tx1"/>
              </a:solidFill>
            </a:endParaRPr>
          </a:p>
        </p:txBody>
      </p:sp>
      <p:sp>
        <p:nvSpPr>
          <p:cNvPr id="18" name="圆角矩形 17"/>
          <p:cNvSpPr/>
          <p:nvPr/>
        </p:nvSpPr>
        <p:spPr>
          <a:xfrm>
            <a:off x="8024973" y="4707880"/>
            <a:ext cx="1008559" cy="34624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rPr>
              <a:t>备选</a:t>
            </a:r>
            <a:r>
              <a:rPr lang="en-US" altLang="zh-CN" sz="1200" dirty="0" smtClean="0">
                <a:solidFill>
                  <a:schemeClr val="tx1"/>
                </a:solidFill>
              </a:rPr>
              <a:t>……</a:t>
            </a:r>
            <a:endParaRPr lang="zh-CN" altLang="en-US" sz="1200" dirty="0">
              <a:solidFill>
                <a:schemeClr val="tx1"/>
              </a:solidFill>
            </a:endParaRPr>
          </a:p>
        </p:txBody>
      </p:sp>
      <p:grpSp>
        <p:nvGrpSpPr>
          <p:cNvPr id="23" name="组合 18"/>
          <p:cNvGrpSpPr/>
          <p:nvPr/>
        </p:nvGrpSpPr>
        <p:grpSpPr>
          <a:xfrm>
            <a:off x="5735960" y="3006168"/>
            <a:ext cx="1054915" cy="252028"/>
            <a:chOff x="3993685" y="2842663"/>
            <a:chExt cx="794339" cy="514329"/>
          </a:xfrm>
        </p:grpSpPr>
        <p:sp>
          <p:nvSpPr>
            <p:cNvPr id="24" name="下箭头 23"/>
            <p:cNvSpPr/>
            <p:nvPr/>
          </p:nvSpPr>
          <p:spPr>
            <a:xfrm>
              <a:off x="3993685" y="2842663"/>
              <a:ext cx="216024" cy="504056"/>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下箭头 24"/>
            <p:cNvSpPr/>
            <p:nvPr/>
          </p:nvSpPr>
          <p:spPr>
            <a:xfrm>
              <a:off x="4572000" y="2852936"/>
              <a:ext cx="216024" cy="504056"/>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TextBox 30"/>
          <p:cNvSpPr txBox="1"/>
          <p:nvPr/>
        </p:nvSpPr>
        <p:spPr>
          <a:xfrm>
            <a:off x="6888088" y="3006168"/>
            <a:ext cx="648072" cy="276999"/>
          </a:xfrm>
          <a:prstGeom prst="rect">
            <a:avLst/>
          </a:prstGeom>
          <a:noFill/>
        </p:spPr>
        <p:txBody>
          <a:bodyPr wrap="square" rtlCol="0">
            <a:spAutoFit/>
          </a:bodyPr>
          <a:lstStyle/>
          <a:p>
            <a:r>
              <a:rPr lang="zh-CN" altLang="en-US" sz="1200" dirty="0" smtClean="0"/>
              <a:t>认购</a:t>
            </a:r>
            <a:endParaRPr lang="zh-CN" altLang="en-US" sz="1200" dirty="0"/>
          </a:p>
        </p:txBody>
      </p:sp>
      <p:sp>
        <p:nvSpPr>
          <p:cNvPr id="27" name="圆角矩形 26"/>
          <p:cNvSpPr/>
          <p:nvPr/>
        </p:nvSpPr>
        <p:spPr>
          <a:xfrm>
            <a:off x="1953220" y="2185418"/>
            <a:ext cx="1930291" cy="46071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rPr>
              <a:t>高净值</a:t>
            </a:r>
            <a:r>
              <a:rPr lang="zh-CN" altLang="en-US" sz="1200" dirty="0" smtClean="0">
                <a:solidFill>
                  <a:schemeClr val="tx1"/>
                </a:solidFill>
              </a:rPr>
              <a:t>客户认购</a:t>
            </a:r>
            <a:endParaRPr lang="zh-CN" altLang="en-US" sz="1200" dirty="0">
              <a:solidFill>
                <a:schemeClr val="tx1"/>
              </a:solidFill>
            </a:endParaRPr>
          </a:p>
        </p:txBody>
      </p:sp>
      <p:sp>
        <p:nvSpPr>
          <p:cNvPr id="28" name="圆角矩形 27"/>
          <p:cNvSpPr/>
          <p:nvPr/>
        </p:nvSpPr>
        <p:spPr>
          <a:xfrm>
            <a:off x="4021975" y="2176203"/>
            <a:ext cx="1930291" cy="46071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rPr>
              <a:t>代销机构代销（证券、银行、财富管理公司等）</a:t>
            </a:r>
            <a:endParaRPr lang="zh-CN" altLang="en-US" sz="1200" dirty="0">
              <a:solidFill>
                <a:schemeClr val="tx1"/>
              </a:solidFill>
            </a:endParaRPr>
          </a:p>
        </p:txBody>
      </p:sp>
      <p:sp>
        <p:nvSpPr>
          <p:cNvPr id="29" name="圆角矩形 28"/>
          <p:cNvSpPr/>
          <p:nvPr/>
        </p:nvSpPr>
        <p:spPr>
          <a:xfrm>
            <a:off x="6139838" y="2167173"/>
            <a:ext cx="1930291" cy="46071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rPr>
              <a:t>机构投资者认购（</a:t>
            </a:r>
            <a:r>
              <a:rPr lang="en-US" altLang="zh-CN" sz="1200" dirty="0" smtClean="0">
                <a:solidFill>
                  <a:schemeClr val="tx1"/>
                </a:solidFill>
              </a:rPr>
              <a:t>FOF</a:t>
            </a:r>
            <a:r>
              <a:rPr lang="zh-CN" altLang="en-US" sz="1200" dirty="0" smtClean="0">
                <a:solidFill>
                  <a:schemeClr val="tx1"/>
                </a:solidFill>
              </a:rPr>
              <a:t>、企业资金）</a:t>
            </a:r>
            <a:endParaRPr lang="zh-CN" altLang="en-US" sz="1200" dirty="0">
              <a:solidFill>
                <a:schemeClr val="tx1"/>
              </a:solidFill>
            </a:endParaRPr>
          </a:p>
        </p:txBody>
      </p:sp>
      <p:sp>
        <p:nvSpPr>
          <p:cNvPr id="30" name="圆角矩形 29"/>
          <p:cNvSpPr/>
          <p:nvPr/>
        </p:nvSpPr>
        <p:spPr>
          <a:xfrm>
            <a:off x="8257701" y="2185418"/>
            <a:ext cx="1930291" cy="46071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rPr>
              <a:t>期货公司及附属机构自有资金</a:t>
            </a:r>
            <a:endParaRPr lang="zh-CN" altLang="en-US" sz="1200" dirty="0">
              <a:solidFill>
                <a:schemeClr val="tx1"/>
              </a:solidFill>
            </a:endParaRPr>
          </a:p>
        </p:txBody>
      </p:sp>
      <p:sp>
        <p:nvSpPr>
          <p:cNvPr id="31" name="下箭头 30"/>
          <p:cNvSpPr/>
          <p:nvPr/>
        </p:nvSpPr>
        <p:spPr>
          <a:xfrm>
            <a:off x="6528351" y="4326372"/>
            <a:ext cx="286889" cy="246994"/>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0"/>
          <p:cNvSpPr txBox="1"/>
          <p:nvPr/>
        </p:nvSpPr>
        <p:spPr>
          <a:xfrm>
            <a:off x="6828382" y="4262038"/>
            <a:ext cx="2782853" cy="276999"/>
          </a:xfrm>
          <a:prstGeom prst="rect">
            <a:avLst/>
          </a:prstGeom>
          <a:noFill/>
        </p:spPr>
        <p:txBody>
          <a:bodyPr wrap="square" rtlCol="0">
            <a:spAutoFit/>
          </a:bodyPr>
          <a:lstStyle/>
          <a:p>
            <a:r>
              <a:rPr lang="zh-CN" altLang="en-US" sz="1200" dirty="0" smtClean="0"/>
              <a:t>动态跟踪基金经理业绩并适时调整策略</a:t>
            </a:r>
            <a:endParaRPr lang="zh-CN" altLang="en-US" sz="1200" dirty="0"/>
          </a:p>
        </p:txBody>
      </p:sp>
      <p:sp>
        <p:nvSpPr>
          <p:cNvPr id="33" name="下箭头 32"/>
          <p:cNvSpPr/>
          <p:nvPr/>
        </p:nvSpPr>
        <p:spPr>
          <a:xfrm rot="10800000">
            <a:off x="5749617" y="4326215"/>
            <a:ext cx="286889" cy="246994"/>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3"/>
          <p:cNvSpPr txBox="1"/>
          <p:nvPr/>
        </p:nvSpPr>
        <p:spPr>
          <a:xfrm>
            <a:off x="3377877" y="4287002"/>
            <a:ext cx="2452255" cy="276999"/>
          </a:xfrm>
          <a:prstGeom prst="rect">
            <a:avLst/>
          </a:prstGeom>
          <a:noFill/>
        </p:spPr>
        <p:txBody>
          <a:bodyPr wrap="square" rtlCol="0">
            <a:spAutoFit/>
          </a:bodyPr>
          <a:lstStyle/>
          <a:p>
            <a:r>
              <a:rPr lang="zh-CN" altLang="en-US" sz="1200" dirty="0" smtClean="0"/>
              <a:t>投资经理为</a:t>
            </a:r>
            <a:r>
              <a:rPr lang="zh-CN" altLang="en-US" sz="1200" dirty="0"/>
              <a:t>母基金</a:t>
            </a:r>
            <a:r>
              <a:rPr lang="zh-CN" altLang="en-US" sz="1200" dirty="0" smtClean="0"/>
              <a:t>提供投资建议</a:t>
            </a:r>
            <a:endParaRPr lang="zh-CN" altLang="en-US" sz="1200" dirty="0"/>
          </a:p>
        </p:txBody>
      </p:sp>
      <p:sp>
        <p:nvSpPr>
          <p:cNvPr id="37" name="下箭头 36"/>
          <p:cNvSpPr/>
          <p:nvPr/>
        </p:nvSpPr>
        <p:spPr>
          <a:xfrm rot="16200000">
            <a:off x="7774682" y="3601268"/>
            <a:ext cx="286889" cy="246994"/>
          </a:xfrm>
          <a:prstGeom prst="down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8177645" y="3444298"/>
            <a:ext cx="3176155" cy="494840"/>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股票、期货、债券、现金</a:t>
            </a:r>
            <a:r>
              <a:rPr lang="en-US" altLang="zh-CN" dirty="0" smtClean="0">
                <a:solidFill>
                  <a:schemeClr val="tx1"/>
                </a:solidFill>
              </a:rPr>
              <a:t>……</a:t>
            </a:r>
            <a:endParaRPr lang="zh-CN" altLang="en-US" dirty="0">
              <a:solidFill>
                <a:schemeClr val="tx1"/>
              </a:solidFill>
            </a:endParaRPr>
          </a:p>
        </p:txBody>
      </p:sp>
    </p:spTree>
    <p:extLst>
      <p:ext uri="{BB962C8B-B14F-4D97-AF65-F5344CB8AC3E}">
        <p14:creationId xmlns:p14="http://schemas.microsoft.com/office/powerpoint/2010/main" val="2862488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华文中宋" panose="02010600040101010101" pitchFamily="2" charset="-122"/>
              </a:rPr>
              <a:t>解决方案</a:t>
            </a:r>
            <a:r>
              <a:rPr lang="en-US" altLang="zh-CN" dirty="0" smtClean="0">
                <a:latin typeface="华文中宋" panose="02010600040101010101" pitchFamily="2" charset="-122"/>
              </a:rPr>
              <a:t>-</a:t>
            </a:r>
            <a:r>
              <a:rPr lang="zh-CN" altLang="en-US" dirty="0" smtClean="0">
                <a:latin typeface="华文中宋" panose="02010600040101010101" pitchFamily="2" charset="-122"/>
              </a:rPr>
              <a:t>搭建业务平台</a:t>
            </a:r>
            <a:endParaRPr lang="zh-CN" altLang="en-US" dirty="0">
              <a:latin typeface="华文中宋" panose="02010600040101010101" pitchFamily="2" charset="-122"/>
            </a:endParaRPr>
          </a:p>
        </p:txBody>
      </p:sp>
      <p:pic>
        <p:nvPicPr>
          <p:cNvPr id="3" name="图片 2"/>
          <p:cNvPicPr>
            <a:picLocks noChangeAspect="1"/>
          </p:cNvPicPr>
          <p:nvPr/>
        </p:nvPicPr>
        <p:blipFill>
          <a:blip r:embed="rId3"/>
          <a:stretch>
            <a:fillRect/>
          </a:stretch>
        </p:blipFill>
        <p:spPr>
          <a:xfrm>
            <a:off x="0" y="922429"/>
            <a:ext cx="12192000" cy="5255934"/>
          </a:xfrm>
          <a:prstGeom prst="rect">
            <a:avLst/>
          </a:prstGeom>
        </p:spPr>
      </p:pic>
      <p:pic>
        <p:nvPicPr>
          <p:cNvPr id="4" name="图片 3"/>
          <p:cNvPicPr>
            <a:picLocks noChangeAspect="1"/>
          </p:cNvPicPr>
          <p:nvPr/>
        </p:nvPicPr>
        <p:blipFill>
          <a:blip r:embed="rId4"/>
          <a:stretch>
            <a:fillRect/>
          </a:stretch>
        </p:blipFill>
        <p:spPr>
          <a:xfrm>
            <a:off x="11068050" y="922429"/>
            <a:ext cx="1123950" cy="925606"/>
          </a:xfrm>
          <a:prstGeom prst="rect">
            <a:avLst/>
          </a:prstGeom>
        </p:spPr>
      </p:pic>
    </p:spTree>
    <p:extLst>
      <p:ext uri="{BB962C8B-B14F-4D97-AF65-F5344CB8AC3E}">
        <p14:creationId xmlns:p14="http://schemas.microsoft.com/office/powerpoint/2010/main" val="23621832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1847" y="1965958"/>
            <a:ext cx="2551681" cy="2518757"/>
          </a:xfrm>
          <a:prstGeom prst="roundRect">
            <a:avLst/>
          </a:prstGeom>
        </p:spPr>
      </p:pic>
      <p:sp>
        <p:nvSpPr>
          <p:cNvPr id="25" name="文本框 24"/>
          <p:cNvSpPr txBox="1"/>
          <p:nvPr/>
        </p:nvSpPr>
        <p:spPr>
          <a:xfrm>
            <a:off x="1990367" y="2489390"/>
            <a:ext cx="1529542" cy="307777"/>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altLang="zh-CN" sz="1400" dirty="0">
                <a:solidFill>
                  <a:schemeClr val="bg1"/>
                </a:solidFill>
                <a:latin typeface="Arial" panose="020B0604020202020204" pitchFamily="34" charset="0"/>
                <a:cs typeface="Arial" panose="020B0604020202020204" pitchFamily="34" charset="0"/>
              </a:rPr>
              <a:t>CONTENT</a:t>
            </a:r>
            <a:endParaRPr lang="zh-CN" altLang="en-US" sz="1400" dirty="0">
              <a:solidFill>
                <a:schemeClr val="bg1"/>
              </a:solidFill>
              <a:latin typeface="Arial" panose="020B0604020202020204" pitchFamily="34" charset="0"/>
              <a:cs typeface="Arial" panose="020B0604020202020204" pitchFamily="34" charset="0"/>
            </a:endParaRPr>
          </a:p>
        </p:txBody>
      </p:sp>
      <p:sp>
        <p:nvSpPr>
          <p:cNvPr id="30" name="文本框 29"/>
          <p:cNvSpPr txBox="1"/>
          <p:nvPr/>
        </p:nvSpPr>
        <p:spPr>
          <a:xfrm>
            <a:off x="1990368" y="2119681"/>
            <a:ext cx="856211"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目录</a:t>
            </a:r>
          </a:p>
        </p:txBody>
      </p:sp>
      <p:grpSp>
        <p:nvGrpSpPr>
          <p:cNvPr id="35" name="组合 34"/>
          <p:cNvGrpSpPr/>
          <p:nvPr/>
        </p:nvGrpSpPr>
        <p:grpSpPr>
          <a:xfrm>
            <a:off x="5389670" y="1720700"/>
            <a:ext cx="5324946" cy="338554"/>
            <a:chOff x="4276216" y="2359713"/>
            <a:chExt cx="5324946" cy="338554"/>
          </a:xfrm>
        </p:grpSpPr>
        <p:sp>
          <p:nvSpPr>
            <p:cNvPr id="14" name="文本框 13"/>
            <p:cNvSpPr txBox="1"/>
            <p:nvPr/>
          </p:nvSpPr>
          <p:spPr>
            <a:xfrm>
              <a:off x="4754885" y="2359713"/>
              <a:ext cx="4846277"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目录</a:t>
              </a:r>
              <a:r>
                <a:rPr lang="zh-CN" altLang="en-US" sz="1600" b="1" dirty="0" smtClean="0">
                  <a:latin typeface="微软雅黑" panose="020B0503020204020204" pitchFamily="34" charset="-122"/>
                  <a:ea typeface="微软雅黑" panose="020B0503020204020204" pitchFamily="34" charset="-122"/>
                </a:rPr>
                <a:t>一    传统经纪通道业务与转型资管业务并存</a:t>
              </a:r>
              <a:endParaRPr lang="zh-CN" altLang="en-US" sz="1600" b="1" dirty="0">
                <a:latin typeface="微软雅黑" panose="020B0503020204020204" pitchFamily="34" charset="-122"/>
                <a:ea typeface="微软雅黑" panose="020B0503020204020204" pitchFamily="34" charset="-122"/>
              </a:endParaRPr>
            </a:p>
          </p:txBody>
        </p:sp>
        <p:sp>
          <p:nvSpPr>
            <p:cNvPr id="33" name="圆角矩形 32"/>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4276216" y="2359713"/>
              <a:ext cx="274320" cy="338554"/>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1</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5389670" y="2174907"/>
            <a:ext cx="5324946" cy="338554"/>
            <a:chOff x="4276216" y="2359713"/>
            <a:chExt cx="5324946" cy="338554"/>
          </a:xfrm>
        </p:grpSpPr>
        <p:sp>
          <p:nvSpPr>
            <p:cNvPr id="27" name="文本框 26"/>
            <p:cNvSpPr txBox="1"/>
            <p:nvPr/>
          </p:nvSpPr>
          <p:spPr>
            <a:xfrm>
              <a:off x="4754885" y="2359713"/>
              <a:ext cx="484627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a:t>
              </a:r>
              <a:r>
                <a:rPr lang="zh-CN" altLang="en-US" sz="1600" b="1" dirty="0">
                  <a:latin typeface="微软雅黑" panose="020B0503020204020204" pitchFamily="34" charset="-122"/>
                  <a:ea typeface="微软雅黑" panose="020B0503020204020204" pitchFamily="34" charset="-122"/>
                </a:rPr>
                <a:t>二</a:t>
              </a:r>
              <a:r>
                <a:rPr lang="zh-CN" altLang="en-US" sz="1600" b="1" dirty="0" smtClean="0">
                  <a:latin typeface="微软雅黑" panose="020B0503020204020204" pitchFamily="34" charset="-122"/>
                  <a:ea typeface="微软雅黑" panose="020B0503020204020204" pitchFamily="34" charset="-122"/>
                </a:rPr>
                <a:t>    资产端与资金端供应并存</a:t>
              </a:r>
              <a:endParaRPr lang="zh-CN" altLang="en-US" sz="1600" b="1" dirty="0">
                <a:latin typeface="微软雅黑" panose="020B0503020204020204" pitchFamily="34" charset="-122"/>
                <a:ea typeface="微软雅黑" panose="020B0503020204020204" pitchFamily="34" charset="-122"/>
              </a:endParaRPr>
            </a:p>
          </p:txBody>
        </p:sp>
        <p:sp>
          <p:nvSpPr>
            <p:cNvPr id="28" name="圆角矩形 27"/>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4276216" y="2359713"/>
              <a:ext cx="274320" cy="338554"/>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2</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5389670" y="2629114"/>
            <a:ext cx="4227666" cy="338554"/>
            <a:chOff x="4276216" y="2359713"/>
            <a:chExt cx="4227666" cy="338554"/>
          </a:xfrm>
        </p:grpSpPr>
        <p:sp>
          <p:nvSpPr>
            <p:cNvPr id="43" name="文本框 42"/>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a:t>
              </a:r>
              <a:r>
                <a:rPr lang="zh-CN" altLang="en-US" sz="1600" b="1" dirty="0">
                  <a:latin typeface="微软雅黑" panose="020B0503020204020204" pitchFamily="34" charset="-122"/>
                  <a:ea typeface="微软雅黑" panose="020B0503020204020204" pitchFamily="34" charset="-122"/>
                </a:rPr>
                <a:t>三</a:t>
              </a:r>
              <a:r>
                <a:rPr lang="zh-CN" altLang="en-US" sz="1600" b="1" dirty="0" smtClean="0">
                  <a:latin typeface="微软雅黑" panose="020B0503020204020204" pitchFamily="34" charset="-122"/>
                  <a:ea typeface="微软雅黑" panose="020B0503020204020204" pitchFamily="34" charset="-122"/>
                </a:rPr>
                <a:t>    定位与发展</a:t>
              </a:r>
              <a:endParaRPr lang="zh-CN" altLang="en-US" sz="1600" b="1" dirty="0">
                <a:latin typeface="微软雅黑" panose="020B0503020204020204" pitchFamily="34" charset="-122"/>
                <a:ea typeface="微软雅黑" panose="020B0503020204020204" pitchFamily="34" charset="-122"/>
              </a:endParaRPr>
            </a:p>
          </p:txBody>
        </p:sp>
        <p:sp>
          <p:nvSpPr>
            <p:cNvPr id="52" name="圆角矩形 51"/>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4276216" y="2359713"/>
              <a:ext cx="274320" cy="338554"/>
            </a:xfrm>
            <a:prstGeom prst="rect">
              <a:avLst/>
            </a:prstGeom>
            <a:noFill/>
          </p:spPr>
          <p:txBody>
            <a:bodyPr wrap="squar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3</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5389670" y="3083321"/>
            <a:ext cx="4227666" cy="338554"/>
            <a:chOff x="4276216" y="2359713"/>
            <a:chExt cx="4227666" cy="338554"/>
          </a:xfrm>
        </p:grpSpPr>
        <p:sp>
          <p:nvSpPr>
            <p:cNvPr id="55" name="文本框 54"/>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目录四    </a:t>
              </a:r>
              <a:r>
                <a:rPr lang="zh-CN" altLang="en-US" sz="1600" b="1" dirty="0">
                  <a:latin typeface="微软雅黑" panose="020B0503020204020204" pitchFamily="34" charset="-122"/>
                  <a:ea typeface="微软雅黑" panose="020B0503020204020204" pitchFamily="34" charset="-122"/>
                </a:rPr>
                <a:t>资管</a:t>
              </a:r>
              <a:r>
                <a:rPr lang="zh-CN" altLang="en-US" sz="1600" b="1" dirty="0" smtClean="0">
                  <a:latin typeface="微软雅黑" panose="020B0503020204020204" pitchFamily="34" charset="-122"/>
                  <a:ea typeface="微软雅黑" panose="020B0503020204020204" pitchFamily="34" charset="-122"/>
                </a:rPr>
                <a:t>业务如何做</a:t>
              </a:r>
              <a:endParaRPr lang="zh-CN" altLang="en-US" sz="1600" b="1" dirty="0">
                <a:latin typeface="微软雅黑" panose="020B0503020204020204" pitchFamily="34" charset="-122"/>
                <a:ea typeface="微软雅黑" panose="020B0503020204020204" pitchFamily="34" charset="-122"/>
              </a:endParaRPr>
            </a:p>
          </p:txBody>
        </p:sp>
        <p:sp>
          <p:nvSpPr>
            <p:cNvPr id="56" name="圆角矩形 55"/>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4276216" y="2359713"/>
              <a:ext cx="274320" cy="338554"/>
            </a:xfrm>
            <a:prstGeom prst="rect">
              <a:avLst/>
            </a:prstGeom>
            <a:noFill/>
          </p:spPr>
          <p:txBody>
            <a:bodyPr wrap="squar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4</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5400562" y="3537528"/>
            <a:ext cx="4227666" cy="338554"/>
            <a:chOff x="4276216" y="2359713"/>
            <a:chExt cx="4227666" cy="338554"/>
          </a:xfrm>
        </p:grpSpPr>
        <p:sp>
          <p:nvSpPr>
            <p:cNvPr id="59" name="文本框 58"/>
            <p:cNvSpPr txBox="1"/>
            <p:nvPr/>
          </p:nvSpPr>
          <p:spPr>
            <a:xfrm>
              <a:off x="4754885" y="2359713"/>
              <a:ext cx="3748997" cy="338554"/>
            </a:xfrm>
            <a:prstGeom prst="rect">
              <a:avLst/>
            </a:prstGeom>
            <a:noFill/>
          </p:spPr>
          <p:txBody>
            <a:bodyPr wrap="square" rtlCol="0">
              <a:spAutoFit/>
            </a:bodyPr>
            <a:lstStyle/>
            <a:p>
              <a:r>
                <a:rPr lang="zh-CN" altLang="en-US" sz="1600" b="1" dirty="0" smtClean="0">
                  <a:solidFill>
                    <a:srgbClr val="FF0000"/>
                  </a:solidFill>
                  <a:latin typeface="微软雅黑" panose="020B0503020204020204" pitchFamily="34" charset="-122"/>
                  <a:ea typeface="微软雅黑" panose="020B0503020204020204" pitchFamily="34" charset="-122"/>
                </a:rPr>
                <a:t>目录</a:t>
              </a:r>
              <a:r>
                <a:rPr lang="zh-CN" altLang="en-US" sz="1600" b="1" dirty="0">
                  <a:solidFill>
                    <a:srgbClr val="FF0000"/>
                  </a:solidFill>
                  <a:latin typeface="微软雅黑" panose="020B0503020204020204" pitchFamily="34" charset="-122"/>
                  <a:ea typeface="微软雅黑" panose="020B0503020204020204" pitchFamily="34" charset="-122"/>
                </a:rPr>
                <a:t>五</a:t>
              </a:r>
              <a:r>
                <a:rPr lang="zh-CN" altLang="en-US" sz="1600" b="1" dirty="0" smtClean="0">
                  <a:solidFill>
                    <a:srgbClr val="FF0000"/>
                  </a:solidFill>
                  <a:latin typeface="微软雅黑" panose="020B0503020204020204" pitchFamily="34" charset="-122"/>
                  <a:ea typeface="微软雅黑" panose="020B0503020204020204" pitchFamily="34" charset="-122"/>
                </a:rPr>
                <a:t>    </a:t>
              </a:r>
              <a:r>
                <a:rPr lang="zh-CN" altLang="en-US" sz="1600" b="1" dirty="0">
                  <a:solidFill>
                    <a:srgbClr val="FF0000"/>
                  </a:solidFill>
                  <a:latin typeface="微软雅黑" panose="020B0503020204020204" pitchFamily="34" charset="-122"/>
                  <a:ea typeface="微软雅黑" panose="020B0503020204020204" pitchFamily="34" charset="-122"/>
                </a:rPr>
                <a:t>资管</a:t>
              </a:r>
              <a:r>
                <a:rPr lang="zh-CN" altLang="en-US" sz="1600" b="1" dirty="0" smtClean="0">
                  <a:solidFill>
                    <a:srgbClr val="FF0000"/>
                  </a:solidFill>
                  <a:latin typeface="微软雅黑" panose="020B0503020204020204" pitchFamily="34" charset="-122"/>
                  <a:ea typeface="微软雅黑" panose="020B0503020204020204" pitchFamily="34" charset="-122"/>
                </a:rPr>
                <a:t>业务的核心</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60" name="圆角矩形 59"/>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4276216" y="2359713"/>
              <a:ext cx="274320" cy="338554"/>
            </a:xfrm>
            <a:prstGeom prst="rect">
              <a:avLst/>
            </a:prstGeom>
            <a:noFill/>
          </p:spPr>
          <p:txBody>
            <a:bodyPr wrap="squar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5</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5401324" y="3991735"/>
            <a:ext cx="4227666" cy="338554"/>
            <a:chOff x="4276216" y="2359713"/>
            <a:chExt cx="4227666" cy="338554"/>
          </a:xfrm>
        </p:grpSpPr>
        <p:sp>
          <p:nvSpPr>
            <p:cNvPr id="63" name="文本框 62"/>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目录六    期货公司资管业务的扬长避短</a:t>
              </a:r>
              <a:endParaRPr lang="zh-CN" altLang="en-US" sz="1600" b="1" dirty="0">
                <a:latin typeface="微软雅黑" panose="020B0503020204020204" pitchFamily="34" charset="-122"/>
                <a:ea typeface="微软雅黑" panose="020B0503020204020204" pitchFamily="34" charset="-122"/>
              </a:endParaRPr>
            </a:p>
          </p:txBody>
        </p:sp>
        <p:sp>
          <p:nvSpPr>
            <p:cNvPr id="64" name="圆角矩形 63"/>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p:cNvSpPr txBox="1"/>
            <p:nvPr/>
          </p:nvSpPr>
          <p:spPr>
            <a:xfrm>
              <a:off x="4276216" y="2359713"/>
              <a:ext cx="274320" cy="338554"/>
            </a:xfrm>
            <a:prstGeom prst="rect">
              <a:avLst/>
            </a:prstGeom>
            <a:noFill/>
          </p:spPr>
          <p:txBody>
            <a:bodyPr wrap="squar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6</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5400562" y="4445941"/>
            <a:ext cx="4227666" cy="338554"/>
            <a:chOff x="4276216" y="2359713"/>
            <a:chExt cx="4227666" cy="338554"/>
          </a:xfrm>
        </p:grpSpPr>
        <p:sp>
          <p:nvSpPr>
            <p:cNvPr id="39" name="文本框 38"/>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目录七    盛达资管的方向    </a:t>
              </a:r>
              <a:endParaRPr lang="zh-CN" altLang="en-US" sz="1600" b="1" dirty="0">
                <a:latin typeface="微软雅黑" panose="020B0503020204020204" pitchFamily="34" charset="-122"/>
                <a:ea typeface="微软雅黑" panose="020B0503020204020204" pitchFamily="34" charset="-122"/>
              </a:endParaRPr>
            </a:p>
          </p:txBody>
        </p:sp>
        <p:sp>
          <p:nvSpPr>
            <p:cNvPr id="44" name="圆角矩形 43"/>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4276216" y="2359713"/>
              <a:ext cx="274320" cy="338554"/>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7</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2428866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华文中宋" panose="02010600040101010101" pitchFamily="2" charset="-122"/>
              </a:rPr>
              <a:t>选产品的核心</a:t>
            </a:r>
            <a:endParaRPr lang="zh-CN" altLang="en-US" dirty="0">
              <a:latin typeface="华文中宋" panose="02010600040101010101" pitchFamily="2" charset="-122"/>
            </a:endParaRPr>
          </a:p>
        </p:txBody>
      </p:sp>
      <p:pic>
        <p:nvPicPr>
          <p:cNvPr id="5" name="图片 4"/>
          <p:cNvPicPr>
            <a:picLocks noChangeAspect="1"/>
          </p:cNvPicPr>
          <p:nvPr/>
        </p:nvPicPr>
        <p:blipFill>
          <a:blip r:embed="rId3"/>
          <a:stretch>
            <a:fillRect/>
          </a:stretch>
        </p:blipFill>
        <p:spPr>
          <a:xfrm>
            <a:off x="834839" y="1357807"/>
            <a:ext cx="10541374" cy="4304525"/>
          </a:xfrm>
          <a:prstGeom prst="rect">
            <a:avLst/>
          </a:prstGeom>
        </p:spPr>
      </p:pic>
    </p:spTree>
    <p:extLst>
      <p:ext uri="{BB962C8B-B14F-4D97-AF65-F5344CB8AC3E}">
        <p14:creationId xmlns:p14="http://schemas.microsoft.com/office/powerpoint/2010/main" val="4171471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华文中宋" panose="02010600040101010101" pitchFamily="2" charset="-122"/>
              </a:rPr>
              <a:t>选策略的核心</a:t>
            </a:r>
            <a:endParaRPr lang="zh-CN" altLang="en-US" dirty="0">
              <a:latin typeface="华文中宋" panose="02010600040101010101" pitchFamily="2" charset="-122"/>
            </a:endParaRPr>
          </a:p>
        </p:txBody>
      </p:sp>
      <p:pic>
        <p:nvPicPr>
          <p:cNvPr id="3" name="图片 2"/>
          <p:cNvPicPr>
            <a:picLocks noChangeAspect="1"/>
          </p:cNvPicPr>
          <p:nvPr/>
        </p:nvPicPr>
        <p:blipFill>
          <a:blip r:embed="rId3"/>
          <a:stretch>
            <a:fillRect/>
          </a:stretch>
        </p:blipFill>
        <p:spPr>
          <a:xfrm>
            <a:off x="660026" y="1061476"/>
            <a:ext cx="9750349" cy="4841783"/>
          </a:xfrm>
          <a:prstGeom prst="rect">
            <a:avLst/>
          </a:prstGeom>
        </p:spPr>
      </p:pic>
      <p:pic>
        <p:nvPicPr>
          <p:cNvPr id="4" name="图片 3"/>
          <p:cNvPicPr>
            <a:picLocks noChangeAspect="1"/>
          </p:cNvPicPr>
          <p:nvPr/>
        </p:nvPicPr>
        <p:blipFill>
          <a:blip r:embed="rId4"/>
          <a:stretch>
            <a:fillRect/>
          </a:stretch>
        </p:blipFill>
        <p:spPr>
          <a:xfrm>
            <a:off x="9180419" y="1061476"/>
            <a:ext cx="742950" cy="409575"/>
          </a:xfrm>
          <a:prstGeom prst="rect">
            <a:avLst/>
          </a:prstGeom>
        </p:spPr>
      </p:pic>
    </p:spTree>
    <p:extLst>
      <p:ext uri="{BB962C8B-B14F-4D97-AF65-F5344CB8AC3E}">
        <p14:creationId xmlns:p14="http://schemas.microsoft.com/office/powerpoint/2010/main" val="15412218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华文中宋" panose="02010600040101010101" pitchFamily="2" charset="-122"/>
              </a:rPr>
              <a:t>选投顾的核心</a:t>
            </a:r>
            <a:endParaRPr lang="zh-CN" altLang="en-US" dirty="0">
              <a:latin typeface="华文中宋" panose="02010600040101010101" pitchFamily="2" charset="-122"/>
            </a:endParaRPr>
          </a:p>
        </p:txBody>
      </p:sp>
      <p:pic>
        <p:nvPicPr>
          <p:cNvPr id="3" name="图片 2"/>
          <p:cNvPicPr>
            <a:picLocks noChangeAspect="1"/>
          </p:cNvPicPr>
          <p:nvPr/>
        </p:nvPicPr>
        <p:blipFill>
          <a:blip r:embed="rId3"/>
          <a:stretch>
            <a:fillRect/>
          </a:stretch>
        </p:blipFill>
        <p:spPr>
          <a:xfrm>
            <a:off x="614082" y="1631889"/>
            <a:ext cx="6593541" cy="4200212"/>
          </a:xfrm>
          <a:prstGeom prst="rect">
            <a:avLst/>
          </a:prstGeom>
        </p:spPr>
      </p:pic>
      <p:pic>
        <p:nvPicPr>
          <p:cNvPr id="4" name="图片 3"/>
          <p:cNvPicPr>
            <a:picLocks noChangeAspect="1"/>
          </p:cNvPicPr>
          <p:nvPr/>
        </p:nvPicPr>
        <p:blipFill>
          <a:blip r:embed="rId4"/>
          <a:stretch>
            <a:fillRect/>
          </a:stretch>
        </p:blipFill>
        <p:spPr>
          <a:xfrm>
            <a:off x="7770159" y="1416984"/>
            <a:ext cx="2971800" cy="3943350"/>
          </a:xfrm>
          <a:prstGeom prst="rect">
            <a:avLst/>
          </a:prstGeom>
        </p:spPr>
      </p:pic>
    </p:spTree>
    <p:extLst>
      <p:ext uri="{BB962C8B-B14F-4D97-AF65-F5344CB8AC3E}">
        <p14:creationId xmlns:p14="http://schemas.microsoft.com/office/powerpoint/2010/main" val="2960115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1847" y="1965958"/>
            <a:ext cx="2551681" cy="2518757"/>
          </a:xfrm>
          <a:prstGeom prst="roundRect">
            <a:avLst/>
          </a:prstGeom>
        </p:spPr>
      </p:pic>
      <p:sp>
        <p:nvSpPr>
          <p:cNvPr id="25" name="文本框 24"/>
          <p:cNvSpPr txBox="1"/>
          <p:nvPr/>
        </p:nvSpPr>
        <p:spPr>
          <a:xfrm>
            <a:off x="1990367" y="2489390"/>
            <a:ext cx="1529542" cy="307777"/>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altLang="zh-CN" sz="1400" dirty="0">
                <a:solidFill>
                  <a:schemeClr val="bg1"/>
                </a:solidFill>
                <a:latin typeface="Arial" panose="020B0604020202020204" pitchFamily="34" charset="0"/>
                <a:cs typeface="Arial" panose="020B0604020202020204" pitchFamily="34" charset="0"/>
              </a:rPr>
              <a:t>CONTENT</a:t>
            </a:r>
            <a:endParaRPr lang="zh-CN" altLang="en-US" sz="1400" dirty="0">
              <a:solidFill>
                <a:schemeClr val="bg1"/>
              </a:solidFill>
              <a:latin typeface="Arial" panose="020B0604020202020204" pitchFamily="34" charset="0"/>
              <a:cs typeface="Arial" panose="020B0604020202020204" pitchFamily="34" charset="0"/>
            </a:endParaRPr>
          </a:p>
        </p:txBody>
      </p:sp>
      <p:sp>
        <p:nvSpPr>
          <p:cNvPr id="30" name="文本框 29"/>
          <p:cNvSpPr txBox="1"/>
          <p:nvPr/>
        </p:nvSpPr>
        <p:spPr>
          <a:xfrm>
            <a:off x="1990368" y="2119681"/>
            <a:ext cx="856211"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目录</a:t>
            </a:r>
          </a:p>
        </p:txBody>
      </p:sp>
      <p:grpSp>
        <p:nvGrpSpPr>
          <p:cNvPr id="35" name="组合 34"/>
          <p:cNvGrpSpPr/>
          <p:nvPr/>
        </p:nvGrpSpPr>
        <p:grpSpPr>
          <a:xfrm>
            <a:off x="5389670" y="1720700"/>
            <a:ext cx="5324946" cy="338554"/>
            <a:chOff x="4276216" y="2359713"/>
            <a:chExt cx="5324946" cy="338554"/>
          </a:xfrm>
        </p:grpSpPr>
        <p:sp>
          <p:nvSpPr>
            <p:cNvPr id="14" name="文本框 13"/>
            <p:cNvSpPr txBox="1"/>
            <p:nvPr/>
          </p:nvSpPr>
          <p:spPr>
            <a:xfrm>
              <a:off x="4754885" y="2359713"/>
              <a:ext cx="4846277"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目录</a:t>
              </a:r>
              <a:r>
                <a:rPr lang="zh-CN" altLang="en-US" sz="1600" b="1" dirty="0" smtClean="0">
                  <a:latin typeface="微软雅黑" panose="020B0503020204020204" pitchFamily="34" charset="-122"/>
                  <a:ea typeface="微软雅黑" panose="020B0503020204020204" pitchFamily="34" charset="-122"/>
                </a:rPr>
                <a:t>一    传统经纪通道业务与转型资管业务并存</a:t>
              </a:r>
              <a:endParaRPr lang="zh-CN" altLang="en-US" sz="1600" b="1" dirty="0">
                <a:latin typeface="微软雅黑" panose="020B0503020204020204" pitchFamily="34" charset="-122"/>
                <a:ea typeface="微软雅黑" panose="020B0503020204020204" pitchFamily="34" charset="-122"/>
              </a:endParaRPr>
            </a:p>
          </p:txBody>
        </p:sp>
        <p:sp>
          <p:nvSpPr>
            <p:cNvPr id="33" name="圆角矩形 32"/>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4276216" y="2359713"/>
              <a:ext cx="274320" cy="338554"/>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1</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5389670" y="2174907"/>
            <a:ext cx="5324946" cy="338554"/>
            <a:chOff x="4276216" y="2359713"/>
            <a:chExt cx="5324946" cy="338554"/>
          </a:xfrm>
        </p:grpSpPr>
        <p:sp>
          <p:nvSpPr>
            <p:cNvPr id="27" name="文本框 26"/>
            <p:cNvSpPr txBox="1"/>
            <p:nvPr/>
          </p:nvSpPr>
          <p:spPr>
            <a:xfrm>
              <a:off x="4754885" y="2359713"/>
              <a:ext cx="4846277" cy="338554"/>
            </a:xfrm>
            <a:prstGeom prst="rect">
              <a:avLst/>
            </a:prstGeom>
            <a:noFill/>
          </p:spPr>
          <p:txBody>
            <a:bodyPr wrap="square" rtlCol="0">
              <a:spAutoFit/>
            </a:bodyPr>
            <a:lstStyle/>
            <a:p>
              <a:r>
                <a:rPr lang="zh-CN" altLang="en-US" sz="1600" b="1" dirty="0" smtClean="0">
                  <a:solidFill>
                    <a:srgbClr val="FF0000"/>
                  </a:solidFill>
                  <a:latin typeface="微软雅黑" panose="020B0503020204020204" pitchFamily="34" charset="-122"/>
                  <a:ea typeface="微软雅黑" panose="020B0503020204020204" pitchFamily="34" charset="-122"/>
                </a:rPr>
                <a:t>目录</a:t>
              </a:r>
              <a:r>
                <a:rPr lang="zh-CN" altLang="en-US" sz="1600" b="1" dirty="0">
                  <a:solidFill>
                    <a:srgbClr val="FF0000"/>
                  </a:solidFill>
                  <a:latin typeface="微软雅黑" panose="020B0503020204020204" pitchFamily="34" charset="-122"/>
                  <a:ea typeface="微软雅黑" panose="020B0503020204020204" pitchFamily="34" charset="-122"/>
                </a:rPr>
                <a:t>二</a:t>
              </a:r>
              <a:r>
                <a:rPr lang="zh-CN" altLang="en-US" sz="1600" b="1" dirty="0" smtClean="0">
                  <a:solidFill>
                    <a:srgbClr val="FF0000"/>
                  </a:solidFill>
                  <a:latin typeface="微软雅黑" panose="020B0503020204020204" pitchFamily="34" charset="-122"/>
                  <a:ea typeface="微软雅黑" panose="020B0503020204020204" pitchFamily="34" charset="-122"/>
                </a:rPr>
                <a:t>    资产端与资金端供应并存</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28" name="圆角矩形 27"/>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4276216" y="2359713"/>
              <a:ext cx="274320" cy="338554"/>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2</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5389670" y="2629114"/>
            <a:ext cx="4227666" cy="338554"/>
            <a:chOff x="4276216" y="2359713"/>
            <a:chExt cx="4227666" cy="338554"/>
          </a:xfrm>
        </p:grpSpPr>
        <p:sp>
          <p:nvSpPr>
            <p:cNvPr id="43" name="文本框 42"/>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a:t>
              </a:r>
              <a:r>
                <a:rPr lang="zh-CN" altLang="en-US" sz="1600" b="1" dirty="0">
                  <a:latin typeface="微软雅黑" panose="020B0503020204020204" pitchFamily="34" charset="-122"/>
                  <a:ea typeface="微软雅黑" panose="020B0503020204020204" pitchFamily="34" charset="-122"/>
                </a:rPr>
                <a:t>三</a:t>
              </a:r>
              <a:r>
                <a:rPr lang="zh-CN" altLang="en-US" sz="1600" b="1" dirty="0" smtClean="0">
                  <a:latin typeface="微软雅黑" panose="020B0503020204020204" pitchFamily="34" charset="-122"/>
                  <a:ea typeface="微软雅黑" panose="020B0503020204020204" pitchFamily="34" charset="-122"/>
                </a:rPr>
                <a:t>    定位与发展</a:t>
              </a:r>
              <a:endParaRPr lang="zh-CN" altLang="en-US" sz="1600" b="1" dirty="0">
                <a:latin typeface="微软雅黑" panose="020B0503020204020204" pitchFamily="34" charset="-122"/>
                <a:ea typeface="微软雅黑" panose="020B0503020204020204" pitchFamily="34" charset="-122"/>
              </a:endParaRPr>
            </a:p>
          </p:txBody>
        </p:sp>
        <p:sp>
          <p:nvSpPr>
            <p:cNvPr id="52" name="圆角矩形 51"/>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4276216" y="2359713"/>
              <a:ext cx="274320" cy="338554"/>
            </a:xfrm>
            <a:prstGeom prst="rect">
              <a:avLst/>
            </a:prstGeom>
            <a:noFill/>
          </p:spPr>
          <p:txBody>
            <a:bodyPr wrap="squar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3</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5389670" y="3083321"/>
            <a:ext cx="4227666" cy="338554"/>
            <a:chOff x="4276216" y="2359713"/>
            <a:chExt cx="4227666" cy="338554"/>
          </a:xfrm>
        </p:grpSpPr>
        <p:sp>
          <p:nvSpPr>
            <p:cNvPr id="55" name="文本框 54"/>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目录四    </a:t>
              </a:r>
              <a:r>
                <a:rPr lang="zh-CN" altLang="en-US" sz="1600" b="1" dirty="0">
                  <a:latin typeface="微软雅黑" panose="020B0503020204020204" pitchFamily="34" charset="-122"/>
                  <a:ea typeface="微软雅黑" panose="020B0503020204020204" pitchFamily="34" charset="-122"/>
                </a:rPr>
                <a:t>资管</a:t>
              </a:r>
              <a:r>
                <a:rPr lang="zh-CN" altLang="en-US" sz="1600" b="1" dirty="0" smtClean="0">
                  <a:latin typeface="微软雅黑" panose="020B0503020204020204" pitchFamily="34" charset="-122"/>
                  <a:ea typeface="微软雅黑" panose="020B0503020204020204" pitchFamily="34" charset="-122"/>
                </a:rPr>
                <a:t>业务如何做</a:t>
              </a:r>
              <a:endParaRPr lang="zh-CN" altLang="en-US" sz="1600" b="1" dirty="0">
                <a:latin typeface="微软雅黑" panose="020B0503020204020204" pitchFamily="34" charset="-122"/>
                <a:ea typeface="微软雅黑" panose="020B0503020204020204" pitchFamily="34" charset="-122"/>
              </a:endParaRPr>
            </a:p>
          </p:txBody>
        </p:sp>
        <p:sp>
          <p:nvSpPr>
            <p:cNvPr id="56" name="圆角矩形 55"/>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4276216" y="2359713"/>
              <a:ext cx="274320" cy="338554"/>
            </a:xfrm>
            <a:prstGeom prst="rect">
              <a:avLst/>
            </a:prstGeom>
            <a:noFill/>
          </p:spPr>
          <p:txBody>
            <a:bodyPr wrap="squar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4</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5400562" y="3537528"/>
            <a:ext cx="4227666" cy="338554"/>
            <a:chOff x="4276216" y="2359713"/>
            <a:chExt cx="4227666" cy="338554"/>
          </a:xfrm>
        </p:grpSpPr>
        <p:sp>
          <p:nvSpPr>
            <p:cNvPr id="59" name="文本框 58"/>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a:t>
              </a:r>
              <a:r>
                <a:rPr lang="zh-CN" altLang="en-US" sz="1600" b="1" dirty="0">
                  <a:latin typeface="微软雅黑" panose="020B0503020204020204" pitchFamily="34" charset="-122"/>
                  <a:ea typeface="微软雅黑" panose="020B0503020204020204" pitchFamily="34" charset="-122"/>
                </a:rPr>
                <a:t>五</a:t>
              </a:r>
              <a:r>
                <a:rPr lang="zh-CN" altLang="en-US" sz="1600" b="1" dirty="0" smtClean="0">
                  <a:latin typeface="微软雅黑" panose="020B0503020204020204" pitchFamily="34" charset="-122"/>
                  <a:ea typeface="微软雅黑" panose="020B0503020204020204" pitchFamily="34" charset="-122"/>
                </a:rPr>
                <a:t>    </a:t>
              </a:r>
              <a:r>
                <a:rPr lang="zh-CN" altLang="en-US" sz="1600" b="1" dirty="0">
                  <a:latin typeface="微软雅黑" panose="020B0503020204020204" pitchFamily="34" charset="-122"/>
                  <a:ea typeface="微软雅黑" panose="020B0503020204020204" pitchFamily="34" charset="-122"/>
                </a:rPr>
                <a:t>资管</a:t>
              </a:r>
              <a:r>
                <a:rPr lang="zh-CN" altLang="en-US" sz="1600" b="1" dirty="0" smtClean="0">
                  <a:latin typeface="微软雅黑" panose="020B0503020204020204" pitchFamily="34" charset="-122"/>
                  <a:ea typeface="微软雅黑" panose="020B0503020204020204" pitchFamily="34" charset="-122"/>
                </a:rPr>
                <a:t>业务的核心</a:t>
              </a:r>
              <a:endParaRPr lang="zh-CN" altLang="en-US" sz="1600" b="1" dirty="0">
                <a:latin typeface="微软雅黑" panose="020B0503020204020204" pitchFamily="34" charset="-122"/>
                <a:ea typeface="微软雅黑" panose="020B0503020204020204" pitchFamily="34" charset="-122"/>
              </a:endParaRPr>
            </a:p>
          </p:txBody>
        </p:sp>
        <p:sp>
          <p:nvSpPr>
            <p:cNvPr id="60" name="圆角矩形 59"/>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4276216" y="2359713"/>
              <a:ext cx="274320" cy="338554"/>
            </a:xfrm>
            <a:prstGeom prst="rect">
              <a:avLst/>
            </a:prstGeom>
            <a:noFill/>
          </p:spPr>
          <p:txBody>
            <a:bodyPr wrap="squar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5</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5401324" y="3991735"/>
            <a:ext cx="4227666" cy="338554"/>
            <a:chOff x="4276216" y="2359713"/>
            <a:chExt cx="4227666" cy="338554"/>
          </a:xfrm>
        </p:grpSpPr>
        <p:sp>
          <p:nvSpPr>
            <p:cNvPr id="63" name="文本框 62"/>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目录六    期货公司资管业务的扬长避短</a:t>
              </a:r>
              <a:endParaRPr lang="zh-CN" altLang="en-US" sz="1600" b="1" dirty="0">
                <a:latin typeface="微软雅黑" panose="020B0503020204020204" pitchFamily="34" charset="-122"/>
                <a:ea typeface="微软雅黑" panose="020B0503020204020204" pitchFamily="34" charset="-122"/>
              </a:endParaRPr>
            </a:p>
          </p:txBody>
        </p:sp>
        <p:sp>
          <p:nvSpPr>
            <p:cNvPr id="64" name="圆角矩形 63"/>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p:cNvSpPr txBox="1"/>
            <p:nvPr/>
          </p:nvSpPr>
          <p:spPr>
            <a:xfrm>
              <a:off x="4276216" y="2359713"/>
              <a:ext cx="274320" cy="338554"/>
            </a:xfrm>
            <a:prstGeom prst="rect">
              <a:avLst/>
            </a:prstGeom>
            <a:noFill/>
          </p:spPr>
          <p:txBody>
            <a:bodyPr wrap="squar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6</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5400562" y="4445941"/>
            <a:ext cx="4227666" cy="338554"/>
            <a:chOff x="4276216" y="2359713"/>
            <a:chExt cx="4227666" cy="338554"/>
          </a:xfrm>
        </p:grpSpPr>
        <p:sp>
          <p:nvSpPr>
            <p:cNvPr id="39" name="文本框 38"/>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目录七    盛达资管的方向    </a:t>
              </a:r>
              <a:endParaRPr lang="zh-CN" altLang="en-US" sz="1600" b="1" dirty="0">
                <a:latin typeface="微软雅黑" panose="020B0503020204020204" pitchFamily="34" charset="-122"/>
                <a:ea typeface="微软雅黑" panose="020B0503020204020204" pitchFamily="34" charset="-122"/>
              </a:endParaRPr>
            </a:p>
          </p:txBody>
        </p:sp>
        <p:sp>
          <p:nvSpPr>
            <p:cNvPr id="44" name="圆角矩形 43"/>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4276216" y="2359713"/>
              <a:ext cx="274320" cy="338554"/>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7</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179084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1847" y="1965958"/>
            <a:ext cx="2551681" cy="2518757"/>
          </a:xfrm>
          <a:prstGeom prst="roundRect">
            <a:avLst/>
          </a:prstGeom>
        </p:spPr>
      </p:pic>
      <p:sp>
        <p:nvSpPr>
          <p:cNvPr id="25" name="文本框 24"/>
          <p:cNvSpPr txBox="1"/>
          <p:nvPr/>
        </p:nvSpPr>
        <p:spPr>
          <a:xfrm>
            <a:off x="1990367" y="2489390"/>
            <a:ext cx="1529542" cy="307777"/>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altLang="zh-CN" sz="1400" dirty="0">
                <a:solidFill>
                  <a:schemeClr val="bg1"/>
                </a:solidFill>
                <a:latin typeface="Arial" panose="020B0604020202020204" pitchFamily="34" charset="0"/>
                <a:cs typeface="Arial" panose="020B0604020202020204" pitchFamily="34" charset="0"/>
              </a:rPr>
              <a:t>CONTENT</a:t>
            </a:r>
            <a:endParaRPr lang="zh-CN" altLang="en-US" sz="1400" dirty="0">
              <a:solidFill>
                <a:schemeClr val="bg1"/>
              </a:solidFill>
              <a:latin typeface="Arial" panose="020B0604020202020204" pitchFamily="34" charset="0"/>
              <a:cs typeface="Arial" panose="020B0604020202020204" pitchFamily="34" charset="0"/>
            </a:endParaRPr>
          </a:p>
        </p:txBody>
      </p:sp>
      <p:sp>
        <p:nvSpPr>
          <p:cNvPr id="30" name="文本框 29"/>
          <p:cNvSpPr txBox="1"/>
          <p:nvPr/>
        </p:nvSpPr>
        <p:spPr>
          <a:xfrm>
            <a:off x="1990368" y="2119681"/>
            <a:ext cx="856211"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目录</a:t>
            </a:r>
          </a:p>
        </p:txBody>
      </p:sp>
      <p:grpSp>
        <p:nvGrpSpPr>
          <p:cNvPr id="35" name="组合 34"/>
          <p:cNvGrpSpPr/>
          <p:nvPr/>
        </p:nvGrpSpPr>
        <p:grpSpPr>
          <a:xfrm>
            <a:off x="5389670" y="1720700"/>
            <a:ext cx="5324946" cy="338554"/>
            <a:chOff x="4276216" y="2359713"/>
            <a:chExt cx="5324946" cy="338554"/>
          </a:xfrm>
        </p:grpSpPr>
        <p:sp>
          <p:nvSpPr>
            <p:cNvPr id="14" name="文本框 13"/>
            <p:cNvSpPr txBox="1"/>
            <p:nvPr/>
          </p:nvSpPr>
          <p:spPr>
            <a:xfrm>
              <a:off x="4754885" y="2359713"/>
              <a:ext cx="4846277"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目录</a:t>
              </a:r>
              <a:r>
                <a:rPr lang="zh-CN" altLang="en-US" sz="1600" b="1" dirty="0" smtClean="0">
                  <a:latin typeface="微软雅黑" panose="020B0503020204020204" pitchFamily="34" charset="-122"/>
                  <a:ea typeface="微软雅黑" panose="020B0503020204020204" pitchFamily="34" charset="-122"/>
                </a:rPr>
                <a:t>一    传统经纪通道业务与转型资管业务并存</a:t>
              </a:r>
              <a:endParaRPr lang="zh-CN" altLang="en-US" sz="1600" b="1" dirty="0">
                <a:latin typeface="微软雅黑" panose="020B0503020204020204" pitchFamily="34" charset="-122"/>
                <a:ea typeface="微软雅黑" panose="020B0503020204020204" pitchFamily="34" charset="-122"/>
              </a:endParaRPr>
            </a:p>
          </p:txBody>
        </p:sp>
        <p:sp>
          <p:nvSpPr>
            <p:cNvPr id="33" name="圆角矩形 32"/>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4276216" y="2359713"/>
              <a:ext cx="274320" cy="338554"/>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1</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5389670" y="2174907"/>
            <a:ext cx="5324946" cy="338554"/>
            <a:chOff x="4276216" y="2359713"/>
            <a:chExt cx="5324946" cy="338554"/>
          </a:xfrm>
        </p:grpSpPr>
        <p:sp>
          <p:nvSpPr>
            <p:cNvPr id="27" name="文本框 26"/>
            <p:cNvSpPr txBox="1"/>
            <p:nvPr/>
          </p:nvSpPr>
          <p:spPr>
            <a:xfrm>
              <a:off x="4754885" y="2359713"/>
              <a:ext cx="484627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a:t>
              </a:r>
              <a:r>
                <a:rPr lang="zh-CN" altLang="en-US" sz="1600" b="1" dirty="0">
                  <a:latin typeface="微软雅黑" panose="020B0503020204020204" pitchFamily="34" charset="-122"/>
                  <a:ea typeface="微软雅黑" panose="020B0503020204020204" pitchFamily="34" charset="-122"/>
                </a:rPr>
                <a:t>二</a:t>
              </a:r>
              <a:r>
                <a:rPr lang="zh-CN" altLang="en-US" sz="1600" b="1" dirty="0" smtClean="0">
                  <a:latin typeface="微软雅黑" panose="020B0503020204020204" pitchFamily="34" charset="-122"/>
                  <a:ea typeface="微软雅黑" panose="020B0503020204020204" pitchFamily="34" charset="-122"/>
                </a:rPr>
                <a:t>    资产端与资金端供应并存</a:t>
              </a:r>
              <a:endParaRPr lang="zh-CN" altLang="en-US" sz="1600" b="1" dirty="0">
                <a:latin typeface="微软雅黑" panose="020B0503020204020204" pitchFamily="34" charset="-122"/>
                <a:ea typeface="微软雅黑" panose="020B0503020204020204" pitchFamily="34" charset="-122"/>
              </a:endParaRPr>
            </a:p>
          </p:txBody>
        </p:sp>
        <p:sp>
          <p:nvSpPr>
            <p:cNvPr id="28" name="圆角矩形 27"/>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4276216" y="2359713"/>
              <a:ext cx="274320" cy="338554"/>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2</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5389670" y="2629114"/>
            <a:ext cx="4227666" cy="338554"/>
            <a:chOff x="4276216" y="2359713"/>
            <a:chExt cx="4227666" cy="338554"/>
          </a:xfrm>
        </p:grpSpPr>
        <p:sp>
          <p:nvSpPr>
            <p:cNvPr id="43" name="文本框 42"/>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a:t>
              </a:r>
              <a:r>
                <a:rPr lang="zh-CN" altLang="en-US" sz="1600" b="1" dirty="0">
                  <a:latin typeface="微软雅黑" panose="020B0503020204020204" pitchFamily="34" charset="-122"/>
                  <a:ea typeface="微软雅黑" panose="020B0503020204020204" pitchFamily="34" charset="-122"/>
                </a:rPr>
                <a:t>三</a:t>
              </a:r>
              <a:r>
                <a:rPr lang="zh-CN" altLang="en-US" sz="1600" b="1" dirty="0" smtClean="0">
                  <a:latin typeface="微软雅黑" panose="020B0503020204020204" pitchFamily="34" charset="-122"/>
                  <a:ea typeface="微软雅黑" panose="020B0503020204020204" pitchFamily="34" charset="-122"/>
                </a:rPr>
                <a:t>    定位与发展</a:t>
              </a:r>
              <a:endParaRPr lang="zh-CN" altLang="en-US" sz="1600" b="1" dirty="0">
                <a:latin typeface="微软雅黑" panose="020B0503020204020204" pitchFamily="34" charset="-122"/>
                <a:ea typeface="微软雅黑" panose="020B0503020204020204" pitchFamily="34" charset="-122"/>
              </a:endParaRPr>
            </a:p>
          </p:txBody>
        </p:sp>
        <p:sp>
          <p:nvSpPr>
            <p:cNvPr id="52" name="圆角矩形 51"/>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4276216" y="2359713"/>
              <a:ext cx="274320" cy="338554"/>
            </a:xfrm>
            <a:prstGeom prst="rect">
              <a:avLst/>
            </a:prstGeom>
            <a:noFill/>
          </p:spPr>
          <p:txBody>
            <a:bodyPr wrap="squar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3</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5389670" y="3083321"/>
            <a:ext cx="4227666" cy="338554"/>
            <a:chOff x="4276216" y="2359713"/>
            <a:chExt cx="4227666" cy="338554"/>
          </a:xfrm>
        </p:grpSpPr>
        <p:sp>
          <p:nvSpPr>
            <p:cNvPr id="55" name="文本框 54"/>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目录四    </a:t>
              </a:r>
              <a:r>
                <a:rPr lang="zh-CN" altLang="en-US" sz="1600" b="1" dirty="0">
                  <a:latin typeface="微软雅黑" panose="020B0503020204020204" pitchFamily="34" charset="-122"/>
                  <a:ea typeface="微软雅黑" panose="020B0503020204020204" pitchFamily="34" charset="-122"/>
                </a:rPr>
                <a:t>资管</a:t>
              </a:r>
              <a:r>
                <a:rPr lang="zh-CN" altLang="en-US" sz="1600" b="1" dirty="0" smtClean="0">
                  <a:latin typeface="微软雅黑" panose="020B0503020204020204" pitchFamily="34" charset="-122"/>
                  <a:ea typeface="微软雅黑" panose="020B0503020204020204" pitchFamily="34" charset="-122"/>
                </a:rPr>
                <a:t>业务如何做</a:t>
              </a:r>
              <a:endParaRPr lang="zh-CN" altLang="en-US" sz="1600" b="1" dirty="0">
                <a:latin typeface="微软雅黑" panose="020B0503020204020204" pitchFamily="34" charset="-122"/>
                <a:ea typeface="微软雅黑" panose="020B0503020204020204" pitchFamily="34" charset="-122"/>
              </a:endParaRPr>
            </a:p>
          </p:txBody>
        </p:sp>
        <p:sp>
          <p:nvSpPr>
            <p:cNvPr id="56" name="圆角矩形 55"/>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4276216" y="2359713"/>
              <a:ext cx="274320" cy="338554"/>
            </a:xfrm>
            <a:prstGeom prst="rect">
              <a:avLst/>
            </a:prstGeom>
            <a:noFill/>
          </p:spPr>
          <p:txBody>
            <a:bodyPr wrap="squar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4</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5400562" y="3537528"/>
            <a:ext cx="4227666" cy="338554"/>
            <a:chOff x="4276216" y="2359713"/>
            <a:chExt cx="4227666" cy="338554"/>
          </a:xfrm>
        </p:grpSpPr>
        <p:sp>
          <p:nvSpPr>
            <p:cNvPr id="59" name="文本框 58"/>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a:t>
              </a:r>
              <a:r>
                <a:rPr lang="zh-CN" altLang="en-US" sz="1600" b="1" dirty="0">
                  <a:latin typeface="微软雅黑" panose="020B0503020204020204" pitchFamily="34" charset="-122"/>
                  <a:ea typeface="微软雅黑" panose="020B0503020204020204" pitchFamily="34" charset="-122"/>
                </a:rPr>
                <a:t>五</a:t>
              </a:r>
              <a:r>
                <a:rPr lang="zh-CN" altLang="en-US" sz="1600" b="1" dirty="0" smtClean="0">
                  <a:latin typeface="微软雅黑" panose="020B0503020204020204" pitchFamily="34" charset="-122"/>
                  <a:ea typeface="微软雅黑" panose="020B0503020204020204" pitchFamily="34" charset="-122"/>
                </a:rPr>
                <a:t>    </a:t>
              </a:r>
              <a:r>
                <a:rPr lang="zh-CN" altLang="en-US" sz="1600" b="1" dirty="0">
                  <a:latin typeface="微软雅黑" panose="020B0503020204020204" pitchFamily="34" charset="-122"/>
                  <a:ea typeface="微软雅黑" panose="020B0503020204020204" pitchFamily="34" charset="-122"/>
                </a:rPr>
                <a:t>资管</a:t>
              </a:r>
              <a:r>
                <a:rPr lang="zh-CN" altLang="en-US" sz="1600" b="1" dirty="0" smtClean="0">
                  <a:latin typeface="微软雅黑" panose="020B0503020204020204" pitchFamily="34" charset="-122"/>
                  <a:ea typeface="微软雅黑" panose="020B0503020204020204" pitchFamily="34" charset="-122"/>
                </a:rPr>
                <a:t>业务的核心</a:t>
              </a:r>
              <a:endParaRPr lang="zh-CN" altLang="en-US" sz="1600" b="1" dirty="0">
                <a:latin typeface="微软雅黑" panose="020B0503020204020204" pitchFamily="34" charset="-122"/>
                <a:ea typeface="微软雅黑" panose="020B0503020204020204" pitchFamily="34" charset="-122"/>
              </a:endParaRPr>
            </a:p>
          </p:txBody>
        </p:sp>
        <p:sp>
          <p:nvSpPr>
            <p:cNvPr id="60" name="圆角矩形 59"/>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4276216" y="2359713"/>
              <a:ext cx="274320" cy="338554"/>
            </a:xfrm>
            <a:prstGeom prst="rect">
              <a:avLst/>
            </a:prstGeom>
            <a:noFill/>
          </p:spPr>
          <p:txBody>
            <a:bodyPr wrap="squar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5</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5401324" y="3991735"/>
            <a:ext cx="4227666" cy="338554"/>
            <a:chOff x="4276216" y="2359713"/>
            <a:chExt cx="4227666" cy="338554"/>
          </a:xfrm>
        </p:grpSpPr>
        <p:sp>
          <p:nvSpPr>
            <p:cNvPr id="63" name="文本框 62"/>
            <p:cNvSpPr txBox="1"/>
            <p:nvPr/>
          </p:nvSpPr>
          <p:spPr>
            <a:xfrm>
              <a:off x="4754885" y="2359713"/>
              <a:ext cx="3748997" cy="338554"/>
            </a:xfrm>
            <a:prstGeom prst="rect">
              <a:avLst/>
            </a:prstGeom>
            <a:noFill/>
          </p:spPr>
          <p:txBody>
            <a:bodyPr wrap="square" rtlCol="0">
              <a:spAutoFit/>
            </a:bodyPr>
            <a:lstStyle/>
            <a:p>
              <a:r>
                <a:rPr lang="zh-CN" altLang="en-US" sz="1600" b="1" dirty="0" smtClean="0">
                  <a:solidFill>
                    <a:srgbClr val="FF0000"/>
                  </a:solidFill>
                  <a:latin typeface="微软雅黑" panose="020B0503020204020204" pitchFamily="34" charset="-122"/>
                  <a:ea typeface="微软雅黑" panose="020B0503020204020204" pitchFamily="34" charset="-122"/>
                </a:rPr>
                <a:t>目录六    期货公司资管业务的扬长避短</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64" name="圆角矩形 63"/>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p:cNvSpPr txBox="1"/>
            <p:nvPr/>
          </p:nvSpPr>
          <p:spPr>
            <a:xfrm>
              <a:off x="4276216" y="2359713"/>
              <a:ext cx="274320" cy="338554"/>
            </a:xfrm>
            <a:prstGeom prst="rect">
              <a:avLst/>
            </a:prstGeom>
            <a:noFill/>
          </p:spPr>
          <p:txBody>
            <a:bodyPr wrap="squar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6</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5400562" y="4445941"/>
            <a:ext cx="4227666" cy="338554"/>
            <a:chOff x="4276216" y="2359713"/>
            <a:chExt cx="4227666" cy="338554"/>
          </a:xfrm>
        </p:grpSpPr>
        <p:sp>
          <p:nvSpPr>
            <p:cNvPr id="39" name="文本框 38"/>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目录七    盛达资管的方向    </a:t>
              </a:r>
              <a:endParaRPr lang="zh-CN" altLang="en-US" sz="1600" b="1" dirty="0">
                <a:latin typeface="微软雅黑" panose="020B0503020204020204" pitchFamily="34" charset="-122"/>
                <a:ea typeface="微软雅黑" panose="020B0503020204020204" pitchFamily="34" charset="-122"/>
              </a:endParaRPr>
            </a:p>
          </p:txBody>
        </p:sp>
        <p:sp>
          <p:nvSpPr>
            <p:cNvPr id="44" name="圆角矩形 43"/>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4276216" y="2359713"/>
              <a:ext cx="274320" cy="338554"/>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7</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1955648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latin typeface="华文中宋" panose="02010600040101010101" pitchFamily="2" charset="-122"/>
              </a:rPr>
              <a:t>期货公司的劣势</a:t>
            </a:r>
            <a:endParaRPr lang="zh-CN" altLang="en-US" dirty="0">
              <a:latin typeface="华文中宋" panose="02010600040101010101" pitchFamily="2" charset="-122"/>
            </a:endParaRPr>
          </a:p>
        </p:txBody>
      </p:sp>
      <p:pic>
        <p:nvPicPr>
          <p:cNvPr id="3" name="图片 2"/>
          <p:cNvPicPr>
            <a:picLocks noChangeAspect="1"/>
          </p:cNvPicPr>
          <p:nvPr/>
        </p:nvPicPr>
        <p:blipFill>
          <a:blip r:embed="rId3"/>
          <a:stretch>
            <a:fillRect/>
          </a:stretch>
        </p:blipFill>
        <p:spPr>
          <a:xfrm>
            <a:off x="753596" y="1035423"/>
            <a:ext cx="10061948" cy="5042647"/>
          </a:xfrm>
          <a:prstGeom prst="rect">
            <a:avLst/>
          </a:prstGeom>
        </p:spPr>
      </p:pic>
    </p:spTree>
    <p:extLst>
      <p:ext uri="{BB962C8B-B14F-4D97-AF65-F5344CB8AC3E}">
        <p14:creationId xmlns:p14="http://schemas.microsoft.com/office/powerpoint/2010/main" val="19405866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1847" y="1965958"/>
            <a:ext cx="2551681" cy="2518757"/>
          </a:xfrm>
          <a:prstGeom prst="roundRect">
            <a:avLst/>
          </a:prstGeom>
        </p:spPr>
      </p:pic>
      <p:sp>
        <p:nvSpPr>
          <p:cNvPr id="25" name="文本框 24"/>
          <p:cNvSpPr txBox="1"/>
          <p:nvPr/>
        </p:nvSpPr>
        <p:spPr>
          <a:xfrm>
            <a:off x="1990367" y="2489390"/>
            <a:ext cx="1529542" cy="307777"/>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altLang="zh-CN" sz="1400" dirty="0">
                <a:solidFill>
                  <a:schemeClr val="bg1"/>
                </a:solidFill>
                <a:latin typeface="Arial" panose="020B0604020202020204" pitchFamily="34" charset="0"/>
                <a:cs typeface="Arial" panose="020B0604020202020204" pitchFamily="34" charset="0"/>
              </a:rPr>
              <a:t>CONTENT</a:t>
            </a:r>
            <a:endParaRPr lang="zh-CN" altLang="en-US" sz="1400" dirty="0">
              <a:solidFill>
                <a:schemeClr val="bg1"/>
              </a:solidFill>
              <a:latin typeface="Arial" panose="020B0604020202020204" pitchFamily="34" charset="0"/>
              <a:cs typeface="Arial" panose="020B0604020202020204" pitchFamily="34" charset="0"/>
            </a:endParaRPr>
          </a:p>
        </p:txBody>
      </p:sp>
      <p:sp>
        <p:nvSpPr>
          <p:cNvPr id="30" name="文本框 29"/>
          <p:cNvSpPr txBox="1"/>
          <p:nvPr/>
        </p:nvSpPr>
        <p:spPr>
          <a:xfrm>
            <a:off x="1990368" y="2119681"/>
            <a:ext cx="856211"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目录</a:t>
            </a:r>
          </a:p>
        </p:txBody>
      </p:sp>
      <p:grpSp>
        <p:nvGrpSpPr>
          <p:cNvPr id="35" name="组合 34"/>
          <p:cNvGrpSpPr/>
          <p:nvPr/>
        </p:nvGrpSpPr>
        <p:grpSpPr>
          <a:xfrm>
            <a:off x="5389670" y="1720700"/>
            <a:ext cx="5324946" cy="338554"/>
            <a:chOff x="4276216" y="2359713"/>
            <a:chExt cx="5324946" cy="338554"/>
          </a:xfrm>
        </p:grpSpPr>
        <p:sp>
          <p:nvSpPr>
            <p:cNvPr id="14" name="文本框 13"/>
            <p:cNvSpPr txBox="1"/>
            <p:nvPr/>
          </p:nvSpPr>
          <p:spPr>
            <a:xfrm>
              <a:off x="4754885" y="2359713"/>
              <a:ext cx="4846277"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目录</a:t>
              </a:r>
              <a:r>
                <a:rPr lang="zh-CN" altLang="en-US" sz="1600" b="1" dirty="0" smtClean="0">
                  <a:latin typeface="微软雅黑" panose="020B0503020204020204" pitchFamily="34" charset="-122"/>
                  <a:ea typeface="微软雅黑" panose="020B0503020204020204" pitchFamily="34" charset="-122"/>
                </a:rPr>
                <a:t>一    传统经纪通道业务与转型资管业务并存</a:t>
              </a:r>
              <a:endParaRPr lang="zh-CN" altLang="en-US" sz="1600" b="1" dirty="0">
                <a:latin typeface="微软雅黑" panose="020B0503020204020204" pitchFamily="34" charset="-122"/>
                <a:ea typeface="微软雅黑" panose="020B0503020204020204" pitchFamily="34" charset="-122"/>
              </a:endParaRPr>
            </a:p>
          </p:txBody>
        </p:sp>
        <p:sp>
          <p:nvSpPr>
            <p:cNvPr id="33" name="圆角矩形 32"/>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4276216" y="2359713"/>
              <a:ext cx="274320" cy="338554"/>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1</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5389670" y="2174907"/>
            <a:ext cx="5324946" cy="338554"/>
            <a:chOff x="4276216" y="2359713"/>
            <a:chExt cx="5324946" cy="338554"/>
          </a:xfrm>
        </p:grpSpPr>
        <p:sp>
          <p:nvSpPr>
            <p:cNvPr id="27" name="文本框 26"/>
            <p:cNvSpPr txBox="1"/>
            <p:nvPr/>
          </p:nvSpPr>
          <p:spPr>
            <a:xfrm>
              <a:off x="4754885" y="2359713"/>
              <a:ext cx="484627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a:t>
              </a:r>
              <a:r>
                <a:rPr lang="zh-CN" altLang="en-US" sz="1600" b="1" dirty="0">
                  <a:latin typeface="微软雅黑" panose="020B0503020204020204" pitchFamily="34" charset="-122"/>
                  <a:ea typeface="微软雅黑" panose="020B0503020204020204" pitchFamily="34" charset="-122"/>
                </a:rPr>
                <a:t>二</a:t>
              </a:r>
              <a:r>
                <a:rPr lang="zh-CN" altLang="en-US" sz="1600" b="1" dirty="0" smtClean="0">
                  <a:latin typeface="微软雅黑" panose="020B0503020204020204" pitchFamily="34" charset="-122"/>
                  <a:ea typeface="微软雅黑" panose="020B0503020204020204" pitchFamily="34" charset="-122"/>
                </a:rPr>
                <a:t>    资产端与资金端供应并存</a:t>
              </a:r>
              <a:endParaRPr lang="zh-CN" altLang="en-US" sz="1600" b="1" dirty="0">
                <a:latin typeface="微软雅黑" panose="020B0503020204020204" pitchFamily="34" charset="-122"/>
                <a:ea typeface="微软雅黑" panose="020B0503020204020204" pitchFamily="34" charset="-122"/>
              </a:endParaRPr>
            </a:p>
          </p:txBody>
        </p:sp>
        <p:sp>
          <p:nvSpPr>
            <p:cNvPr id="28" name="圆角矩形 27"/>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4276216" y="2359713"/>
              <a:ext cx="274320" cy="338554"/>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2</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5389670" y="2629114"/>
            <a:ext cx="4227666" cy="338554"/>
            <a:chOff x="4276216" y="2359713"/>
            <a:chExt cx="4227666" cy="338554"/>
          </a:xfrm>
        </p:grpSpPr>
        <p:sp>
          <p:nvSpPr>
            <p:cNvPr id="43" name="文本框 42"/>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a:t>
              </a:r>
              <a:r>
                <a:rPr lang="zh-CN" altLang="en-US" sz="1600" b="1" dirty="0">
                  <a:latin typeface="微软雅黑" panose="020B0503020204020204" pitchFamily="34" charset="-122"/>
                  <a:ea typeface="微软雅黑" panose="020B0503020204020204" pitchFamily="34" charset="-122"/>
                </a:rPr>
                <a:t>三</a:t>
              </a:r>
              <a:r>
                <a:rPr lang="zh-CN" altLang="en-US" sz="1600" b="1" dirty="0" smtClean="0">
                  <a:latin typeface="微软雅黑" panose="020B0503020204020204" pitchFamily="34" charset="-122"/>
                  <a:ea typeface="微软雅黑" panose="020B0503020204020204" pitchFamily="34" charset="-122"/>
                </a:rPr>
                <a:t>    定位与发展</a:t>
              </a:r>
              <a:endParaRPr lang="zh-CN" altLang="en-US" sz="1600" b="1" dirty="0">
                <a:latin typeface="微软雅黑" panose="020B0503020204020204" pitchFamily="34" charset="-122"/>
                <a:ea typeface="微软雅黑" panose="020B0503020204020204" pitchFamily="34" charset="-122"/>
              </a:endParaRPr>
            </a:p>
          </p:txBody>
        </p:sp>
        <p:sp>
          <p:nvSpPr>
            <p:cNvPr id="52" name="圆角矩形 51"/>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4276216" y="2359713"/>
              <a:ext cx="274320" cy="338554"/>
            </a:xfrm>
            <a:prstGeom prst="rect">
              <a:avLst/>
            </a:prstGeom>
            <a:noFill/>
          </p:spPr>
          <p:txBody>
            <a:bodyPr wrap="squar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3</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5389670" y="3083321"/>
            <a:ext cx="4227666" cy="338554"/>
            <a:chOff x="4276216" y="2359713"/>
            <a:chExt cx="4227666" cy="338554"/>
          </a:xfrm>
        </p:grpSpPr>
        <p:sp>
          <p:nvSpPr>
            <p:cNvPr id="55" name="文本框 54"/>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目录四    </a:t>
              </a:r>
              <a:r>
                <a:rPr lang="zh-CN" altLang="en-US" sz="1600" b="1" dirty="0">
                  <a:latin typeface="微软雅黑" panose="020B0503020204020204" pitchFamily="34" charset="-122"/>
                  <a:ea typeface="微软雅黑" panose="020B0503020204020204" pitchFamily="34" charset="-122"/>
                </a:rPr>
                <a:t>资管</a:t>
              </a:r>
              <a:r>
                <a:rPr lang="zh-CN" altLang="en-US" sz="1600" b="1" dirty="0" smtClean="0">
                  <a:latin typeface="微软雅黑" panose="020B0503020204020204" pitchFamily="34" charset="-122"/>
                  <a:ea typeface="微软雅黑" panose="020B0503020204020204" pitchFamily="34" charset="-122"/>
                </a:rPr>
                <a:t>业务如何做</a:t>
              </a:r>
              <a:endParaRPr lang="zh-CN" altLang="en-US" sz="1600" b="1" dirty="0">
                <a:latin typeface="微软雅黑" panose="020B0503020204020204" pitchFamily="34" charset="-122"/>
                <a:ea typeface="微软雅黑" panose="020B0503020204020204" pitchFamily="34" charset="-122"/>
              </a:endParaRPr>
            </a:p>
          </p:txBody>
        </p:sp>
        <p:sp>
          <p:nvSpPr>
            <p:cNvPr id="56" name="圆角矩形 55"/>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4276216" y="2359713"/>
              <a:ext cx="274320" cy="338554"/>
            </a:xfrm>
            <a:prstGeom prst="rect">
              <a:avLst/>
            </a:prstGeom>
            <a:noFill/>
          </p:spPr>
          <p:txBody>
            <a:bodyPr wrap="squar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4</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5400562" y="3537528"/>
            <a:ext cx="4227666" cy="338554"/>
            <a:chOff x="4276216" y="2359713"/>
            <a:chExt cx="4227666" cy="338554"/>
          </a:xfrm>
        </p:grpSpPr>
        <p:sp>
          <p:nvSpPr>
            <p:cNvPr id="59" name="文本框 58"/>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a:t>
              </a:r>
              <a:r>
                <a:rPr lang="zh-CN" altLang="en-US" sz="1600" b="1" dirty="0">
                  <a:latin typeface="微软雅黑" panose="020B0503020204020204" pitchFamily="34" charset="-122"/>
                  <a:ea typeface="微软雅黑" panose="020B0503020204020204" pitchFamily="34" charset="-122"/>
                </a:rPr>
                <a:t>五</a:t>
              </a:r>
              <a:r>
                <a:rPr lang="zh-CN" altLang="en-US" sz="1600" b="1" dirty="0" smtClean="0">
                  <a:latin typeface="微软雅黑" panose="020B0503020204020204" pitchFamily="34" charset="-122"/>
                  <a:ea typeface="微软雅黑" panose="020B0503020204020204" pitchFamily="34" charset="-122"/>
                </a:rPr>
                <a:t>    </a:t>
              </a:r>
              <a:r>
                <a:rPr lang="zh-CN" altLang="en-US" sz="1600" b="1" dirty="0">
                  <a:latin typeface="微软雅黑" panose="020B0503020204020204" pitchFamily="34" charset="-122"/>
                  <a:ea typeface="微软雅黑" panose="020B0503020204020204" pitchFamily="34" charset="-122"/>
                </a:rPr>
                <a:t>资管</a:t>
              </a:r>
              <a:r>
                <a:rPr lang="zh-CN" altLang="en-US" sz="1600" b="1" dirty="0" smtClean="0">
                  <a:latin typeface="微软雅黑" panose="020B0503020204020204" pitchFamily="34" charset="-122"/>
                  <a:ea typeface="微软雅黑" panose="020B0503020204020204" pitchFamily="34" charset="-122"/>
                </a:rPr>
                <a:t>业务的核心</a:t>
              </a:r>
              <a:endParaRPr lang="zh-CN" altLang="en-US" sz="1600" b="1" dirty="0">
                <a:latin typeface="微软雅黑" panose="020B0503020204020204" pitchFamily="34" charset="-122"/>
                <a:ea typeface="微软雅黑" panose="020B0503020204020204" pitchFamily="34" charset="-122"/>
              </a:endParaRPr>
            </a:p>
          </p:txBody>
        </p:sp>
        <p:sp>
          <p:nvSpPr>
            <p:cNvPr id="60" name="圆角矩形 59"/>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4276216" y="2359713"/>
              <a:ext cx="274320" cy="338554"/>
            </a:xfrm>
            <a:prstGeom prst="rect">
              <a:avLst/>
            </a:prstGeom>
            <a:noFill/>
          </p:spPr>
          <p:txBody>
            <a:bodyPr wrap="squar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5</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5401324" y="3991735"/>
            <a:ext cx="4227666" cy="338554"/>
            <a:chOff x="4276216" y="2359713"/>
            <a:chExt cx="4227666" cy="338554"/>
          </a:xfrm>
        </p:grpSpPr>
        <p:sp>
          <p:nvSpPr>
            <p:cNvPr id="63" name="文本框 62"/>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目录六    期货公司资管业务的扬长避短</a:t>
              </a:r>
              <a:endParaRPr lang="zh-CN" altLang="en-US" sz="1600" b="1" dirty="0">
                <a:latin typeface="微软雅黑" panose="020B0503020204020204" pitchFamily="34" charset="-122"/>
                <a:ea typeface="微软雅黑" panose="020B0503020204020204" pitchFamily="34" charset="-122"/>
              </a:endParaRPr>
            </a:p>
          </p:txBody>
        </p:sp>
        <p:sp>
          <p:nvSpPr>
            <p:cNvPr id="64" name="圆角矩形 63"/>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p:cNvSpPr txBox="1"/>
            <p:nvPr/>
          </p:nvSpPr>
          <p:spPr>
            <a:xfrm>
              <a:off x="4276216" y="2359713"/>
              <a:ext cx="274320" cy="338554"/>
            </a:xfrm>
            <a:prstGeom prst="rect">
              <a:avLst/>
            </a:prstGeom>
            <a:noFill/>
          </p:spPr>
          <p:txBody>
            <a:bodyPr wrap="squar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6</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5400562" y="4445941"/>
            <a:ext cx="4227666" cy="338554"/>
            <a:chOff x="4276216" y="2359713"/>
            <a:chExt cx="4227666" cy="338554"/>
          </a:xfrm>
        </p:grpSpPr>
        <p:sp>
          <p:nvSpPr>
            <p:cNvPr id="39" name="文本框 38"/>
            <p:cNvSpPr txBox="1"/>
            <p:nvPr/>
          </p:nvSpPr>
          <p:spPr>
            <a:xfrm>
              <a:off x="4754885" y="2359713"/>
              <a:ext cx="3748997" cy="338554"/>
            </a:xfrm>
            <a:prstGeom prst="rect">
              <a:avLst/>
            </a:prstGeom>
            <a:noFill/>
          </p:spPr>
          <p:txBody>
            <a:bodyPr wrap="square" rtlCol="0">
              <a:spAutoFit/>
            </a:bodyPr>
            <a:lstStyle/>
            <a:p>
              <a:r>
                <a:rPr lang="zh-CN" altLang="en-US" sz="1600" b="1" dirty="0" smtClean="0">
                  <a:solidFill>
                    <a:srgbClr val="FF0000"/>
                  </a:solidFill>
                  <a:latin typeface="微软雅黑" panose="020B0503020204020204" pitchFamily="34" charset="-122"/>
                  <a:ea typeface="微软雅黑" panose="020B0503020204020204" pitchFamily="34" charset="-122"/>
                </a:rPr>
                <a:t>目录七    盛达资管的方向    </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44" name="圆角矩形 43"/>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4276216" y="2359713"/>
              <a:ext cx="274320" cy="338554"/>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7</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9371565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期货资管业务展望</a:t>
            </a:r>
            <a:endParaRPr lang="zh-CN" altLang="en-US" dirty="0"/>
          </a:p>
        </p:txBody>
      </p:sp>
      <p:graphicFrame>
        <p:nvGraphicFramePr>
          <p:cNvPr id="3" name="图示 2"/>
          <p:cNvGraphicFramePr/>
          <p:nvPr>
            <p:extLst>
              <p:ext uri="{D42A27DB-BD31-4B8C-83A1-F6EECF244321}">
                <p14:modId xmlns:p14="http://schemas.microsoft.com/office/powerpoint/2010/main" val="3554102373"/>
              </p:ext>
            </p:extLst>
          </p:nvPr>
        </p:nvGraphicFramePr>
        <p:xfrm>
          <a:off x="1435653" y="1219200"/>
          <a:ext cx="8715512" cy="2160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文本框 3"/>
          <p:cNvSpPr txBox="1"/>
          <p:nvPr/>
        </p:nvSpPr>
        <p:spPr>
          <a:xfrm>
            <a:off x="2517289" y="3519535"/>
            <a:ext cx="1829425" cy="1323439"/>
          </a:xfrm>
          <a:prstGeom prst="rect">
            <a:avLst/>
          </a:prstGeom>
          <a:noFill/>
        </p:spPr>
        <p:txBody>
          <a:bodyPr wrap="square" rtlCol="0">
            <a:spAutoFit/>
          </a:bodyPr>
          <a:lstStyle/>
          <a:p>
            <a:r>
              <a:rPr lang="zh-CN" altLang="en-US" sz="1600" dirty="0"/>
              <a:t>发展自身的交易型主动管理团队，着力打造主动管理型产品，加强策略研究</a:t>
            </a:r>
          </a:p>
        </p:txBody>
      </p:sp>
      <p:sp>
        <p:nvSpPr>
          <p:cNvPr id="6" name="矩形 5"/>
          <p:cNvSpPr/>
          <p:nvPr/>
        </p:nvSpPr>
        <p:spPr>
          <a:xfrm>
            <a:off x="4647929" y="3424119"/>
            <a:ext cx="2279996" cy="1815882"/>
          </a:xfrm>
          <a:prstGeom prst="rect">
            <a:avLst/>
          </a:prstGeom>
        </p:spPr>
        <p:txBody>
          <a:bodyPr wrap="square">
            <a:spAutoFit/>
          </a:bodyPr>
          <a:lstStyle/>
          <a:p>
            <a:r>
              <a:rPr lang="zh-CN" altLang="en-US" sz="1600" dirty="0">
                <a:solidFill>
                  <a:srgbClr val="191919"/>
                </a:solidFill>
                <a:latin typeface="PingFang SC"/>
              </a:rPr>
              <a:t>发展以</a:t>
            </a:r>
            <a:r>
              <a:rPr lang="en-US" altLang="zh-CN" sz="1600" dirty="0">
                <a:solidFill>
                  <a:srgbClr val="191919"/>
                </a:solidFill>
                <a:latin typeface="PingFang SC"/>
              </a:rPr>
              <a:t>CTA</a:t>
            </a:r>
            <a:r>
              <a:rPr lang="zh-CN" altLang="en-US" sz="1600" dirty="0">
                <a:solidFill>
                  <a:srgbClr val="191919"/>
                </a:solidFill>
                <a:latin typeface="PingFang SC"/>
              </a:rPr>
              <a:t>为基础资产的</a:t>
            </a:r>
            <a:r>
              <a:rPr lang="en-US" altLang="zh-CN" sz="1600" dirty="0">
                <a:solidFill>
                  <a:srgbClr val="191919"/>
                </a:solidFill>
                <a:latin typeface="PingFang SC"/>
              </a:rPr>
              <a:t>FOF</a:t>
            </a:r>
            <a:r>
              <a:rPr lang="zh-CN" altLang="en-US" sz="1600" dirty="0">
                <a:solidFill>
                  <a:srgbClr val="191919"/>
                </a:solidFill>
                <a:latin typeface="PingFang SC"/>
              </a:rPr>
              <a:t>投资，提供为优秀投顾进行资金募集、资金监管、风险控制、清算、估值等方面的服务，开展以外部投顾为主的自主管理业务</a:t>
            </a:r>
            <a:endParaRPr lang="zh-CN" altLang="en-US" sz="1600" dirty="0"/>
          </a:p>
        </p:txBody>
      </p:sp>
      <p:sp>
        <p:nvSpPr>
          <p:cNvPr id="7" name="矩形 6"/>
          <p:cNvSpPr/>
          <p:nvPr/>
        </p:nvSpPr>
        <p:spPr>
          <a:xfrm>
            <a:off x="7010398" y="3519535"/>
            <a:ext cx="2294967" cy="1815882"/>
          </a:xfrm>
          <a:prstGeom prst="rect">
            <a:avLst/>
          </a:prstGeom>
        </p:spPr>
        <p:txBody>
          <a:bodyPr wrap="square">
            <a:spAutoFit/>
          </a:bodyPr>
          <a:lstStyle/>
          <a:p>
            <a:r>
              <a:rPr lang="zh-CN" altLang="en-US" sz="1600" dirty="0">
                <a:solidFill>
                  <a:srgbClr val="191919"/>
                </a:solidFill>
                <a:latin typeface="PingFang SC"/>
              </a:rPr>
              <a:t>以期货公司作为管理人为投资者进行财富管理，根据市场状况为客户配置衍生品、债券、权益类资产等，通过大类资产配置帮助客户实现财富增值</a:t>
            </a:r>
            <a:endParaRPr lang="zh-CN" altLang="en-US" sz="1600" dirty="0"/>
          </a:p>
        </p:txBody>
      </p:sp>
    </p:spTree>
    <p:extLst>
      <p:ext uri="{BB962C8B-B14F-4D97-AF65-F5344CB8AC3E}">
        <p14:creationId xmlns:p14="http://schemas.microsoft.com/office/powerpoint/2010/main" val="5467897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盛达资产管理总部组建构想</a:t>
            </a:r>
            <a:endParaRPr lang="zh-CN" altLang="en-US" dirty="0"/>
          </a:p>
        </p:txBody>
      </p:sp>
      <p:pic>
        <p:nvPicPr>
          <p:cNvPr id="11" name="图片 10"/>
          <p:cNvPicPr>
            <a:picLocks noChangeAspect="1"/>
          </p:cNvPicPr>
          <p:nvPr/>
        </p:nvPicPr>
        <p:blipFill>
          <a:blip r:embed="rId2"/>
          <a:stretch>
            <a:fillRect/>
          </a:stretch>
        </p:blipFill>
        <p:spPr>
          <a:xfrm>
            <a:off x="63063" y="1606609"/>
            <a:ext cx="6915807" cy="3897212"/>
          </a:xfrm>
          <a:prstGeom prst="rect">
            <a:avLst/>
          </a:prstGeom>
        </p:spPr>
      </p:pic>
      <p:sp>
        <p:nvSpPr>
          <p:cNvPr id="13" name="矩形 12"/>
          <p:cNvSpPr/>
          <p:nvPr/>
        </p:nvSpPr>
        <p:spPr>
          <a:xfrm>
            <a:off x="6978870" y="1471948"/>
            <a:ext cx="4570826" cy="4031873"/>
          </a:xfrm>
          <a:prstGeom prst="rect">
            <a:avLst/>
          </a:prstGeom>
        </p:spPr>
        <p:txBody>
          <a:bodyPr wrap="square">
            <a:spAutoFit/>
          </a:bodyPr>
          <a:lstStyle/>
          <a:p>
            <a:pPr algn="just">
              <a:spcAft>
                <a:spcPts val="0"/>
              </a:spcAft>
            </a:pPr>
            <a:r>
              <a:rPr lang="zh-CN" altLang="en-US" sz="1600" b="1" kern="100" dirty="0">
                <a:latin typeface="宋体" panose="02010600030101010101" pitchFamily="2" charset="-122"/>
                <a:ea typeface="宋体" panose="02010600030101010101" pitchFamily="2" charset="-122"/>
                <a:cs typeface="Times New Roman" panose="02020603050405020304" pitchFamily="18" charset="0"/>
              </a:rPr>
              <a:t>经理</a:t>
            </a:r>
            <a:r>
              <a:rPr lang="zh-CN" altLang="zh-CN" sz="1600" b="1" kern="100" dirty="0" smtClean="0">
                <a:latin typeface="宋体" panose="02010600030101010101" pitchFamily="2" charset="-122"/>
                <a:ea typeface="宋体" panose="02010600030101010101" pitchFamily="2" charset="-122"/>
                <a:cs typeface="Times New Roman" panose="02020603050405020304" pitchFamily="18" charset="0"/>
              </a:rPr>
              <a:t>：</a:t>
            </a:r>
            <a:r>
              <a:rPr lang="zh-CN" altLang="zh-CN" sz="1600" kern="100" dirty="0" smtClean="0">
                <a:latin typeface="宋体" panose="02010600030101010101" pitchFamily="2" charset="-122"/>
                <a:ea typeface="宋体" panose="02010600030101010101" pitchFamily="2" charset="-122"/>
                <a:cs typeface="Times New Roman" panose="02020603050405020304" pitchFamily="18" charset="0"/>
              </a:rPr>
              <a:t>负责</a:t>
            </a:r>
            <a:r>
              <a:rPr lang="zh-CN" altLang="zh-CN" sz="1600" kern="100" dirty="0">
                <a:latin typeface="宋体" panose="02010600030101010101" pitchFamily="2" charset="-122"/>
                <a:ea typeface="宋体" panose="02010600030101010101" pitchFamily="2" charset="-122"/>
                <a:cs typeface="Times New Roman" panose="02020603050405020304" pitchFamily="18" charset="0"/>
              </a:rPr>
              <a:t>盛达期货资产管理业务规划、资管运行、渠道开发、财富管理</a:t>
            </a:r>
            <a:r>
              <a:rPr lang="zh-CN" altLang="zh-CN" sz="1600" kern="100" dirty="0" smtClean="0">
                <a:latin typeface="宋体" panose="02010600030101010101" pitchFamily="2" charset="-122"/>
                <a:ea typeface="宋体" panose="02010600030101010101" pitchFamily="2" charset="-122"/>
                <a:cs typeface="Times New Roman" panose="02020603050405020304" pitchFamily="18" charset="0"/>
              </a:rPr>
              <a:t>推进</a:t>
            </a:r>
            <a:endParaRPr lang="en-US" altLang="zh-CN" sz="1600"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spcAft>
                <a:spcPts val="0"/>
              </a:spcAft>
            </a:pPr>
            <a:endParaRPr lang="zh-CN" altLang="zh-CN" sz="1200" kern="100" dirty="0">
              <a:latin typeface="宋体" panose="02010600030101010101" pitchFamily="2" charset="-122"/>
              <a:ea typeface="宋体" panose="02010600030101010101" pitchFamily="2" charset="-122"/>
              <a:cs typeface="Times New Roman" panose="02020603050405020304" pitchFamily="18" charset="0"/>
            </a:endParaRPr>
          </a:p>
          <a:p>
            <a:pPr algn="just">
              <a:spcAft>
                <a:spcPts val="0"/>
              </a:spcAft>
            </a:pPr>
            <a:r>
              <a:rPr lang="zh-CN" altLang="zh-CN" sz="1600" b="1" kern="100" dirty="0">
                <a:latin typeface="宋体" panose="02010600030101010101" pitchFamily="2" charset="-122"/>
                <a:ea typeface="宋体" panose="02010600030101010101" pitchFamily="2" charset="-122"/>
                <a:cs typeface="Times New Roman" panose="02020603050405020304" pitchFamily="18" charset="0"/>
              </a:rPr>
              <a:t>机构业务部</a:t>
            </a:r>
            <a:r>
              <a:rPr lang="zh-CN" altLang="zh-CN" sz="1600" b="1" kern="100" dirty="0" smtClean="0">
                <a:latin typeface="宋体" panose="02010600030101010101" pitchFamily="2" charset="-122"/>
                <a:ea typeface="宋体" panose="02010600030101010101" pitchFamily="2" charset="-122"/>
                <a:cs typeface="Times New Roman" panose="02020603050405020304" pitchFamily="18" charset="0"/>
              </a:rPr>
              <a:t>：</a:t>
            </a:r>
            <a:r>
              <a:rPr lang="zh-CN" altLang="zh-CN" sz="1600" kern="100" dirty="0" smtClean="0">
                <a:latin typeface="宋体" panose="02010600030101010101" pitchFamily="2" charset="-122"/>
                <a:ea typeface="宋体" panose="02010600030101010101" pitchFamily="2" charset="-122"/>
                <a:cs typeface="Times New Roman" panose="02020603050405020304" pitchFamily="18" charset="0"/>
              </a:rPr>
              <a:t>挖掘</a:t>
            </a:r>
            <a:r>
              <a:rPr lang="zh-CN" altLang="zh-CN" sz="1600" kern="100" dirty="0">
                <a:latin typeface="宋体" panose="02010600030101010101" pitchFamily="2" charset="-122"/>
                <a:ea typeface="宋体" panose="02010600030101010101" pitchFamily="2" charset="-122"/>
                <a:cs typeface="Times New Roman" panose="02020603050405020304" pitchFamily="18" charset="0"/>
              </a:rPr>
              <a:t>优秀私募、开拓资金渠道</a:t>
            </a:r>
            <a:r>
              <a:rPr lang="zh-CN" altLang="zh-CN" sz="1600" kern="100"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z="1600" kern="100" dirty="0" smtClean="0">
                <a:latin typeface="宋体" panose="02010600030101010101" pitchFamily="2" charset="-122"/>
                <a:ea typeface="宋体" panose="02010600030101010101" pitchFamily="2" charset="-122"/>
                <a:cs typeface="Times New Roman" panose="02020603050405020304" pitchFamily="18" charset="0"/>
              </a:rPr>
              <a:t>把资源匹配到前台业务，</a:t>
            </a:r>
            <a:r>
              <a:rPr lang="zh-CN" altLang="zh-CN" sz="1600" kern="100" dirty="0" smtClean="0">
                <a:latin typeface="宋体" panose="02010600030101010101" pitchFamily="2" charset="-122"/>
                <a:ea typeface="宋体" panose="02010600030101010101" pitchFamily="2" charset="-122"/>
                <a:cs typeface="Times New Roman" panose="02020603050405020304" pitchFamily="18" charset="0"/>
              </a:rPr>
              <a:t>通过</a:t>
            </a:r>
            <a:r>
              <a:rPr lang="zh-CN" altLang="zh-CN" sz="1600" kern="100" dirty="0">
                <a:latin typeface="宋体" panose="02010600030101010101" pitchFamily="2" charset="-122"/>
                <a:ea typeface="宋体" panose="02010600030101010101" pitchFamily="2" charset="-122"/>
                <a:cs typeface="Times New Roman" panose="02020603050405020304" pitchFamily="18" charset="0"/>
              </a:rPr>
              <a:t>资产管理形式或者经纪业务形式</a:t>
            </a:r>
            <a:r>
              <a:rPr lang="zh-CN" altLang="zh-CN" sz="1600" kern="100" dirty="0" smtClean="0">
                <a:latin typeface="宋体" panose="02010600030101010101" pitchFamily="2" charset="-122"/>
                <a:ea typeface="宋体" panose="02010600030101010101" pitchFamily="2" charset="-122"/>
                <a:cs typeface="Times New Roman" panose="02020603050405020304" pitchFamily="18" charset="0"/>
              </a:rPr>
              <a:t>落地</a:t>
            </a:r>
            <a:endParaRPr lang="en-US" altLang="zh-CN" sz="1600"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spcAft>
                <a:spcPts val="0"/>
              </a:spcAft>
            </a:pPr>
            <a:endParaRPr lang="zh-CN" altLang="zh-CN" sz="1200" kern="100" dirty="0">
              <a:latin typeface="宋体" panose="02010600030101010101" pitchFamily="2" charset="-122"/>
              <a:ea typeface="宋体" panose="02010600030101010101" pitchFamily="2" charset="-122"/>
              <a:cs typeface="Times New Roman" panose="02020603050405020304" pitchFamily="18" charset="0"/>
            </a:endParaRPr>
          </a:p>
          <a:p>
            <a:pPr algn="just">
              <a:spcAft>
                <a:spcPts val="0"/>
              </a:spcAft>
            </a:pPr>
            <a:r>
              <a:rPr lang="zh-CN" altLang="zh-CN" sz="1600" b="1" kern="100" dirty="0">
                <a:latin typeface="宋体" panose="02010600030101010101" pitchFamily="2" charset="-122"/>
                <a:ea typeface="宋体" panose="02010600030101010101" pitchFamily="2" charset="-122"/>
                <a:cs typeface="Times New Roman" panose="02020603050405020304" pitchFamily="18" charset="0"/>
              </a:rPr>
              <a:t>资管运营部</a:t>
            </a:r>
            <a:r>
              <a:rPr lang="zh-CN" altLang="zh-CN" sz="1600" b="1" kern="1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1600" kern="100" dirty="0" smtClean="0">
                <a:latin typeface="宋体" panose="02010600030101010101" pitchFamily="2" charset="-122"/>
                <a:ea typeface="宋体" panose="02010600030101010101" pitchFamily="2" charset="-122"/>
                <a:cs typeface="Times New Roman" panose="02020603050405020304" pitchFamily="18" charset="0"/>
              </a:rPr>
              <a:t>1-2</a:t>
            </a:r>
            <a:r>
              <a:rPr lang="zh-CN" altLang="zh-CN" sz="1600" kern="100" dirty="0">
                <a:latin typeface="宋体" panose="02010600030101010101" pitchFamily="2" charset="-122"/>
                <a:ea typeface="宋体" panose="02010600030101010101" pitchFamily="2" charset="-122"/>
                <a:cs typeface="Times New Roman" panose="02020603050405020304" pitchFamily="18" charset="0"/>
              </a:rPr>
              <a:t>人负责备案、运营估值、适当性管理；</a:t>
            </a:r>
            <a:r>
              <a:rPr lang="en-US" altLang="zh-CN" sz="1600" kern="100" dirty="0">
                <a:latin typeface="宋体" panose="02010600030101010101" pitchFamily="2" charset="-122"/>
                <a:ea typeface="宋体" panose="02010600030101010101" pitchFamily="2" charset="-122"/>
                <a:cs typeface="Times New Roman" panose="02020603050405020304" pitchFamily="18" charset="0"/>
              </a:rPr>
              <a:t>1</a:t>
            </a:r>
            <a:r>
              <a:rPr lang="zh-CN" altLang="zh-CN" sz="1600" kern="100" dirty="0">
                <a:latin typeface="宋体" panose="02010600030101010101" pitchFamily="2" charset="-122"/>
                <a:ea typeface="宋体" panose="02010600030101010101" pitchFamily="2" charset="-122"/>
                <a:cs typeface="Times New Roman" panose="02020603050405020304" pitchFamily="18" charset="0"/>
              </a:rPr>
              <a:t>人负责</a:t>
            </a:r>
            <a:r>
              <a:rPr lang="zh-CN" altLang="zh-CN" sz="1600" kern="100" dirty="0" smtClean="0">
                <a:latin typeface="宋体" panose="02010600030101010101" pitchFamily="2" charset="-122"/>
                <a:ea typeface="宋体" panose="02010600030101010101" pitchFamily="2" charset="-122"/>
                <a:cs typeface="Times New Roman" panose="02020603050405020304" pitchFamily="18" charset="0"/>
              </a:rPr>
              <a:t>对接</a:t>
            </a:r>
            <a:r>
              <a:rPr lang="zh-CN" altLang="en-US" sz="1600" kern="100" dirty="0">
                <a:latin typeface="宋体" panose="02010600030101010101" pitchFamily="2" charset="-122"/>
                <a:ea typeface="宋体" panose="02010600030101010101" pitchFamily="2" charset="-122"/>
                <a:cs typeface="Times New Roman" panose="02020603050405020304" pitchFamily="18" charset="0"/>
              </a:rPr>
              <a:t>全</a:t>
            </a:r>
            <a:r>
              <a:rPr lang="zh-CN" altLang="en-US" sz="1600" kern="100" dirty="0" smtClean="0">
                <a:latin typeface="宋体" panose="02010600030101010101" pitchFamily="2" charset="-122"/>
                <a:ea typeface="宋体" panose="02010600030101010101" pitchFamily="2" charset="-122"/>
                <a:cs typeface="Times New Roman" panose="02020603050405020304" pitchFamily="18" charset="0"/>
              </a:rPr>
              <a:t>公司财富管理</a:t>
            </a:r>
            <a:r>
              <a:rPr lang="zh-CN" altLang="zh-CN" sz="1600" kern="1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1600" kern="100" dirty="0">
                <a:latin typeface="宋体" panose="02010600030101010101" pitchFamily="2" charset="-122"/>
                <a:ea typeface="宋体" panose="02010600030101010101" pitchFamily="2" charset="-122"/>
                <a:cs typeface="Times New Roman" panose="02020603050405020304" pitchFamily="18" charset="0"/>
              </a:rPr>
              <a:t>1</a:t>
            </a:r>
            <a:r>
              <a:rPr lang="zh-CN" altLang="zh-CN" sz="1600" kern="100" dirty="0">
                <a:latin typeface="宋体" panose="02010600030101010101" pitchFamily="2" charset="-122"/>
                <a:ea typeface="宋体" panose="02010600030101010101" pitchFamily="2" charset="-122"/>
                <a:cs typeface="Times New Roman" panose="02020603050405020304" pitchFamily="18" charset="0"/>
              </a:rPr>
              <a:t>人负责资管产品风</a:t>
            </a:r>
            <a:r>
              <a:rPr lang="zh-CN" altLang="zh-CN" sz="1600" kern="100" dirty="0" smtClean="0">
                <a:latin typeface="宋体" panose="02010600030101010101" pitchFamily="2" charset="-122"/>
                <a:ea typeface="宋体" panose="02010600030101010101" pitchFamily="2" charset="-122"/>
                <a:cs typeface="Times New Roman" panose="02020603050405020304" pitchFamily="18" charset="0"/>
              </a:rPr>
              <a:t>控</a:t>
            </a:r>
            <a:endParaRPr lang="en-US" altLang="zh-CN" sz="1600"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spcAft>
                <a:spcPts val="0"/>
              </a:spcAft>
            </a:pPr>
            <a:endParaRPr lang="zh-CN" altLang="zh-CN" sz="1200" kern="100" dirty="0">
              <a:latin typeface="宋体" panose="02010600030101010101" pitchFamily="2" charset="-122"/>
              <a:ea typeface="宋体" panose="02010600030101010101" pitchFamily="2" charset="-122"/>
              <a:cs typeface="Times New Roman" panose="02020603050405020304" pitchFamily="18" charset="0"/>
            </a:endParaRPr>
          </a:p>
          <a:p>
            <a:pPr algn="just">
              <a:spcAft>
                <a:spcPts val="0"/>
              </a:spcAft>
            </a:pPr>
            <a:r>
              <a:rPr lang="zh-CN" altLang="zh-CN" sz="1600" b="1" kern="100" dirty="0">
                <a:latin typeface="宋体" panose="02010600030101010101" pitchFamily="2" charset="-122"/>
                <a:ea typeface="宋体" panose="02010600030101010101" pitchFamily="2" charset="-122"/>
                <a:cs typeface="Times New Roman" panose="02020603050405020304" pitchFamily="18" charset="0"/>
              </a:rPr>
              <a:t>衍生品投资部</a:t>
            </a:r>
            <a:r>
              <a:rPr lang="zh-CN" altLang="zh-CN" sz="1600" b="1" kern="100" dirty="0" smtClean="0">
                <a:latin typeface="宋体" panose="02010600030101010101" pitchFamily="2" charset="-122"/>
                <a:ea typeface="宋体" panose="02010600030101010101" pitchFamily="2" charset="-122"/>
                <a:cs typeface="Times New Roman" panose="02020603050405020304" pitchFamily="18" charset="0"/>
              </a:rPr>
              <a:t>：</a:t>
            </a:r>
            <a:r>
              <a:rPr lang="zh-CN" altLang="zh-CN" sz="1600" kern="100" dirty="0" smtClean="0">
                <a:latin typeface="宋体" panose="02010600030101010101" pitchFamily="2" charset="-122"/>
                <a:ea typeface="宋体" panose="02010600030101010101" pitchFamily="2" charset="-122"/>
                <a:cs typeface="Times New Roman" panose="02020603050405020304" pitchFamily="18" charset="0"/>
              </a:rPr>
              <a:t>担任</a:t>
            </a:r>
            <a:r>
              <a:rPr lang="zh-CN" altLang="zh-CN" sz="1600" kern="100" dirty="0">
                <a:latin typeface="宋体" panose="02010600030101010101" pitchFamily="2" charset="-122"/>
                <a:ea typeface="宋体" panose="02010600030101010101" pitchFamily="2" charset="-122"/>
                <a:cs typeface="Times New Roman" panose="02020603050405020304" pitchFamily="18" charset="0"/>
              </a:rPr>
              <a:t>投资经理，管理公司主动管理产品，根据产品盈利享受业绩报酬</a:t>
            </a:r>
            <a:r>
              <a:rPr lang="zh-CN" altLang="zh-CN" sz="1600" kern="100" dirty="0" smtClean="0">
                <a:latin typeface="宋体" panose="02010600030101010101" pitchFamily="2" charset="-122"/>
                <a:ea typeface="宋体" panose="02010600030101010101" pitchFamily="2" charset="-122"/>
                <a:cs typeface="Times New Roman" panose="02020603050405020304" pitchFamily="18" charset="0"/>
              </a:rPr>
              <a:t>分成</a:t>
            </a:r>
            <a:endParaRPr lang="en-US" altLang="zh-CN" sz="1600" kern="100" dirty="0" smtClean="0">
              <a:latin typeface="宋体" panose="02010600030101010101" pitchFamily="2" charset="-122"/>
              <a:ea typeface="宋体" panose="02010600030101010101" pitchFamily="2" charset="-122"/>
              <a:cs typeface="Times New Roman" panose="02020603050405020304" pitchFamily="18" charset="0"/>
            </a:endParaRPr>
          </a:p>
          <a:p>
            <a:pPr algn="just">
              <a:spcAft>
                <a:spcPts val="0"/>
              </a:spcAft>
            </a:pPr>
            <a:endParaRPr lang="zh-CN" altLang="zh-CN" sz="1200" kern="100" dirty="0">
              <a:latin typeface="宋体" panose="02010600030101010101" pitchFamily="2" charset="-122"/>
              <a:ea typeface="宋体" panose="02010600030101010101" pitchFamily="2" charset="-122"/>
              <a:cs typeface="Times New Roman" panose="02020603050405020304" pitchFamily="18" charset="0"/>
            </a:endParaRPr>
          </a:p>
          <a:p>
            <a:pPr algn="just">
              <a:spcAft>
                <a:spcPts val="0"/>
              </a:spcAft>
            </a:pPr>
            <a:r>
              <a:rPr lang="zh-CN" altLang="zh-CN" sz="1600" b="1" kern="100" dirty="0">
                <a:latin typeface="宋体" panose="02010600030101010101" pitchFamily="2" charset="-122"/>
                <a:ea typeface="宋体" panose="02010600030101010101" pitchFamily="2" charset="-122"/>
                <a:cs typeface="Times New Roman" panose="02020603050405020304" pitchFamily="18" charset="0"/>
              </a:rPr>
              <a:t>财富管理团队</a:t>
            </a:r>
            <a:r>
              <a:rPr lang="zh-CN" altLang="zh-CN" sz="1600" b="1" kern="100" dirty="0" smtClean="0">
                <a:latin typeface="宋体" panose="02010600030101010101" pitchFamily="2" charset="-122"/>
                <a:ea typeface="宋体" panose="02010600030101010101" pitchFamily="2" charset="-122"/>
                <a:cs typeface="Times New Roman" panose="02020603050405020304" pitchFamily="18" charset="0"/>
              </a:rPr>
              <a:t>：</a:t>
            </a:r>
            <a:r>
              <a:rPr lang="zh-CN" altLang="zh-CN" sz="1600" kern="100" dirty="0" smtClean="0">
                <a:latin typeface="宋体" panose="02010600030101010101" pitchFamily="2" charset="-122"/>
                <a:ea typeface="宋体" panose="02010600030101010101" pitchFamily="2" charset="-122"/>
                <a:cs typeface="Times New Roman" panose="02020603050405020304" pitchFamily="18" charset="0"/>
              </a:rPr>
              <a:t>独立</a:t>
            </a:r>
            <a:r>
              <a:rPr lang="zh-CN" altLang="zh-CN" sz="1600" kern="100" dirty="0">
                <a:latin typeface="宋体" panose="02010600030101010101" pitchFamily="2" charset="-122"/>
                <a:ea typeface="宋体" panose="02010600030101010101" pitchFamily="2" charset="-122"/>
                <a:cs typeface="Times New Roman" panose="02020603050405020304" pitchFamily="18" charset="0"/>
              </a:rPr>
              <a:t>对接高净值客户，为客户推荐合适的盛达资管产品、或</a:t>
            </a:r>
            <a:r>
              <a:rPr lang="zh-CN" altLang="zh-CN" sz="1600" kern="100" dirty="0" smtClean="0">
                <a:latin typeface="宋体" panose="02010600030101010101" pitchFamily="2" charset="-122"/>
                <a:ea typeface="宋体" panose="02010600030101010101" pitchFamily="2" charset="-122"/>
                <a:cs typeface="Times New Roman" panose="02020603050405020304" pitchFamily="18" charset="0"/>
              </a:rPr>
              <a:t>为</a:t>
            </a:r>
            <a:r>
              <a:rPr lang="zh-CN" altLang="en-US" sz="1600" kern="100" dirty="0" smtClean="0">
                <a:latin typeface="宋体" panose="02010600030101010101" pitchFamily="2" charset="-122"/>
                <a:ea typeface="宋体" panose="02010600030101010101" pitchFamily="2" charset="-122"/>
                <a:cs typeface="Times New Roman" panose="02020603050405020304" pitchFamily="18" charset="0"/>
              </a:rPr>
              <a:t>超高净值客户</a:t>
            </a:r>
            <a:r>
              <a:rPr lang="en-US" altLang="zh-CN" sz="1600" kern="100"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z="1600" kern="100" dirty="0">
                <a:latin typeface="宋体" panose="02010600030101010101" pitchFamily="2" charset="-122"/>
                <a:ea typeface="宋体" panose="02010600030101010101" pitchFamily="2" charset="-122"/>
                <a:cs typeface="Times New Roman" panose="02020603050405020304" pitchFamily="18" charset="0"/>
              </a:rPr>
              <a:t>机构资金</a:t>
            </a:r>
            <a:r>
              <a:rPr lang="zh-CN" altLang="zh-CN" sz="1600" kern="100" dirty="0" smtClean="0">
                <a:latin typeface="宋体" panose="02010600030101010101" pitchFamily="2" charset="-122"/>
                <a:ea typeface="宋体" panose="02010600030101010101" pitchFamily="2" charset="-122"/>
                <a:cs typeface="Times New Roman" panose="02020603050405020304" pitchFamily="18" charset="0"/>
              </a:rPr>
              <a:t>定制</a:t>
            </a:r>
            <a:r>
              <a:rPr lang="zh-CN" altLang="zh-CN" sz="1600" kern="100" dirty="0">
                <a:latin typeface="宋体" panose="02010600030101010101" pitchFamily="2" charset="-122"/>
                <a:ea typeface="宋体" panose="02010600030101010101" pitchFamily="2" charset="-122"/>
                <a:cs typeface="Times New Roman" panose="02020603050405020304" pitchFamily="18" charset="0"/>
              </a:rPr>
              <a:t>资产配置方案</a:t>
            </a:r>
            <a:endParaRPr lang="zh-CN" altLang="zh-CN" sz="1200" kern="100" dirty="0">
              <a:latin typeface="宋体" panose="02010600030101010101" pitchFamily="2" charset="-122"/>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840018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资产管理部业务设想</a:t>
            </a:r>
            <a:endParaRPr lang="zh-CN" altLang="en-US" dirty="0"/>
          </a:p>
        </p:txBody>
      </p:sp>
      <p:graphicFrame>
        <p:nvGraphicFramePr>
          <p:cNvPr id="3" name="图示 2"/>
          <p:cNvGraphicFramePr/>
          <p:nvPr>
            <p:extLst>
              <p:ext uri="{D42A27DB-BD31-4B8C-83A1-F6EECF244321}">
                <p14:modId xmlns:p14="http://schemas.microsoft.com/office/powerpoint/2010/main" val="2500231067"/>
              </p:ext>
            </p:extLst>
          </p:nvPr>
        </p:nvGraphicFramePr>
        <p:xfrm>
          <a:off x="1267529" y="865940"/>
          <a:ext cx="9909667" cy="5362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187593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资产管理部业务设想</a:t>
            </a:r>
            <a:endParaRPr lang="zh-CN" altLang="en-US" dirty="0"/>
          </a:p>
        </p:txBody>
      </p:sp>
      <p:graphicFrame>
        <p:nvGraphicFramePr>
          <p:cNvPr id="3" name="图示 2"/>
          <p:cNvGraphicFramePr/>
          <p:nvPr>
            <p:extLst>
              <p:ext uri="{D42A27DB-BD31-4B8C-83A1-F6EECF244321}">
                <p14:modId xmlns:p14="http://schemas.microsoft.com/office/powerpoint/2010/main" val="3451691660"/>
              </p:ext>
            </p:extLst>
          </p:nvPr>
        </p:nvGraphicFramePr>
        <p:xfrm>
          <a:off x="1441443" y="882127"/>
          <a:ext cx="9350269" cy="4976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85839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87712" y="4927441"/>
            <a:ext cx="1394000" cy="139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标题 3"/>
          <p:cNvSpPr>
            <a:spLocks noGrp="1"/>
          </p:cNvSpPr>
          <p:nvPr>
            <p:ph type="title"/>
          </p:nvPr>
        </p:nvSpPr>
        <p:spPr>
          <a:xfrm>
            <a:off x="4516015" y="2532595"/>
            <a:ext cx="6058900" cy="581115"/>
          </a:xfrm>
        </p:spPr>
        <p:txBody>
          <a:bodyPr>
            <a:noAutofit/>
          </a:bodyPr>
          <a:lstStyle/>
          <a:p>
            <a:pPr algn="l"/>
            <a:r>
              <a:rPr lang="zh-CN" altLang="en-US" sz="4000" dirty="0" smtClean="0">
                <a:solidFill>
                  <a:srgbClr val="C00000"/>
                </a:solidFill>
              </a:rPr>
              <a:t>敬请雅正 欢迎交流</a:t>
            </a:r>
            <a:endParaRPr lang="zh-CN" altLang="en-US" sz="4000" dirty="0">
              <a:solidFill>
                <a:srgbClr val="C00000"/>
              </a:solidFill>
            </a:endParaRPr>
          </a:p>
        </p:txBody>
      </p:sp>
      <p:sp>
        <p:nvSpPr>
          <p:cNvPr id="5" name="文本占位符 4"/>
          <p:cNvSpPr>
            <a:spLocks noGrp="1"/>
          </p:cNvSpPr>
          <p:nvPr>
            <p:ph type="body" idx="1"/>
          </p:nvPr>
        </p:nvSpPr>
        <p:spPr>
          <a:xfrm>
            <a:off x="4516015" y="3171149"/>
            <a:ext cx="6308281" cy="444009"/>
          </a:xfrm>
        </p:spPr>
        <p:txBody>
          <a:bodyPr>
            <a:normAutofit/>
          </a:bodyPr>
          <a:lstStyle/>
          <a:p>
            <a:pPr algn="l"/>
            <a:r>
              <a:rPr lang="zh-CN" altLang="en-US" sz="1600" dirty="0" smtClean="0"/>
              <a:t>主讲人：</a:t>
            </a:r>
            <a:r>
              <a:rPr lang="zh-CN" altLang="en-US" sz="1600" dirty="0"/>
              <a:t>杨超</a:t>
            </a:r>
            <a:r>
              <a:rPr lang="zh-CN" altLang="en-US" sz="1600" dirty="0" smtClean="0"/>
              <a:t>   邮箱：</a:t>
            </a:r>
            <a:r>
              <a:rPr lang="en-US" altLang="zh-CN" sz="1600" dirty="0"/>
              <a:t>yc</a:t>
            </a:r>
            <a:r>
              <a:rPr lang="en-US" altLang="zh-CN" sz="1600" dirty="0" smtClean="0"/>
              <a:t>@sdfutures.com.cn</a:t>
            </a:r>
            <a:endParaRPr lang="zh-CN" altLang="en-US" sz="1600" dirty="0"/>
          </a:p>
        </p:txBody>
      </p:sp>
    </p:spTree>
    <p:extLst>
      <p:ext uri="{BB962C8B-B14F-4D97-AF65-F5344CB8AC3E}">
        <p14:creationId xmlns:p14="http://schemas.microsoft.com/office/powerpoint/2010/main" val="2952174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dirty="0">
                <a:solidFill>
                  <a:srgbClr val="000000"/>
                </a:solidFill>
                <a:latin typeface="VQOPAB+å¾®è½¯é�»,Bold"/>
                <a:cs typeface="VQOPAB+å¾®è½¯é�»,Bold"/>
              </a:rPr>
              <a:t>资产端供应与资金端供应</a:t>
            </a:r>
            <a:r>
              <a:rPr lang="zh-CN" altLang="en-US" dirty="0" smtClean="0">
                <a:solidFill>
                  <a:srgbClr val="000000"/>
                </a:solidFill>
                <a:latin typeface="VQOPAB+å¾®è½¯é�»,Bold"/>
                <a:cs typeface="VQOPAB+å¾®è½¯é�»,Bold"/>
              </a:rPr>
              <a:t>并存</a:t>
            </a:r>
            <a:endParaRPr lang="zh-CN" altLang="en-US" dirty="0">
              <a:latin typeface="华文仿宋" panose="02010600040101010101" pitchFamily="2" charset="-122"/>
              <a:ea typeface="华文仿宋" panose="02010600040101010101" pitchFamily="2" charset="-122"/>
            </a:endParaRPr>
          </a:p>
        </p:txBody>
      </p:sp>
      <p:sp>
        <p:nvSpPr>
          <p:cNvPr id="4" name="圆角矩形 3"/>
          <p:cNvSpPr/>
          <p:nvPr/>
        </p:nvSpPr>
        <p:spPr>
          <a:xfrm>
            <a:off x="1004329" y="1114425"/>
            <a:ext cx="1700213" cy="54292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券商资管</a:t>
            </a:r>
            <a:endParaRPr lang="zh-CN" altLang="en-US" dirty="0">
              <a:solidFill>
                <a:schemeClr val="tx1"/>
              </a:solidFill>
            </a:endParaRPr>
          </a:p>
        </p:txBody>
      </p:sp>
      <p:sp>
        <p:nvSpPr>
          <p:cNvPr id="5" name="圆角矩形 4"/>
          <p:cNvSpPr/>
          <p:nvPr/>
        </p:nvSpPr>
        <p:spPr>
          <a:xfrm>
            <a:off x="1004328" y="1802628"/>
            <a:ext cx="1700213" cy="54292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期货</a:t>
            </a:r>
            <a:r>
              <a:rPr lang="zh-CN" altLang="en-US" dirty="0" smtClean="0">
                <a:solidFill>
                  <a:schemeClr val="tx1"/>
                </a:solidFill>
              </a:rPr>
              <a:t>资管</a:t>
            </a:r>
            <a:endParaRPr lang="zh-CN" altLang="en-US" dirty="0">
              <a:solidFill>
                <a:schemeClr val="tx1"/>
              </a:solidFill>
            </a:endParaRPr>
          </a:p>
        </p:txBody>
      </p:sp>
      <p:sp>
        <p:nvSpPr>
          <p:cNvPr id="6" name="圆角矩形 5"/>
          <p:cNvSpPr/>
          <p:nvPr/>
        </p:nvSpPr>
        <p:spPr>
          <a:xfrm>
            <a:off x="1004328" y="2490831"/>
            <a:ext cx="1700213" cy="54292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私</a:t>
            </a:r>
            <a:r>
              <a:rPr lang="zh-CN" altLang="en-US" dirty="0" smtClean="0">
                <a:solidFill>
                  <a:schemeClr val="tx1"/>
                </a:solidFill>
              </a:rPr>
              <a:t>募基金</a:t>
            </a:r>
            <a:endParaRPr lang="zh-CN" altLang="en-US" dirty="0">
              <a:solidFill>
                <a:schemeClr val="tx1"/>
              </a:solidFill>
            </a:endParaRPr>
          </a:p>
        </p:txBody>
      </p:sp>
      <p:sp>
        <p:nvSpPr>
          <p:cNvPr id="7" name="圆角矩形 6"/>
          <p:cNvSpPr/>
          <p:nvPr/>
        </p:nvSpPr>
        <p:spPr>
          <a:xfrm>
            <a:off x="1004327" y="3179034"/>
            <a:ext cx="1700213" cy="54292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公</a:t>
            </a:r>
            <a:r>
              <a:rPr lang="zh-CN" altLang="en-US" dirty="0" smtClean="0">
                <a:solidFill>
                  <a:schemeClr val="tx1"/>
                </a:solidFill>
              </a:rPr>
              <a:t>募基金</a:t>
            </a:r>
            <a:endParaRPr lang="zh-CN" altLang="en-US" dirty="0">
              <a:solidFill>
                <a:schemeClr val="tx1"/>
              </a:solidFill>
            </a:endParaRPr>
          </a:p>
        </p:txBody>
      </p:sp>
      <p:sp>
        <p:nvSpPr>
          <p:cNvPr id="8" name="圆角矩形 7"/>
          <p:cNvSpPr/>
          <p:nvPr/>
        </p:nvSpPr>
        <p:spPr>
          <a:xfrm>
            <a:off x="1004326" y="3876849"/>
            <a:ext cx="1700213" cy="54292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信托计划</a:t>
            </a:r>
            <a:endParaRPr lang="zh-CN" altLang="en-US" dirty="0">
              <a:solidFill>
                <a:schemeClr val="tx1"/>
              </a:solidFill>
            </a:endParaRPr>
          </a:p>
        </p:txBody>
      </p:sp>
      <p:sp>
        <p:nvSpPr>
          <p:cNvPr id="9" name="圆角矩形 8"/>
          <p:cNvSpPr/>
          <p:nvPr/>
        </p:nvSpPr>
        <p:spPr>
          <a:xfrm>
            <a:off x="1004325" y="4577328"/>
            <a:ext cx="1700213" cy="54292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银行理财</a:t>
            </a:r>
            <a:endParaRPr lang="zh-CN" altLang="en-US" dirty="0">
              <a:solidFill>
                <a:schemeClr val="tx1"/>
              </a:solidFill>
            </a:endParaRPr>
          </a:p>
        </p:txBody>
      </p:sp>
      <p:sp>
        <p:nvSpPr>
          <p:cNvPr id="10" name="圆角矩形 9"/>
          <p:cNvSpPr/>
          <p:nvPr/>
        </p:nvSpPr>
        <p:spPr>
          <a:xfrm>
            <a:off x="1004324" y="5243643"/>
            <a:ext cx="1700213" cy="54292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股权投资等</a:t>
            </a:r>
            <a:endParaRPr lang="zh-CN" altLang="en-US" dirty="0">
              <a:solidFill>
                <a:schemeClr val="tx1"/>
              </a:solidFill>
            </a:endParaRPr>
          </a:p>
        </p:txBody>
      </p:sp>
      <p:sp>
        <p:nvSpPr>
          <p:cNvPr id="11" name="右大括号 10"/>
          <p:cNvSpPr/>
          <p:nvPr/>
        </p:nvSpPr>
        <p:spPr>
          <a:xfrm>
            <a:off x="2818826" y="1385887"/>
            <a:ext cx="785813" cy="412921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矩形 11"/>
          <p:cNvSpPr/>
          <p:nvPr/>
        </p:nvSpPr>
        <p:spPr>
          <a:xfrm>
            <a:off x="3847541" y="3106394"/>
            <a:ext cx="1320234" cy="68820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资产端</a:t>
            </a:r>
            <a:endParaRPr lang="zh-CN" altLang="en-US" dirty="0">
              <a:solidFill>
                <a:schemeClr val="tx1"/>
              </a:solidFill>
            </a:endParaRPr>
          </a:p>
        </p:txBody>
      </p:sp>
      <p:sp>
        <p:nvSpPr>
          <p:cNvPr id="13" name="矩形 12"/>
          <p:cNvSpPr/>
          <p:nvPr/>
        </p:nvSpPr>
        <p:spPr>
          <a:xfrm>
            <a:off x="6123368" y="3106393"/>
            <a:ext cx="1320234" cy="68820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资金</a:t>
            </a:r>
            <a:r>
              <a:rPr lang="zh-CN" altLang="en-US" dirty="0" smtClean="0">
                <a:solidFill>
                  <a:schemeClr val="tx1"/>
                </a:solidFill>
              </a:rPr>
              <a:t>端</a:t>
            </a:r>
            <a:endParaRPr lang="zh-CN" altLang="en-US" dirty="0">
              <a:solidFill>
                <a:schemeClr val="tx1"/>
              </a:solidFill>
            </a:endParaRPr>
          </a:p>
        </p:txBody>
      </p:sp>
      <p:sp>
        <p:nvSpPr>
          <p:cNvPr id="15" name="右大括号 14"/>
          <p:cNvSpPr/>
          <p:nvPr/>
        </p:nvSpPr>
        <p:spPr>
          <a:xfrm rot="10800000">
            <a:off x="7798717" y="1385887"/>
            <a:ext cx="785813" cy="412921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6" name="圆角矩形 15"/>
          <p:cNvSpPr/>
          <p:nvPr/>
        </p:nvSpPr>
        <p:spPr>
          <a:xfrm>
            <a:off x="8759676" y="1181659"/>
            <a:ext cx="1029782" cy="54292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银行</a:t>
            </a:r>
          </a:p>
        </p:txBody>
      </p:sp>
      <p:sp>
        <p:nvSpPr>
          <p:cNvPr id="17" name="圆角矩形 16"/>
          <p:cNvSpPr/>
          <p:nvPr/>
        </p:nvSpPr>
        <p:spPr>
          <a:xfrm>
            <a:off x="10058391" y="492805"/>
            <a:ext cx="1240447" cy="34091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零售代销</a:t>
            </a:r>
          </a:p>
        </p:txBody>
      </p:sp>
      <p:sp>
        <p:nvSpPr>
          <p:cNvPr id="18" name="圆角矩形 17"/>
          <p:cNvSpPr/>
          <p:nvPr/>
        </p:nvSpPr>
        <p:spPr>
          <a:xfrm>
            <a:off x="10058391" y="1000050"/>
            <a:ext cx="1240447" cy="34091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私人银行</a:t>
            </a:r>
          </a:p>
        </p:txBody>
      </p:sp>
      <p:sp>
        <p:nvSpPr>
          <p:cNvPr id="19" name="圆角矩形 18"/>
          <p:cNvSpPr/>
          <p:nvPr/>
        </p:nvSpPr>
        <p:spPr>
          <a:xfrm>
            <a:off x="10058391" y="1481627"/>
            <a:ext cx="1240447" cy="34091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委</a:t>
            </a:r>
            <a:r>
              <a:rPr lang="zh-CN" altLang="en-US" dirty="0" smtClean="0">
                <a:solidFill>
                  <a:schemeClr val="tx1"/>
                </a:solidFill>
              </a:rPr>
              <a:t>外投资</a:t>
            </a:r>
            <a:endParaRPr lang="zh-CN" altLang="en-US" dirty="0">
              <a:solidFill>
                <a:schemeClr val="tx1"/>
              </a:solidFill>
            </a:endParaRPr>
          </a:p>
        </p:txBody>
      </p:sp>
      <p:sp>
        <p:nvSpPr>
          <p:cNvPr id="20" name="圆角矩形 19"/>
          <p:cNvSpPr/>
          <p:nvPr/>
        </p:nvSpPr>
        <p:spPr>
          <a:xfrm>
            <a:off x="10058391" y="1980078"/>
            <a:ext cx="1240447" cy="34091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资产管理</a:t>
            </a:r>
            <a:endParaRPr lang="zh-CN" altLang="en-US" dirty="0">
              <a:solidFill>
                <a:schemeClr val="tx1"/>
              </a:solidFill>
            </a:endParaRPr>
          </a:p>
        </p:txBody>
      </p:sp>
      <p:sp>
        <p:nvSpPr>
          <p:cNvPr id="21" name="圆角矩形 20"/>
          <p:cNvSpPr/>
          <p:nvPr/>
        </p:nvSpPr>
        <p:spPr>
          <a:xfrm>
            <a:off x="8759676" y="2462941"/>
            <a:ext cx="1029782" cy="54292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保险</a:t>
            </a:r>
          </a:p>
        </p:txBody>
      </p:sp>
      <p:sp>
        <p:nvSpPr>
          <p:cNvPr id="22" name="圆角矩形 21"/>
          <p:cNvSpPr/>
          <p:nvPr/>
        </p:nvSpPr>
        <p:spPr>
          <a:xfrm>
            <a:off x="10058391" y="2563948"/>
            <a:ext cx="1240447" cy="34091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资管部</a:t>
            </a:r>
          </a:p>
        </p:txBody>
      </p:sp>
      <p:sp>
        <p:nvSpPr>
          <p:cNvPr id="23" name="圆角矩形 22"/>
          <p:cNvSpPr/>
          <p:nvPr/>
        </p:nvSpPr>
        <p:spPr>
          <a:xfrm>
            <a:off x="8769226" y="3455898"/>
            <a:ext cx="1029782" cy="54292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证券</a:t>
            </a:r>
          </a:p>
        </p:txBody>
      </p:sp>
      <p:sp>
        <p:nvSpPr>
          <p:cNvPr id="24" name="圆角矩形 23"/>
          <p:cNvSpPr/>
          <p:nvPr/>
        </p:nvSpPr>
        <p:spPr>
          <a:xfrm>
            <a:off x="10058391" y="3318399"/>
            <a:ext cx="1240447" cy="34091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资管部</a:t>
            </a:r>
          </a:p>
        </p:txBody>
      </p:sp>
      <p:sp>
        <p:nvSpPr>
          <p:cNvPr id="25" name="圆角矩形 24"/>
          <p:cNvSpPr/>
          <p:nvPr/>
        </p:nvSpPr>
        <p:spPr>
          <a:xfrm>
            <a:off x="10058391" y="3831163"/>
            <a:ext cx="1240447" cy="34091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零售代销</a:t>
            </a:r>
          </a:p>
        </p:txBody>
      </p:sp>
      <p:sp>
        <p:nvSpPr>
          <p:cNvPr id="27" name="圆角矩形 26"/>
          <p:cNvSpPr/>
          <p:nvPr/>
        </p:nvSpPr>
        <p:spPr>
          <a:xfrm>
            <a:off x="8759676" y="4566403"/>
            <a:ext cx="1029782" cy="54292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基金</a:t>
            </a:r>
          </a:p>
        </p:txBody>
      </p:sp>
      <p:sp>
        <p:nvSpPr>
          <p:cNvPr id="28" name="圆角矩形 27"/>
          <p:cNvSpPr/>
          <p:nvPr/>
        </p:nvSpPr>
        <p:spPr>
          <a:xfrm>
            <a:off x="10058391" y="4667410"/>
            <a:ext cx="1240447" cy="34091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专户定制</a:t>
            </a:r>
          </a:p>
        </p:txBody>
      </p:sp>
      <p:sp>
        <p:nvSpPr>
          <p:cNvPr id="29" name="圆角矩形 28"/>
          <p:cNvSpPr/>
          <p:nvPr/>
        </p:nvSpPr>
        <p:spPr>
          <a:xfrm>
            <a:off x="8769226" y="5297157"/>
            <a:ext cx="1029782" cy="54292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信托</a:t>
            </a:r>
          </a:p>
        </p:txBody>
      </p:sp>
      <p:sp>
        <p:nvSpPr>
          <p:cNvPr id="30" name="圆角矩形 29"/>
          <p:cNvSpPr/>
          <p:nvPr/>
        </p:nvSpPr>
        <p:spPr>
          <a:xfrm>
            <a:off x="10058391" y="5398164"/>
            <a:ext cx="1240447" cy="34091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代销</a:t>
            </a:r>
          </a:p>
        </p:txBody>
      </p:sp>
      <p:sp>
        <p:nvSpPr>
          <p:cNvPr id="31" name="圆角矩形 30"/>
          <p:cNvSpPr/>
          <p:nvPr/>
        </p:nvSpPr>
        <p:spPr>
          <a:xfrm>
            <a:off x="8759675" y="5994757"/>
            <a:ext cx="1160929" cy="54292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三</a:t>
            </a:r>
            <a:r>
              <a:rPr lang="zh-CN" altLang="en-US" dirty="0" smtClean="0">
                <a:solidFill>
                  <a:schemeClr val="tx1"/>
                </a:solidFill>
              </a:rPr>
              <a:t>方财富</a:t>
            </a:r>
            <a:endParaRPr lang="zh-CN" altLang="en-US" dirty="0">
              <a:solidFill>
                <a:schemeClr val="tx1"/>
              </a:solidFill>
            </a:endParaRPr>
          </a:p>
        </p:txBody>
      </p:sp>
      <p:sp>
        <p:nvSpPr>
          <p:cNvPr id="32" name="圆角矩形 31"/>
          <p:cNvSpPr/>
          <p:nvPr/>
        </p:nvSpPr>
        <p:spPr>
          <a:xfrm>
            <a:off x="10058391" y="6089806"/>
            <a:ext cx="1240447" cy="340911"/>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代销</a:t>
            </a:r>
          </a:p>
        </p:txBody>
      </p:sp>
      <p:sp>
        <p:nvSpPr>
          <p:cNvPr id="33" name="左右箭头 32"/>
          <p:cNvSpPr/>
          <p:nvPr/>
        </p:nvSpPr>
        <p:spPr>
          <a:xfrm>
            <a:off x="5290504" y="3223045"/>
            <a:ext cx="724953" cy="458573"/>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883303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
          <p:cNvSpPr/>
          <p:nvPr/>
        </p:nvSpPr>
        <p:spPr>
          <a:xfrm>
            <a:off x="6154" y="927651"/>
            <a:ext cx="10767863" cy="5234609"/>
          </a:xfrm>
          <a:prstGeom prst="rect">
            <a:avLst/>
          </a:prstGeom>
          <a:blipFill>
            <a:blip r:embed="rId3" cstate="print"/>
            <a:stretch>
              <a:fillRect/>
            </a:stretch>
          </a:blipFill>
        </p:spPr>
        <p:txBody>
          <a:bodyPr wrap="square" lIns="0" tIns="0" rIns="0" bIns="0" rtlCol="0">
            <a:spAutoFit/>
          </a:bodyPr>
          <a:lstStyle/>
          <a:p>
            <a:endParaRPr/>
          </a:p>
        </p:txBody>
      </p:sp>
      <p:sp>
        <p:nvSpPr>
          <p:cNvPr id="2" name="标题 1"/>
          <p:cNvSpPr>
            <a:spLocks noGrp="1"/>
          </p:cNvSpPr>
          <p:nvPr>
            <p:ph type="ctrTitle"/>
          </p:nvPr>
        </p:nvSpPr>
        <p:spPr/>
        <p:txBody>
          <a:bodyPr>
            <a:normAutofit/>
          </a:bodyPr>
          <a:lstStyle/>
          <a:p>
            <a:r>
              <a:rPr lang="zh-CN" altLang="en-US" dirty="0">
                <a:solidFill>
                  <a:srgbClr val="000000"/>
                </a:solidFill>
                <a:latin typeface="VQOPAB+å¾®è½¯é�»,Bold"/>
                <a:cs typeface="VQOPAB+å¾®è½¯é�»,Bold"/>
              </a:rPr>
              <a:t>资产端供应与资金端供应</a:t>
            </a:r>
            <a:r>
              <a:rPr lang="zh-CN" altLang="en-US" dirty="0" smtClean="0">
                <a:solidFill>
                  <a:srgbClr val="000000"/>
                </a:solidFill>
                <a:latin typeface="VQOPAB+å¾®è½¯é�»,Bold"/>
                <a:cs typeface="VQOPAB+å¾®è½¯é�»,Bold"/>
              </a:rPr>
              <a:t>并存</a:t>
            </a:r>
            <a:endParaRPr lang="zh-CN" altLang="en-US" dirty="0">
              <a:latin typeface="华文仿宋" panose="02010600040101010101" pitchFamily="2" charset="-122"/>
              <a:ea typeface="华文仿宋" panose="02010600040101010101" pitchFamily="2" charset="-122"/>
            </a:endParaRPr>
          </a:p>
        </p:txBody>
      </p:sp>
      <p:sp>
        <p:nvSpPr>
          <p:cNvPr id="3" name="矩形 2"/>
          <p:cNvSpPr/>
          <p:nvPr/>
        </p:nvSpPr>
        <p:spPr>
          <a:xfrm>
            <a:off x="4554070" y="2061641"/>
            <a:ext cx="7053730" cy="709810"/>
          </a:xfrm>
          <a:prstGeom prst="rect">
            <a:avLst/>
          </a:prstGeom>
        </p:spPr>
        <p:txBody>
          <a:bodyPr wrap="square">
            <a:spAutoFit/>
          </a:bodyPr>
          <a:lstStyle/>
          <a:p>
            <a:pPr>
              <a:lnSpc>
                <a:spcPts val="2500"/>
              </a:lnSpc>
            </a:pPr>
            <a:r>
              <a:rPr lang="zh-CN" altLang="en-US" dirty="0">
                <a:solidFill>
                  <a:srgbClr val="000000"/>
                </a:solidFill>
                <a:latin typeface="宋体" panose="02010600030101010101" pitchFamily="2" charset="-122"/>
                <a:ea typeface="宋体" panose="02010600030101010101" pitchFamily="2" charset="-122"/>
              </a:rPr>
              <a:t>在目前市场、客户、竞争大环境下，掌握资产端到资金端全价值链能力的全线布局</a:t>
            </a:r>
            <a:r>
              <a:rPr lang="zh-CN" altLang="en-US" dirty="0" smtClean="0">
                <a:solidFill>
                  <a:srgbClr val="000000"/>
                </a:solidFill>
                <a:latin typeface="宋体" panose="02010600030101010101" pitchFamily="2" charset="-122"/>
                <a:ea typeface="宋体" panose="02010600030101010101" pitchFamily="2" charset="-122"/>
              </a:rPr>
              <a:t>型资产管理机构优势</a:t>
            </a:r>
            <a:r>
              <a:rPr lang="zh-CN" altLang="en-US" dirty="0">
                <a:solidFill>
                  <a:srgbClr val="000000"/>
                </a:solidFill>
                <a:latin typeface="宋体" panose="02010600030101010101" pitchFamily="2" charset="-122"/>
                <a:ea typeface="宋体" panose="02010600030101010101" pitchFamily="2" charset="-122"/>
              </a:rPr>
              <a:t>凸显。</a:t>
            </a:r>
            <a:endParaRPr lang="zh-CN" altLang="en-US" dirty="0"/>
          </a:p>
        </p:txBody>
      </p:sp>
      <p:sp>
        <p:nvSpPr>
          <p:cNvPr id="14" name="矩形 13"/>
          <p:cNvSpPr/>
          <p:nvPr/>
        </p:nvSpPr>
        <p:spPr>
          <a:xfrm>
            <a:off x="4554070" y="3298126"/>
            <a:ext cx="7142630" cy="2633413"/>
          </a:xfrm>
          <a:prstGeom prst="rect">
            <a:avLst/>
          </a:prstGeom>
        </p:spPr>
        <p:txBody>
          <a:bodyPr wrap="square">
            <a:spAutoFit/>
          </a:bodyPr>
          <a:lstStyle/>
          <a:p>
            <a:pPr>
              <a:lnSpc>
                <a:spcPts val="2500"/>
              </a:lnSpc>
            </a:pPr>
            <a:r>
              <a:rPr lang="zh-CN" altLang="en-US" dirty="0">
                <a:solidFill>
                  <a:srgbClr val="000000"/>
                </a:solidFill>
                <a:latin typeface="宋体" panose="02010600030101010101" pitchFamily="2" charset="-122"/>
                <a:ea typeface="宋体" panose="02010600030101010101" pitchFamily="2" charset="-122"/>
              </a:rPr>
              <a:t>例如：</a:t>
            </a:r>
          </a:p>
          <a:p>
            <a:pPr>
              <a:lnSpc>
                <a:spcPts val="2500"/>
              </a:lnSpc>
            </a:pPr>
            <a:r>
              <a:rPr lang="zh-CN" altLang="en-US" dirty="0">
                <a:solidFill>
                  <a:srgbClr val="000000"/>
                </a:solidFill>
                <a:latin typeface="宋体" panose="02010600030101010101" pitchFamily="2" charset="-122"/>
                <a:ea typeface="宋体" panose="02010600030101010101" pitchFamily="2" charset="-122"/>
              </a:rPr>
              <a:t>商业银行逐渐由原来最初单纯的资金端逐渐转向了资产端，基本全程参与证券化整个过程。因为银行经过多年的经营以及在社会中的融资地位，历史上形成了三大优势。一是作为资金来源端来讲，银行为市场上最大的资金方，有很多的资金量。二是银行经过多年的经营，拥有了大批优良的客户，客户资源非常充足。三是银行作为中介，为企业提供的结算功能是不可代替的。这几大优势，成就了银行在资产证券化过程当中能够扮演极其重要的角色。</a:t>
            </a:r>
            <a:endParaRPr lang="zh-CN" altLang="en-US" dirty="0"/>
          </a:p>
        </p:txBody>
      </p:sp>
    </p:spTree>
    <p:extLst>
      <p:ext uri="{BB962C8B-B14F-4D97-AF65-F5344CB8AC3E}">
        <p14:creationId xmlns:p14="http://schemas.microsoft.com/office/powerpoint/2010/main" val="4028242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1847" y="1965958"/>
            <a:ext cx="2551681" cy="2518757"/>
          </a:xfrm>
          <a:prstGeom prst="roundRect">
            <a:avLst/>
          </a:prstGeom>
        </p:spPr>
      </p:pic>
      <p:sp>
        <p:nvSpPr>
          <p:cNvPr id="25" name="文本框 24"/>
          <p:cNvSpPr txBox="1"/>
          <p:nvPr/>
        </p:nvSpPr>
        <p:spPr>
          <a:xfrm>
            <a:off x="1990367" y="2489390"/>
            <a:ext cx="1529542" cy="307777"/>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altLang="zh-CN" sz="1400" dirty="0">
                <a:solidFill>
                  <a:schemeClr val="bg1"/>
                </a:solidFill>
                <a:latin typeface="Arial" panose="020B0604020202020204" pitchFamily="34" charset="0"/>
                <a:cs typeface="Arial" panose="020B0604020202020204" pitchFamily="34" charset="0"/>
              </a:rPr>
              <a:t>CONTENT</a:t>
            </a:r>
            <a:endParaRPr lang="zh-CN" altLang="en-US" sz="1400" dirty="0">
              <a:solidFill>
                <a:schemeClr val="bg1"/>
              </a:solidFill>
              <a:latin typeface="Arial" panose="020B0604020202020204" pitchFamily="34" charset="0"/>
              <a:cs typeface="Arial" panose="020B0604020202020204" pitchFamily="34" charset="0"/>
            </a:endParaRPr>
          </a:p>
        </p:txBody>
      </p:sp>
      <p:sp>
        <p:nvSpPr>
          <p:cNvPr id="30" name="文本框 29"/>
          <p:cNvSpPr txBox="1"/>
          <p:nvPr/>
        </p:nvSpPr>
        <p:spPr>
          <a:xfrm>
            <a:off x="1990368" y="2119681"/>
            <a:ext cx="856211"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目录</a:t>
            </a:r>
          </a:p>
        </p:txBody>
      </p:sp>
      <p:grpSp>
        <p:nvGrpSpPr>
          <p:cNvPr id="35" name="组合 34"/>
          <p:cNvGrpSpPr/>
          <p:nvPr/>
        </p:nvGrpSpPr>
        <p:grpSpPr>
          <a:xfrm>
            <a:off x="5389670" y="1720700"/>
            <a:ext cx="5324946" cy="338554"/>
            <a:chOff x="4276216" y="2359713"/>
            <a:chExt cx="5324946" cy="338554"/>
          </a:xfrm>
        </p:grpSpPr>
        <p:sp>
          <p:nvSpPr>
            <p:cNvPr id="14" name="文本框 13"/>
            <p:cNvSpPr txBox="1"/>
            <p:nvPr/>
          </p:nvSpPr>
          <p:spPr>
            <a:xfrm>
              <a:off x="4754885" y="2359713"/>
              <a:ext cx="4846277" cy="338554"/>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目录</a:t>
              </a:r>
              <a:r>
                <a:rPr lang="zh-CN" altLang="en-US" sz="1600" b="1" dirty="0" smtClean="0">
                  <a:latin typeface="微软雅黑" panose="020B0503020204020204" pitchFamily="34" charset="-122"/>
                  <a:ea typeface="微软雅黑" panose="020B0503020204020204" pitchFamily="34" charset="-122"/>
                </a:rPr>
                <a:t>一    传统经纪通道业务与转型资管业务并存</a:t>
              </a:r>
              <a:endParaRPr lang="zh-CN" altLang="en-US" sz="1600" b="1" dirty="0">
                <a:latin typeface="微软雅黑" panose="020B0503020204020204" pitchFamily="34" charset="-122"/>
                <a:ea typeface="微软雅黑" panose="020B0503020204020204" pitchFamily="34" charset="-122"/>
              </a:endParaRPr>
            </a:p>
          </p:txBody>
        </p:sp>
        <p:sp>
          <p:nvSpPr>
            <p:cNvPr id="33" name="圆角矩形 32"/>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4276216" y="2359713"/>
              <a:ext cx="274320" cy="338554"/>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1</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5389670" y="2174907"/>
            <a:ext cx="5324946" cy="338554"/>
            <a:chOff x="4276216" y="2359713"/>
            <a:chExt cx="5324946" cy="338554"/>
          </a:xfrm>
        </p:grpSpPr>
        <p:sp>
          <p:nvSpPr>
            <p:cNvPr id="27" name="文本框 26"/>
            <p:cNvSpPr txBox="1"/>
            <p:nvPr/>
          </p:nvSpPr>
          <p:spPr>
            <a:xfrm>
              <a:off x="4754885" y="2359713"/>
              <a:ext cx="484627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a:t>
              </a:r>
              <a:r>
                <a:rPr lang="zh-CN" altLang="en-US" sz="1600" b="1" dirty="0">
                  <a:latin typeface="微软雅黑" panose="020B0503020204020204" pitchFamily="34" charset="-122"/>
                  <a:ea typeface="微软雅黑" panose="020B0503020204020204" pitchFamily="34" charset="-122"/>
                </a:rPr>
                <a:t>二</a:t>
              </a:r>
              <a:r>
                <a:rPr lang="zh-CN" altLang="en-US" sz="1600" b="1" dirty="0" smtClean="0">
                  <a:latin typeface="微软雅黑" panose="020B0503020204020204" pitchFamily="34" charset="-122"/>
                  <a:ea typeface="微软雅黑" panose="020B0503020204020204" pitchFamily="34" charset="-122"/>
                </a:rPr>
                <a:t>    资产端与资金端供应并存</a:t>
              </a:r>
              <a:endParaRPr lang="zh-CN" altLang="en-US" sz="1600" b="1" dirty="0">
                <a:latin typeface="微软雅黑" panose="020B0503020204020204" pitchFamily="34" charset="-122"/>
                <a:ea typeface="微软雅黑" panose="020B0503020204020204" pitchFamily="34" charset="-122"/>
              </a:endParaRPr>
            </a:p>
          </p:txBody>
        </p:sp>
        <p:sp>
          <p:nvSpPr>
            <p:cNvPr id="28" name="圆角矩形 27"/>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4276216" y="2359713"/>
              <a:ext cx="274320" cy="338554"/>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2</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5389670" y="2629114"/>
            <a:ext cx="4227666" cy="338554"/>
            <a:chOff x="4276216" y="2359713"/>
            <a:chExt cx="4227666" cy="338554"/>
          </a:xfrm>
        </p:grpSpPr>
        <p:sp>
          <p:nvSpPr>
            <p:cNvPr id="43" name="文本框 42"/>
            <p:cNvSpPr txBox="1"/>
            <p:nvPr/>
          </p:nvSpPr>
          <p:spPr>
            <a:xfrm>
              <a:off x="4754885" y="2359713"/>
              <a:ext cx="3748997" cy="338554"/>
            </a:xfrm>
            <a:prstGeom prst="rect">
              <a:avLst/>
            </a:prstGeom>
            <a:noFill/>
          </p:spPr>
          <p:txBody>
            <a:bodyPr wrap="square" rtlCol="0">
              <a:spAutoFit/>
            </a:bodyPr>
            <a:lstStyle/>
            <a:p>
              <a:r>
                <a:rPr lang="zh-CN" altLang="en-US" sz="1600" b="1" dirty="0" smtClean="0">
                  <a:solidFill>
                    <a:srgbClr val="FF0000"/>
                  </a:solidFill>
                  <a:latin typeface="微软雅黑" panose="020B0503020204020204" pitchFamily="34" charset="-122"/>
                  <a:ea typeface="微软雅黑" panose="020B0503020204020204" pitchFamily="34" charset="-122"/>
                </a:rPr>
                <a:t>目录</a:t>
              </a:r>
              <a:r>
                <a:rPr lang="zh-CN" altLang="en-US" sz="1600" b="1" dirty="0">
                  <a:solidFill>
                    <a:srgbClr val="FF0000"/>
                  </a:solidFill>
                  <a:latin typeface="微软雅黑" panose="020B0503020204020204" pitchFamily="34" charset="-122"/>
                  <a:ea typeface="微软雅黑" panose="020B0503020204020204" pitchFamily="34" charset="-122"/>
                </a:rPr>
                <a:t>三</a:t>
              </a:r>
              <a:r>
                <a:rPr lang="zh-CN" altLang="en-US" sz="1600" b="1" dirty="0" smtClean="0">
                  <a:solidFill>
                    <a:srgbClr val="FF0000"/>
                  </a:solidFill>
                  <a:latin typeface="微软雅黑" panose="020B0503020204020204" pitchFamily="34" charset="-122"/>
                  <a:ea typeface="微软雅黑" panose="020B0503020204020204" pitchFamily="34" charset="-122"/>
                </a:rPr>
                <a:t>    定位与发展</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52" name="圆角矩形 51"/>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4276216" y="2359713"/>
              <a:ext cx="274320" cy="338554"/>
            </a:xfrm>
            <a:prstGeom prst="rect">
              <a:avLst/>
            </a:prstGeom>
            <a:noFill/>
          </p:spPr>
          <p:txBody>
            <a:bodyPr wrap="squar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3</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5389670" y="3083321"/>
            <a:ext cx="4227666" cy="338554"/>
            <a:chOff x="4276216" y="2359713"/>
            <a:chExt cx="4227666" cy="338554"/>
          </a:xfrm>
        </p:grpSpPr>
        <p:sp>
          <p:nvSpPr>
            <p:cNvPr id="55" name="文本框 54"/>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目录四    </a:t>
              </a:r>
              <a:r>
                <a:rPr lang="zh-CN" altLang="en-US" sz="1600" b="1" dirty="0">
                  <a:latin typeface="微软雅黑" panose="020B0503020204020204" pitchFamily="34" charset="-122"/>
                  <a:ea typeface="微软雅黑" panose="020B0503020204020204" pitchFamily="34" charset="-122"/>
                </a:rPr>
                <a:t>资管</a:t>
              </a:r>
              <a:r>
                <a:rPr lang="zh-CN" altLang="en-US" sz="1600" b="1" dirty="0" smtClean="0">
                  <a:latin typeface="微软雅黑" panose="020B0503020204020204" pitchFamily="34" charset="-122"/>
                  <a:ea typeface="微软雅黑" panose="020B0503020204020204" pitchFamily="34" charset="-122"/>
                </a:rPr>
                <a:t>业务如何做</a:t>
              </a:r>
              <a:endParaRPr lang="zh-CN" altLang="en-US" sz="1600" b="1" dirty="0">
                <a:latin typeface="微软雅黑" panose="020B0503020204020204" pitchFamily="34" charset="-122"/>
                <a:ea typeface="微软雅黑" panose="020B0503020204020204" pitchFamily="34" charset="-122"/>
              </a:endParaRPr>
            </a:p>
          </p:txBody>
        </p:sp>
        <p:sp>
          <p:nvSpPr>
            <p:cNvPr id="56" name="圆角矩形 55"/>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p:cNvSpPr txBox="1"/>
            <p:nvPr/>
          </p:nvSpPr>
          <p:spPr>
            <a:xfrm>
              <a:off x="4276216" y="2359713"/>
              <a:ext cx="274320" cy="338554"/>
            </a:xfrm>
            <a:prstGeom prst="rect">
              <a:avLst/>
            </a:prstGeom>
            <a:noFill/>
          </p:spPr>
          <p:txBody>
            <a:bodyPr wrap="squar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4</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5400562" y="3537528"/>
            <a:ext cx="4227666" cy="338554"/>
            <a:chOff x="4276216" y="2359713"/>
            <a:chExt cx="4227666" cy="338554"/>
          </a:xfrm>
        </p:grpSpPr>
        <p:sp>
          <p:nvSpPr>
            <p:cNvPr id="59" name="文本框 58"/>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a:t>
              </a:r>
              <a:r>
                <a:rPr lang="zh-CN" altLang="en-US" sz="1600" b="1" dirty="0">
                  <a:latin typeface="微软雅黑" panose="020B0503020204020204" pitchFamily="34" charset="-122"/>
                  <a:ea typeface="微软雅黑" panose="020B0503020204020204" pitchFamily="34" charset="-122"/>
                </a:rPr>
                <a:t>五</a:t>
              </a:r>
              <a:r>
                <a:rPr lang="zh-CN" altLang="en-US" sz="1600" b="1" dirty="0" smtClean="0">
                  <a:latin typeface="微软雅黑" panose="020B0503020204020204" pitchFamily="34" charset="-122"/>
                  <a:ea typeface="微软雅黑" panose="020B0503020204020204" pitchFamily="34" charset="-122"/>
                </a:rPr>
                <a:t>    </a:t>
              </a:r>
              <a:r>
                <a:rPr lang="zh-CN" altLang="en-US" sz="1600" b="1" dirty="0">
                  <a:latin typeface="微软雅黑" panose="020B0503020204020204" pitchFamily="34" charset="-122"/>
                  <a:ea typeface="微软雅黑" panose="020B0503020204020204" pitchFamily="34" charset="-122"/>
                </a:rPr>
                <a:t>资管</a:t>
              </a:r>
              <a:r>
                <a:rPr lang="zh-CN" altLang="en-US" sz="1600" b="1" dirty="0" smtClean="0">
                  <a:latin typeface="微软雅黑" panose="020B0503020204020204" pitchFamily="34" charset="-122"/>
                  <a:ea typeface="微软雅黑" panose="020B0503020204020204" pitchFamily="34" charset="-122"/>
                </a:rPr>
                <a:t>业务的核心</a:t>
              </a:r>
              <a:endParaRPr lang="zh-CN" altLang="en-US" sz="1600" b="1" dirty="0">
                <a:latin typeface="微软雅黑" panose="020B0503020204020204" pitchFamily="34" charset="-122"/>
                <a:ea typeface="微软雅黑" panose="020B0503020204020204" pitchFamily="34" charset="-122"/>
              </a:endParaRPr>
            </a:p>
          </p:txBody>
        </p:sp>
        <p:sp>
          <p:nvSpPr>
            <p:cNvPr id="60" name="圆角矩形 59"/>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4276216" y="2359713"/>
              <a:ext cx="274320" cy="338554"/>
            </a:xfrm>
            <a:prstGeom prst="rect">
              <a:avLst/>
            </a:prstGeom>
            <a:noFill/>
          </p:spPr>
          <p:txBody>
            <a:bodyPr wrap="squar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5</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5401324" y="3991735"/>
            <a:ext cx="4227666" cy="338554"/>
            <a:chOff x="4276216" y="2359713"/>
            <a:chExt cx="4227666" cy="338554"/>
          </a:xfrm>
        </p:grpSpPr>
        <p:sp>
          <p:nvSpPr>
            <p:cNvPr id="63" name="文本框 62"/>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目录六    期货公司资管业务的扬长避短</a:t>
              </a:r>
              <a:endParaRPr lang="zh-CN" altLang="en-US" sz="1600" b="1" dirty="0">
                <a:latin typeface="微软雅黑" panose="020B0503020204020204" pitchFamily="34" charset="-122"/>
                <a:ea typeface="微软雅黑" panose="020B0503020204020204" pitchFamily="34" charset="-122"/>
              </a:endParaRPr>
            </a:p>
          </p:txBody>
        </p:sp>
        <p:sp>
          <p:nvSpPr>
            <p:cNvPr id="64" name="圆角矩形 63"/>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64"/>
            <p:cNvSpPr txBox="1"/>
            <p:nvPr/>
          </p:nvSpPr>
          <p:spPr>
            <a:xfrm>
              <a:off x="4276216" y="2359713"/>
              <a:ext cx="274320" cy="338554"/>
            </a:xfrm>
            <a:prstGeom prst="rect">
              <a:avLst/>
            </a:prstGeom>
            <a:noFill/>
          </p:spPr>
          <p:txBody>
            <a:bodyPr wrap="square" rtlCol="0">
              <a:spAutoFit/>
            </a:bodyPr>
            <a:lstStyle/>
            <a:p>
              <a:r>
                <a:rPr lang="en-US" altLang="zh-CN" sz="1600" dirty="0" smtClean="0">
                  <a:solidFill>
                    <a:schemeClr val="bg1"/>
                  </a:solidFill>
                  <a:latin typeface="微软雅黑" panose="020B0503020204020204" pitchFamily="34" charset="-122"/>
                  <a:ea typeface="微软雅黑" panose="020B0503020204020204" pitchFamily="34" charset="-122"/>
                </a:rPr>
                <a:t>6</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5400562" y="4445941"/>
            <a:ext cx="4227666" cy="338554"/>
            <a:chOff x="4276216" y="2359713"/>
            <a:chExt cx="4227666" cy="338554"/>
          </a:xfrm>
        </p:grpSpPr>
        <p:sp>
          <p:nvSpPr>
            <p:cNvPr id="39" name="文本框 38"/>
            <p:cNvSpPr txBox="1"/>
            <p:nvPr/>
          </p:nvSpPr>
          <p:spPr>
            <a:xfrm>
              <a:off x="4754885" y="2359713"/>
              <a:ext cx="3748997" cy="338554"/>
            </a:xfrm>
            <a:prstGeom prst="rect">
              <a:avLst/>
            </a:prstGeom>
            <a:noFill/>
          </p:spPr>
          <p:txBody>
            <a:bodyPr wrap="square" rtlCol="0">
              <a:spAutoFit/>
            </a:bodyPr>
            <a:lstStyle/>
            <a:p>
              <a:r>
                <a:rPr lang="zh-CN" altLang="en-US" sz="1600" b="1" dirty="0" smtClean="0">
                  <a:latin typeface="微软雅黑" panose="020B0503020204020204" pitchFamily="34" charset="-122"/>
                  <a:ea typeface="微软雅黑" panose="020B0503020204020204" pitchFamily="34" charset="-122"/>
                </a:rPr>
                <a:t>目录七    盛达资管的方向    </a:t>
              </a:r>
              <a:endParaRPr lang="zh-CN" altLang="en-US" sz="1600" b="1" dirty="0">
                <a:latin typeface="微软雅黑" panose="020B0503020204020204" pitchFamily="34" charset="-122"/>
                <a:ea typeface="微软雅黑" panose="020B0503020204020204" pitchFamily="34" charset="-122"/>
              </a:endParaRPr>
            </a:p>
          </p:txBody>
        </p:sp>
        <p:sp>
          <p:nvSpPr>
            <p:cNvPr id="44" name="圆角矩形 43"/>
            <p:cNvSpPr/>
            <p:nvPr/>
          </p:nvSpPr>
          <p:spPr>
            <a:xfrm rot="18900000">
              <a:off x="4289372" y="2391830"/>
              <a:ext cx="274320" cy="2743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4276216" y="2359713"/>
              <a:ext cx="274320" cy="338554"/>
            </a:xfrm>
            <a:prstGeom prst="rect">
              <a:avLst/>
            </a:prstGeom>
            <a:noFill/>
          </p:spPr>
          <p:txBody>
            <a:bodyPr wrap="square" rtlCol="0">
              <a:spAutoFit/>
            </a:bodyPr>
            <a:lstStyle/>
            <a:p>
              <a:r>
                <a:rPr lang="en-US" altLang="zh-CN" sz="1600" dirty="0">
                  <a:solidFill>
                    <a:schemeClr val="bg1"/>
                  </a:solidFill>
                  <a:latin typeface="微软雅黑" panose="020B0503020204020204" pitchFamily="34" charset="-122"/>
                  <a:ea typeface="微软雅黑" panose="020B0503020204020204" pitchFamily="34" charset="-122"/>
                </a:rPr>
                <a:t>7</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4585700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5237</TotalTime>
  <Words>5463</Words>
  <Application>Microsoft Office PowerPoint</Application>
  <PresentationFormat>宽屏</PresentationFormat>
  <Paragraphs>581</Paragraphs>
  <Slides>67</Slides>
  <Notes>33</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67</vt:i4>
      </vt:variant>
    </vt:vector>
  </HeadingPairs>
  <TitlesOfParts>
    <vt:vector size="83" baseType="lpstr">
      <vt:lpstr>-apple-system</vt:lpstr>
      <vt:lpstr>Arial Unicode MS</vt:lpstr>
      <vt:lpstr>PingFang SC</vt:lpstr>
      <vt:lpstr>VQOPAB+å¾®è½¯é�»,Bold</vt:lpstr>
      <vt:lpstr>等线</vt:lpstr>
      <vt:lpstr>等线 Light</vt:lpstr>
      <vt:lpstr>华文仿宋</vt:lpstr>
      <vt:lpstr>华文中宋</vt:lpstr>
      <vt:lpstr>宋体</vt:lpstr>
      <vt:lpstr>微软雅黑</vt:lpstr>
      <vt:lpstr>Arial</vt:lpstr>
      <vt:lpstr>Calibri</vt:lpstr>
      <vt:lpstr>Calibri Light</vt:lpstr>
      <vt:lpstr>Times New Roman</vt:lpstr>
      <vt:lpstr>Wingdings</vt:lpstr>
      <vt:lpstr>Office 主题​​</vt:lpstr>
      <vt:lpstr>盛达资管业务展望与探讨</vt:lpstr>
      <vt:lpstr>PowerPoint 演示文稿</vt:lpstr>
      <vt:lpstr>传统经纪通道与转型财富管理平台并存</vt:lpstr>
      <vt:lpstr>传统经纪通道与转型财富管理平台并存</vt:lpstr>
      <vt:lpstr>期货资管规模占比</vt:lpstr>
      <vt:lpstr>PowerPoint 演示文稿</vt:lpstr>
      <vt:lpstr>资产端供应与资金端供应并存</vt:lpstr>
      <vt:lpstr>资产端供应与资金端供应并存</vt:lpstr>
      <vt:lpstr>PowerPoint 演示文稿</vt:lpstr>
      <vt:lpstr>期货公司在资产管理领域的优势</vt:lpstr>
      <vt:lpstr>优质资产供应商</vt:lpstr>
      <vt:lpstr>机构资金对接通道</vt:lpstr>
      <vt:lpstr>机构资金对接通道</vt:lpstr>
      <vt:lpstr>资源整合的平台</vt:lpstr>
      <vt:lpstr>PowerPoint 演示文稿</vt:lpstr>
      <vt:lpstr>全球宏观环境</vt:lpstr>
      <vt:lpstr>监管政策对国内资本市场的影响</vt:lpstr>
      <vt:lpstr>监管政策对国内资本市场的影响</vt:lpstr>
      <vt:lpstr>资产管理制度要点</vt:lpstr>
      <vt:lpstr>资产管理制度要点</vt:lpstr>
      <vt:lpstr>资产管理制度要点</vt:lpstr>
      <vt:lpstr>资产管理制度要点</vt:lpstr>
      <vt:lpstr>全球市场表现</vt:lpstr>
      <vt:lpstr>国内各策略表现</vt:lpstr>
      <vt:lpstr>策略介绍</vt:lpstr>
      <vt:lpstr>头部机构介绍-多头私募-高毅资产</vt:lpstr>
      <vt:lpstr>头部机构介绍-多头私募-高毅资产</vt:lpstr>
      <vt:lpstr>头部机构介绍-多头公募-嘉实新兴产业基金</vt:lpstr>
      <vt:lpstr>头部机构介绍-多头公募-抱团现象</vt:lpstr>
      <vt:lpstr>头部机构介绍-量化对冲-幻方量化</vt:lpstr>
      <vt:lpstr>头部机构介绍-量化对冲-幻方量化</vt:lpstr>
      <vt:lpstr>头部机构介绍-指数增强-幻方量化</vt:lpstr>
      <vt:lpstr>头部机构介绍-多策略-永安国富</vt:lpstr>
      <vt:lpstr>头部机构介绍-多策略-永安国富</vt:lpstr>
      <vt:lpstr>头部机构介绍-期货高频-深圳茂源</vt:lpstr>
      <vt:lpstr>头部机构介绍-期货高频-深圳茂源</vt:lpstr>
      <vt:lpstr>全球最大对冲基金排行</vt:lpstr>
      <vt:lpstr>了解客户的需求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期货资管业务模式</vt:lpstr>
      <vt:lpstr>PowerPoint 演示文稿</vt:lpstr>
      <vt:lpstr>解决方案-搭建业务平台</vt:lpstr>
      <vt:lpstr>PowerPoint 演示文稿</vt:lpstr>
      <vt:lpstr>选产品的核心</vt:lpstr>
      <vt:lpstr>选策略的核心</vt:lpstr>
      <vt:lpstr>选投顾的核心</vt:lpstr>
      <vt:lpstr>PowerPoint 演示文稿</vt:lpstr>
      <vt:lpstr>期货公司的劣势</vt:lpstr>
      <vt:lpstr>PowerPoint 演示文稿</vt:lpstr>
      <vt:lpstr>期货资管业务展望</vt:lpstr>
      <vt:lpstr>盛达资产管理总部组建构想</vt:lpstr>
      <vt:lpstr>资产管理部业务设想</vt:lpstr>
      <vt:lpstr>资产管理部业务设想</vt:lpstr>
      <vt:lpstr>敬请雅正 欢迎交流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请输入PPT标题</dc:title>
  <dc:creator>lyd</dc:creator>
  <cp:lastModifiedBy>杨超</cp:lastModifiedBy>
  <cp:revision>283</cp:revision>
  <dcterms:created xsi:type="dcterms:W3CDTF">2017-08-30T01:45:03Z</dcterms:created>
  <dcterms:modified xsi:type="dcterms:W3CDTF">2020-05-20T03:00:48Z</dcterms:modified>
</cp:coreProperties>
</file>