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7"/>
  </p:handoutMasterIdLst>
  <p:sldIdLst>
    <p:sldId id="256" r:id="rId2"/>
    <p:sldId id="259" r:id="rId3"/>
    <p:sldId id="257"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9" r:id="rId20"/>
    <p:sldId id="280" r:id="rId21"/>
    <p:sldId id="282" r:id="rId22"/>
    <p:sldId id="281" r:id="rId23"/>
    <p:sldId id="277" r:id="rId24"/>
    <p:sldId id="278" r:id="rId25"/>
    <p:sldId id="258" r:id="rId2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F7F7"/>
    <a:srgbClr val="FDF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1476" y="114"/>
      </p:cViewPr>
      <p:guideLst/>
    </p:cSldViewPr>
  </p:slideViewPr>
  <p:notesTextViewPr>
    <p:cViewPr>
      <p:scale>
        <a:sx n="1" d="1"/>
        <a:sy n="1" d="1"/>
      </p:scale>
      <p:origin x="0" y="0"/>
    </p:cViewPr>
  </p:notesTextViewPr>
  <p:notesViewPr>
    <p:cSldViewPr snapToGrid="0">
      <p:cViewPr varScale="1">
        <p:scale>
          <a:sx n="85" d="100"/>
          <a:sy n="85" d="100"/>
        </p:scale>
        <p:origin x="380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E6751D-4B85-4BFD-99F4-1A41044BFB4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7F10CF83-ECF4-4222-8475-1E51036531EC}">
      <dgm:prSet phldrT="[文本]"/>
      <dgm:spPr/>
      <dgm:t>
        <a:bodyPr/>
        <a:lstStyle/>
        <a:p>
          <a:r>
            <a:rPr lang="zh-CN" altLang="en-US" dirty="0" smtClean="0">
              <a:latin typeface="仿宋" panose="02010609060101010101" pitchFamily="49" charset="-122"/>
              <a:ea typeface="仿宋" panose="02010609060101010101" pitchFamily="49" charset="-122"/>
            </a:rPr>
            <a:t>客户身份识别</a:t>
          </a:r>
          <a:endParaRPr lang="zh-CN" altLang="en-US" dirty="0"/>
        </a:p>
      </dgm:t>
    </dgm:pt>
    <dgm:pt modelId="{E42F156A-D604-4BDF-97D4-8A3FDF4E5EFA}" type="parTrans" cxnId="{1DB93D2A-5DEF-4C7F-AD25-451B6B5BC885}">
      <dgm:prSet/>
      <dgm:spPr/>
      <dgm:t>
        <a:bodyPr/>
        <a:lstStyle/>
        <a:p>
          <a:endParaRPr lang="zh-CN" altLang="en-US"/>
        </a:p>
      </dgm:t>
    </dgm:pt>
    <dgm:pt modelId="{DC520863-DACC-4D26-A6EA-D0B824DD15D3}" type="sibTrans" cxnId="{1DB93D2A-5DEF-4C7F-AD25-451B6B5BC885}">
      <dgm:prSet/>
      <dgm:spPr/>
      <dgm:t>
        <a:bodyPr/>
        <a:lstStyle/>
        <a:p>
          <a:endParaRPr lang="zh-CN" altLang="en-US"/>
        </a:p>
      </dgm:t>
    </dgm:pt>
    <dgm:pt modelId="{60F573D3-0ABB-4035-99E6-3A63AD44C55F}">
      <dgm:prSet phldrT="[文本]"/>
      <dgm:spPr/>
      <dgm:t>
        <a:bodyPr/>
        <a:lstStyle/>
        <a:p>
          <a:r>
            <a:rPr lang="zh-CN" altLang="en-US" dirty="0" smtClean="0">
              <a:latin typeface="仿宋" panose="02010609060101010101" pitchFamily="49" charset="-122"/>
              <a:ea typeface="仿宋" panose="02010609060101010101" pitchFamily="49" charset="-122"/>
            </a:rPr>
            <a:t>可疑交易识别和报告制度</a:t>
          </a:r>
          <a:endParaRPr lang="zh-CN" altLang="en-US" dirty="0"/>
        </a:p>
      </dgm:t>
    </dgm:pt>
    <dgm:pt modelId="{2CC9C493-F882-4EAF-BA3C-1BC0F818909C}" type="parTrans" cxnId="{7379AFDF-E50B-4C5F-8285-CA805197D9C5}">
      <dgm:prSet/>
      <dgm:spPr/>
      <dgm:t>
        <a:bodyPr/>
        <a:lstStyle/>
        <a:p>
          <a:endParaRPr lang="zh-CN" altLang="en-US"/>
        </a:p>
      </dgm:t>
    </dgm:pt>
    <dgm:pt modelId="{2286B086-FE2D-4927-B395-FD36EF0A384F}" type="sibTrans" cxnId="{7379AFDF-E50B-4C5F-8285-CA805197D9C5}">
      <dgm:prSet/>
      <dgm:spPr/>
      <dgm:t>
        <a:bodyPr/>
        <a:lstStyle/>
        <a:p>
          <a:endParaRPr lang="zh-CN" altLang="en-US"/>
        </a:p>
      </dgm:t>
    </dgm:pt>
    <dgm:pt modelId="{1D31284E-49D0-42AF-943D-10F66A122FDF}">
      <dgm:prSet phldrT="[文本]"/>
      <dgm:spPr/>
      <dgm:t>
        <a:bodyPr/>
        <a:lstStyle/>
        <a:p>
          <a:r>
            <a:rPr lang="zh-CN" altLang="en-US" dirty="0" smtClean="0">
              <a:latin typeface="仿宋" panose="02010609060101010101" pitchFamily="49" charset="-122"/>
              <a:ea typeface="仿宋" panose="02010609060101010101" pitchFamily="49" charset="-122"/>
            </a:rPr>
            <a:t>客户身份资料和交易记录保存制度</a:t>
          </a:r>
          <a:endParaRPr lang="zh-CN" altLang="en-US" dirty="0"/>
        </a:p>
      </dgm:t>
    </dgm:pt>
    <dgm:pt modelId="{BEBEB057-5C3D-4643-AF74-AB64B31A264C}" type="parTrans" cxnId="{6B0B43AE-F4AE-4FE8-B8E6-5F5187A963BB}">
      <dgm:prSet/>
      <dgm:spPr/>
      <dgm:t>
        <a:bodyPr/>
        <a:lstStyle/>
        <a:p>
          <a:endParaRPr lang="zh-CN" altLang="en-US"/>
        </a:p>
      </dgm:t>
    </dgm:pt>
    <dgm:pt modelId="{D977E891-491C-49C0-AD99-8931657BDB78}" type="sibTrans" cxnId="{6B0B43AE-F4AE-4FE8-B8E6-5F5187A963BB}">
      <dgm:prSet/>
      <dgm:spPr/>
      <dgm:t>
        <a:bodyPr/>
        <a:lstStyle/>
        <a:p>
          <a:endParaRPr lang="zh-CN" altLang="en-US"/>
        </a:p>
      </dgm:t>
    </dgm:pt>
    <dgm:pt modelId="{014F8AA5-BECA-434D-965F-32D081C3F8C1}">
      <dgm:prSet custT="1"/>
      <dgm:spPr/>
      <dgm:t>
        <a:bodyPr/>
        <a:lstStyle/>
        <a:p>
          <a:r>
            <a:rPr lang="zh-CN" altLang="en-US" sz="1500" dirty="0" smtClean="0">
              <a:latin typeface="仿宋" panose="02010609060101010101" pitchFamily="49" charset="-122"/>
              <a:ea typeface="仿宋" panose="02010609060101010101" pitchFamily="49" charset="-122"/>
            </a:rPr>
            <a:t>真实身份、交易目的、交易性质、资金来源用途等（受益所有人）</a:t>
          </a:r>
          <a:endParaRPr lang="zh-CN" altLang="en-US" sz="1500" dirty="0">
            <a:latin typeface="仿宋" panose="02010609060101010101" pitchFamily="49" charset="-122"/>
            <a:ea typeface="仿宋" panose="02010609060101010101" pitchFamily="49" charset="-122"/>
          </a:endParaRPr>
        </a:p>
      </dgm:t>
    </dgm:pt>
    <dgm:pt modelId="{9C5771E6-0624-4288-93E4-E3B2FC31FD38}" type="parTrans" cxnId="{C8114FAB-1D98-4FB6-9C2E-ACAB970F850C}">
      <dgm:prSet/>
      <dgm:spPr/>
      <dgm:t>
        <a:bodyPr/>
        <a:lstStyle/>
        <a:p>
          <a:endParaRPr lang="zh-CN" altLang="en-US"/>
        </a:p>
      </dgm:t>
    </dgm:pt>
    <dgm:pt modelId="{7AE7B936-F239-4834-99FF-773B0AAEF0DF}" type="sibTrans" cxnId="{C8114FAB-1D98-4FB6-9C2E-ACAB970F850C}">
      <dgm:prSet/>
      <dgm:spPr/>
      <dgm:t>
        <a:bodyPr/>
        <a:lstStyle/>
        <a:p>
          <a:endParaRPr lang="zh-CN" altLang="en-US"/>
        </a:p>
      </dgm:t>
    </dgm:pt>
    <dgm:pt modelId="{BD030225-6C4B-4C9E-826C-B46951AAF070}">
      <dgm:prSet custT="1"/>
      <dgm:spPr/>
      <dgm:t>
        <a:bodyPr/>
        <a:lstStyle/>
        <a:p>
          <a:r>
            <a:rPr lang="zh-CN" altLang="en-US" sz="1500" dirty="0" smtClean="0">
              <a:latin typeface="仿宋" panose="02010609060101010101" pitchFamily="49" charset="-122"/>
              <a:ea typeface="仿宋" panose="02010609060101010101" pitchFamily="49" charset="-122"/>
            </a:rPr>
            <a:t>大额交易（公司暂无现金业务）、可疑交易；实时监测和回溯性调查</a:t>
          </a:r>
          <a:endParaRPr lang="zh-CN" altLang="en-US" sz="1500" dirty="0">
            <a:latin typeface="仿宋" panose="02010609060101010101" pitchFamily="49" charset="-122"/>
            <a:ea typeface="仿宋" panose="02010609060101010101" pitchFamily="49" charset="-122"/>
          </a:endParaRPr>
        </a:p>
      </dgm:t>
    </dgm:pt>
    <dgm:pt modelId="{A79B47B4-77CC-42CC-B331-FF3D590B5E0A}" type="parTrans" cxnId="{34AB6EF3-8B82-4F75-973F-63144E870545}">
      <dgm:prSet/>
      <dgm:spPr/>
      <dgm:t>
        <a:bodyPr/>
        <a:lstStyle/>
        <a:p>
          <a:endParaRPr lang="zh-CN" altLang="en-US"/>
        </a:p>
      </dgm:t>
    </dgm:pt>
    <dgm:pt modelId="{00A139EE-A5F5-46CF-99D7-3B1A204CFC58}" type="sibTrans" cxnId="{34AB6EF3-8B82-4F75-973F-63144E870545}">
      <dgm:prSet/>
      <dgm:spPr/>
      <dgm:t>
        <a:bodyPr/>
        <a:lstStyle/>
        <a:p>
          <a:endParaRPr lang="zh-CN" altLang="en-US"/>
        </a:p>
      </dgm:t>
    </dgm:pt>
    <dgm:pt modelId="{BBDF5EAD-D89A-4EE6-8E60-B06904ECF942}">
      <dgm:prSet custT="1"/>
      <dgm:spPr/>
      <dgm:t>
        <a:bodyPr/>
        <a:lstStyle/>
        <a:p>
          <a:r>
            <a:rPr lang="zh-CN" altLang="en-US" sz="1500" dirty="0" smtClean="0">
              <a:latin typeface="仿宋" panose="02010609060101010101" pitchFamily="49" charset="-122"/>
              <a:ea typeface="仿宋" panose="02010609060101010101" pitchFamily="49" charset="-122"/>
            </a:rPr>
            <a:t>开户视频、影像、身份证、合同、签字、交易系统等至少保存</a:t>
          </a:r>
          <a:r>
            <a:rPr lang="en-US" altLang="en-US" sz="1500" dirty="0" smtClean="0">
              <a:latin typeface="仿宋" panose="02010609060101010101" pitchFamily="49" charset="-122"/>
              <a:ea typeface="仿宋" panose="02010609060101010101" pitchFamily="49" charset="-122"/>
            </a:rPr>
            <a:t>20</a:t>
          </a:r>
          <a:r>
            <a:rPr lang="zh-CN" altLang="en-US" sz="1500" dirty="0" smtClean="0">
              <a:latin typeface="仿宋" panose="02010609060101010101" pitchFamily="49" charset="-122"/>
              <a:ea typeface="仿宋" panose="02010609060101010101" pitchFamily="49" charset="-122"/>
            </a:rPr>
            <a:t>年（安全、准确、完整、保密）</a:t>
          </a:r>
          <a:endParaRPr lang="zh-CN" altLang="en-US" sz="1500" dirty="0">
            <a:latin typeface="仿宋" panose="02010609060101010101" pitchFamily="49" charset="-122"/>
            <a:ea typeface="仿宋" panose="02010609060101010101" pitchFamily="49" charset="-122"/>
          </a:endParaRPr>
        </a:p>
      </dgm:t>
    </dgm:pt>
    <dgm:pt modelId="{15FCB400-47BF-4A7A-9A59-07CDCBF78473}" type="parTrans" cxnId="{5DFE42FC-006A-4A84-B484-C9FA95B4F5E5}">
      <dgm:prSet/>
      <dgm:spPr/>
      <dgm:t>
        <a:bodyPr/>
        <a:lstStyle/>
        <a:p>
          <a:endParaRPr lang="zh-CN" altLang="en-US"/>
        </a:p>
      </dgm:t>
    </dgm:pt>
    <dgm:pt modelId="{3A5FF243-863D-4D7D-B410-316776AECAC1}" type="sibTrans" cxnId="{5DFE42FC-006A-4A84-B484-C9FA95B4F5E5}">
      <dgm:prSet/>
      <dgm:spPr/>
      <dgm:t>
        <a:bodyPr/>
        <a:lstStyle/>
        <a:p>
          <a:endParaRPr lang="zh-CN" altLang="en-US"/>
        </a:p>
      </dgm:t>
    </dgm:pt>
    <dgm:pt modelId="{2E5A86AF-7653-4930-8E3A-FA1988DD8092}">
      <dgm:prSet/>
      <dgm:spPr/>
      <dgm:t>
        <a:bodyPr/>
        <a:lstStyle/>
        <a:p>
          <a:endParaRPr lang="zh-CN" altLang="en-US" sz="1900" dirty="0"/>
        </a:p>
      </dgm:t>
    </dgm:pt>
    <dgm:pt modelId="{38BAFC3F-5B0A-4852-837B-BE0DC649909C}" type="parTrans" cxnId="{2114B43F-20F9-4903-A008-AD3FBE5FF519}">
      <dgm:prSet/>
      <dgm:spPr/>
      <dgm:t>
        <a:bodyPr/>
        <a:lstStyle/>
        <a:p>
          <a:endParaRPr lang="zh-CN" altLang="en-US"/>
        </a:p>
      </dgm:t>
    </dgm:pt>
    <dgm:pt modelId="{AA02D7FE-9F55-455E-A2F6-40105586C3FC}" type="sibTrans" cxnId="{2114B43F-20F9-4903-A008-AD3FBE5FF519}">
      <dgm:prSet/>
      <dgm:spPr/>
      <dgm:t>
        <a:bodyPr/>
        <a:lstStyle/>
        <a:p>
          <a:endParaRPr lang="zh-CN" altLang="en-US"/>
        </a:p>
      </dgm:t>
    </dgm:pt>
    <dgm:pt modelId="{C9B884EC-72A3-4D5B-B7AC-4A6EB8840C36}" type="pres">
      <dgm:prSet presAssocID="{F3E6751D-4B85-4BFD-99F4-1A41044BFB49}" presName="linear" presStyleCnt="0">
        <dgm:presLayoutVars>
          <dgm:dir/>
          <dgm:animLvl val="lvl"/>
          <dgm:resizeHandles val="exact"/>
        </dgm:presLayoutVars>
      </dgm:prSet>
      <dgm:spPr/>
      <dgm:t>
        <a:bodyPr/>
        <a:lstStyle/>
        <a:p>
          <a:endParaRPr lang="zh-CN" altLang="en-US"/>
        </a:p>
      </dgm:t>
    </dgm:pt>
    <dgm:pt modelId="{850A30AD-C2F6-4100-AFC7-7AE1746D4680}" type="pres">
      <dgm:prSet presAssocID="{7F10CF83-ECF4-4222-8475-1E51036531EC}" presName="parentLin" presStyleCnt="0"/>
      <dgm:spPr/>
    </dgm:pt>
    <dgm:pt modelId="{207842E7-8A46-4A90-9BCF-16C745784DA8}" type="pres">
      <dgm:prSet presAssocID="{7F10CF83-ECF4-4222-8475-1E51036531EC}" presName="parentLeftMargin" presStyleLbl="node1" presStyleIdx="0" presStyleCnt="3"/>
      <dgm:spPr/>
      <dgm:t>
        <a:bodyPr/>
        <a:lstStyle/>
        <a:p>
          <a:endParaRPr lang="zh-CN" altLang="en-US"/>
        </a:p>
      </dgm:t>
    </dgm:pt>
    <dgm:pt modelId="{E10BE432-8ED8-43E5-ABAA-E0EC045112A4}" type="pres">
      <dgm:prSet presAssocID="{7F10CF83-ECF4-4222-8475-1E51036531EC}" presName="parentText" presStyleLbl="node1" presStyleIdx="0" presStyleCnt="3">
        <dgm:presLayoutVars>
          <dgm:chMax val="0"/>
          <dgm:bulletEnabled val="1"/>
        </dgm:presLayoutVars>
      </dgm:prSet>
      <dgm:spPr/>
      <dgm:t>
        <a:bodyPr/>
        <a:lstStyle/>
        <a:p>
          <a:endParaRPr lang="zh-CN" altLang="en-US"/>
        </a:p>
      </dgm:t>
    </dgm:pt>
    <dgm:pt modelId="{F7B3DB93-79D8-47CF-B13A-B334D76C9487}" type="pres">
      <dgm:prSet presAssocID="{7F10CF83-ECF4-4222-8475-1E51036531EC}" presName="negativeSpace" presStyleCnt="0"/>
      <dgm:spPr/>
    </dgm:pt>
    <dgm:pt modelId="{52BAB7E0-F21D-4D25-986D-E68BFB48863E}" type="pres">
      <dgm:prSet presAssocID="{7F10CF83-ECF4-4222-8475-1E51036531EC}" presName="childText" presStyleLbl="conFgAcc1" presStyleIdx="0" presStyleCnt="3">
        <dgm:presLayoutVars>
          <dgm:bulletEnabled val="1"/>
        </dgm:presLayoutVars>
      </dgm:prSet>
      <dgm:spPr/>
      <dgm:t>
        <a:bodyPr/>
        <a:lstStyle/>
        <a:p>
          <a:endParaRPr lang="zh-CN" altLang="en-US"/>
        </a:p>
      </dgm:t>
    </dgm:pt>
    <dgm:pt modelId="{E3516ECD-BE47-491E-A5DA-786B2922C53C}" type="pres">
      <dgm:prSet presAssocID="{DC520863-DACC-4D26-A6EA-D0B824DD15D3}" presName="spaceBetweenRectangles" presStyleCnt="0"/>
      <dgm:spPr/>
    </dgm:pt>
    <dgm:pt modelId="{FBA7D779-06A6-4F38-B2B6-765BA43DDC5B}" type="pres">
      <dgm:prSet presAssocID="{60F573D3-0ABB-4035-99E6-3A63AD44C55F}" presName="parentLin" presStyleCnt="0"/>
      <dgm:spPr/>
    </dgm:pt>
    <dgm:pt modelId="{24F06835-D6E4-4B4D-8D2D-919AA15799D0}" type="pres">
      <dgm:prSet presAssocID="{60F573D3-0ABB-4035-99E6-3A63AD44C55F}" presName="parentLeftMargin" presStyleLbl="node1" presStyleIdx="0" presStyleCnt="3"/>
      <dgm:spPr/>
      <dgm:t>
        <a:bodyPr/>
        <a:lstStyle/>
        <a:p>
          <a:endParaRPr lang="zh-CN" altLang="en-US"/>
        </a:p>
      </dgm:t>
    </dgm:pt>
    <dgm:pt modelId="{5862C86F-DDED-4F8C-9778-E2A762CB5C33}" type="pres">
      <dgm:prSet presAssocID="{60F573D3-0ABB-4035-99E6-3A63AD44C55F}" presName="parentText" presStyleLbl="node1" presStyleIdx="1" presStyleCnt="3">
        <dgm:presLayoutVars>
          <dgm:chMax val="0"/>
          <dgm:bulletEnabled val="1"/>
        </dgm:presLayoutVars>
      </dgm:prSet>
      <dgm:spPr/>
      <dgm:t>
        <a:bodyPr/>
        <a:lstStyle/>
        <a:p>
          <a:endParaRPr lang="zh-CN" altLang="en-US"/>
        </a:p>
      </dgm:t>
    </dgm:pt>
    <dgm:pt modelId="{CA8194A4-ABE1-435A-9B1C-3036159B54D1}" type="pres">
      <dgm:prSet presAssocID="{60F573D3-0ABB-4035-99E6-3A63AD44C55F}" presName="negativeSpace" presStyleCnt="0"/>
      <dgm:spPr/>
    </dgm:pt>
    <dgm:pt modelId="{4DA85F30-3F0D-44E2-AA99-0CD757273184}" type="pres">
      <dgm:prSet presAssocID="{60F573D3-0ABB-4035-99E6-3A63AD44C55F}" presName="childText" presStyleLbl="conFgAcc1" presStyleIdx="1" presStyleCnt="3">
        <dgm:presLayoutVars>
          <dgm:bulletEnabled val="1"/>
        </dgm:presLayoutVars>
      </dgm:prSet>
      <dgm:spPr/>
      <dgm:t>
        <a:bodyPr/>
        <a:lstStyle/>
        <a:p>
          <a:endParaRPr lang="zh-CN" altLang="en-US"/>
        </a:p>
      </dgm:t>
    </dgm:pt>
    <dgm:pt modelId="{50C07AB9-6E5B-428E-8E76-C2EEC87C2E10}" type="pres">
      <dgm:prSet presAssocID="{2286B086-FE2D-4927-B395-FD36EF0A384F}" presName="spaceBetweenRectangles" presStyleCnt="0"/>
      <dgm:spPr/>
    </dgm:pt>
    <dgm:pt modelId="{B63EFA73-F4BD-483C-9C61-4B2644EA2E5A}" type="pres">
      <dgm:prSet presAssocID="{1D31284E-49D0-42AF-943D-10F66A122FDF}" presName="parentLin" presStyleCnt="0"/>
      <dgm:spPr/>
    </dgm:pt>
    <dgm:pt modelId="{77F77563-9C61-49E3-B1ED-59C33859E096}" type="pres">
      <dgm:prSet presAssocID="{1D31284E-49D0-42AF-943D-10F66A122FDF}" presName="parentLeftMargin" presStyleLbl="node1" presStyleIdx="1" presStyleCnt="3"/>
      <dgm:spPr/>
      <dgm:t>
        <a:bodyPr/>
        <a:lstStyle/>
        <a:p>
          <a:endParaRPr lang="zh-CN" altLang="en-US"/>
        </a:p>
      </dgm:t>
    </dgm:pt>
    <dgm:pt modelId="{CB75EEB8-13E5-428C-BC50-779530490581}" type="pres">
      <dgm:prSet presAssocID="{1D31284E-49D0-42AF-943D-10F66A122FDF}" presName="parentText" presStyleLbl="node1" presStyleIdx="2" presStyleCnt="3">
        <dgm:presLayoutVars>
          <dgm:chMax val="0"/>
          <dgm:bulletEnabled val="1"/>
        </dgm:presLayoutVars>
      </dgm:prSet>
      <dgm:spPr/>
      <dgm:t>
        <a:bodyPr/>
        <a:lstStyle/>
        <a:p>
          <a:endParaRPr lang="zh-CN" altLang="en-US"/>
        </a:p>
      </dgm:t>
    </dgm:pt>
    <dgm:pt modelId="{10EDF1C6-788F-4F99-B06C-4E436FE7AC3C}" type="pres">
      <dgm:prSet presAssocID="{1D31284E-49D0-42AF-943D-10F66A122FDF}" presName="negativeSpace" presStyleCnt="0"/>
      <dgm:spPr/>
    </dgm:pt>
    <dgm:pt modelId="{A57D7E66-F1A5-43C5-BD4E-D8911613341E}" type="pres">
      <dgm:prSet presAssocID="{1D31284E-49D0-42AF-943D-10F66A122FDF}" presName="childText" presStyleLbl="conFgAcc1" presStyleIdx="2" presStyleCnt="3">
        <dgm:presLayoutVars>
          <dgm:bulletEnabled val="1"/>
        </dgm:presLayoutVars>
      </dgm:prSet>
      <dgm:spPr/>
      <dgm:t>
        <a:bodyPr/>
        <a:lstStyle/>
        <a:p>
          <a:endParaRPr lang="zh-CN" altLang="en-US"/>
        </a:p>
      </dgm:t>
    </dgm:pt>
  </dgm:ptLst>
  <dgm:cxnLst>
    <dgm:cxn modelId="{76BB0422-3EFE-4E6A-856E-B69FE028618F}" type="presOf" srcId="{BBDF5EAD-D89A-4EE6-8E60-B06904ECF942}" destId="{A57D7E66-F1A5-43C5-BD4E-D8911613341E}" srcOrd="0" destOrd="0" presId="urn:microsoft.com/office/officeart/2005/8/layout/list1"/>
    <dgm:cxn modelId="{6B0B43AE-F4AE-4FE8-B8E6-5F5187A963BB}" srcId="{F3E6751D-4B85-4BFD-99F4-1A41044BFB49}" destId="{1D31284E-49D0-42AF-943D-10F66A122FDF}" srcOrd="2" destOrd="0" parTransId="{BEBEB057-5C3D-4643-AF74-AB64B31A264C}" sibTransId="{D977E891-491C-49C0-AD99-8931657BDB78}"/>
    <dgm:cxn modelId="{5DFE42FC-006A-4A84-B484-C9FA95B4F5E5}" srcId="{1D31284E-49D0-42AF-943D-10F66A122FDF}" destId="{BBDF5EAD-D89A-4EE6-8E60-B06904ECF942}" srcOrd="0" destOrd="0" parTransId="{15FCB400-47BF-4A7A-9A59-07CDCBF78473}" sibTransId="{3A5FF243-863D-4D7D-B410-316776AECAC1}"/>
    <dgm:cxn modelId="{57D3F081-37BC-474D-9ED4-D19729C5E719}" type="presOf" srcId="{014F8AA5-BECA-434D-965F-32D081C3F8C1}" destId="{52BAB7E0-F21D-4D25-986D-E68BFB48863E}" srcOrd="0" destOrd="0" presId="urn:microsoft.com/office/officeart/2005/8/layout/list1"/>
    <dgm:cxn modelId="{65072588-D4B1-4B42-9834-A52BFEC02D30}" type="presOf" srcId="{7F10CF83-ECF4-4222-8475-1E51036531EC}" destId="{207842E7-8A46-4A90-9BCF-16C745784DA8}" srcOrd="0" destOrd="0" presId="urn:microsoft.com/office/officeart/2005/8/layout/list1"/>
    <dgm:cxn modelId="{20DB514B-CCE8-44E3-ABCA-E042E9F2754B}" type="presOf" srcId="{2E5A86AF-7653-4930-8E3A-FA1988DD8092}" destId="{A57D7E66-F1A5-43C5-BD4E-D8911613341E}" srcOrd="0" destOrd="1" presId="urn:microsoft.com/office/officeart/2005/8/layout/list1"/>
    <dgm:cxn modelId="{61A3DB9A-D971-4F40-98CB-48EEE04C752D}" type="presOf" srcId="{F3E6751D-4B85-4BFD-99F4-1A41044BFB49}" destId="{C9B884EC-72A3-4D5B-B7AC-4A6EB8840C36}" srcOrd="0" destOrd="0" presId="urn:microsoft.com/office/officeart/2005/8/layout/list1"/>
    <dgm:cxn modelId="{DCCCB5D5-ED8E-4E09-8735-907FAB39DDCF}" type="presOf" srcId="{1D31284E-49D0-42AF-943D-10F66A122FDF}" destId="{77F77563-9C61-49E3-B1ED-59C33859E096}" srcOrd="0" destOrd="0" presId="urn:microsoft.com/office/officeart/2005/8/layout/list1"/>
    <dgm:cxn modelId="{E3FA35AD-4100-43E9-8EC3-E998344F143E}" type="presOf" srcId="{1D31284E-49D0-42AF-943D-10F66A122FDF}" destId="{CB75EEB8-13E5-428C-BC50-779530490581}" srcOrd="1" destOrd="0" presId="urn:microsoft.com/office/officeart/2005/8/layout/list1"/>
    <dgm:cxn modelId="{C8114FAB-1D98-4FB6-9C2E-ACAB970F850C}" srcId="{7F10CF83-ECF4-4222-8475-1E51036531EC}" destId="{014F8AA5-BECA-434D-965F-32D081C3F8C1}" srcOrd="0" destOrd="0" parTransId="{9C5771E6-0624-4288-93E4-E3B2FC31FD38}" sibTransId="{7AE7B936-F239-4834-99FF-773B0AAEF0DF}"/>
    <dgm:cxn modelId="{310B498C-195C-4F9B-8175-9519528EAD68}" type="presOf" srcId="{60F573D3-0ABB-4035-99E6-3A63AD44C55F}" destId="{24F06835-D6E4-4B4D-8D2D-919AA15799D0}" srcOrd="0" destOrd="0" presId="urn:microsoft.com/office/officeart/2005/8/layout/list1"/>
    <dgm:cxn modelId="{34AB6EF3-8B82-4F75-973F-63144E870545}" srcId="{60F573D3-0ABB-4035-99E6-3A63AD44C55F}" destId="{BD030225-6C4B-4C9E-826C-B46951AAF070}" srcOrd="0" destOrd="0" parTransId="{A79B47B4-77CC-42CC-B331-FF3D590B5E0A}" sibTransId="{00A139EE-A5F5-46CF-99D7-3B1A204CFC58}"/>
    <dgm:cxn modelId="{2114B43F-20F9-4903-A008-AD3FBE5FF519}" srcId="{1D31284E-49D0-42AF-943D-10F66A122FDF}" destId="{2E5A86AF-7653-4930-8E3A-FA1988DD8092}" srcOrd="1" destOrd="0" parTransId="{38BAFC3F-5B0A-4852-837B-BE0DC649909C}" sibTransId="{AA02D7FE-9F55-455E-A2F6-40105586C3FC}"/>
    <dgm:cxn modelId="{AF8E053E-52AD-456E-8CED-0CF01EB84721}" type="presOf" srcId="{60F573D3-0ABB-4035-99E6-3A63AD44C55F}" destId="{5862C86F-DDED-4F8C-9778-E2A762CB5C33}" srcOrd="1" destOrd="0" presId="urn:microsoft.com/office/officeart/2005/8/layout/list1"/>
    <dgm:cxn modelId="{24B09D96-2EBC-4001-9B68-54FBBFD709EC}" type="presOf" srcId="{BD030225-6C4B-4C9E-826C-B46951AAF070}" destId="{4DA85F30-3F0D-44E2-AA99-0CD757273184}" srcOrd="0" destOrd="0" presId="urn:microsoft.com/office/officeart/2005/8/layout/list1"/>
    <dgm:cxn modelId="{7379AFDF-E50B-4C5F-8285-CA805197D9C5}" srcId="{F3E6751D-4B85-4BFD-99F4-1A41044BFB49}" destId="{60F573D3-0ABB-4035-99E6-3A63AD44C55F}" srcOrd="1" destOrd="0" parTransId="{2CC9C493-F882-4EAF-BA3C-1BC0F818909C}" sibTransId="{2286B086-FE2D-4927-B395-FD36EF0A384F}"/>
    <dgm:cxn modelId="{1DB93D2A-5DEF-4C7F-AD25-451B6B5BC885}" srcId="{F3E6751D-4B85-4BFD-99F4-1A41044BFB49}" destId="{7F10CF83-ECF4-4222-8475-1E51036531EC}" srcOrd="0" destOrd="0" parTransId="{E42F156A-D604-4BDF-97D4-8A3FDF4E5EFA}" sibTransId="{DC520863-DACC-4D26-A6EA-D0B824DD15D3}"/>
    <dgm:cxn modelId="{2C91CA03-BF90-4FAE-9DF7-5B94CFC4EB20}" type="presOf" srcId="{7F10CF83-ECF4-4222-8475-1E51036531EC}" destId="{E10BE432-8ED8-43E5-ABAA-E0EC045112A4}" srcOrd="1" destOrd="0" presId="urn:microsoft.com/office/officeart/2005/8/layout/list1"/>
    <dgm:cxn modelId="{989B652A-CEE3-4194-835B-AFB6DF582AA1}" type="presParOf" srcId="{C9B884EC-72A3-4D5B-B7AC-4A6EB8840C36}" destId="{850A30AD-C2F6-4100-AFC7-7AE1746D4680}" srcOrd="0" destOrd="0" presId="urn:microsoft.com/office/officeart/2005/8/layout/list1"/>
    <dgm:cxn modelId="{93E0649F-36A7-4B76-9472-892162A29B20}" type="presParOf" srcId="{850A30AD-C2F6-4100-AFC7-7AE1746D4680}" destId="{207842E7-8A46-4A90-9BCF-16C745784DA8}" srcOrd="0" destOrd="0" presId="urn:microsoft.com/office/officeart/2005/8/layout/list1"/>
    <dgm:cxn modelId="{8F73BD2F-4BE7-42D5-8913-EB40A0751BD2}" type="presParOf" srcId="{850A30AD-C2F6-4100-AFC7-7AE1746D4680}" destId="{E10BE432-8ED8-43E5-ABAA-E0EC045112A4}" srcOrd="1" destOrd="0" presId="urn:microsoft.com/office/officeart/2005/8/layout/list1"/>
    <dgm:cxn modelId="{178A9328-6332-47E2-A063-916E6B3A72B2}" type="presParOf" srcId="{C9B884EC-72A3-4D5B-B7AC-4A6EB8840C36}" destId="{F7B3DB93-79D8-47CF-B13A-B334D76C9487}" srcOrd="1" destOrd="0" presId="urn:microsoft.com/office/officeart/2005/8/layout/list1"/>
    <dgm:cxn modelId="{238F4228-C154-46E0-AB18-DC15DB1BA112}" type="presParOf" srcId="{C9B884EC-72A3-4D5B-B7AC-4A6EB8840C36}" destId="{52BAB7E0-F21D-4D25-986D-E68BFB48863E}" srcOrd="2" destOrd="0" presId="urn:microsoft.com/office/officeart/2005/8/layout/list1"/>
    <dgm:cxn modelId="{C44738A8-F4E9-4F46-A7B6-81324EC37C59}" type="presParOf" srcId="{C9B884EC-72A3-4D5B-B7AC-4A6EB8840C36}" destId="{E3516ECD-BE47-491E-A5DA-786B2922C53C}" srcOrd="3" destOrd="0" presId="urn:microsoft.com/office/officeart/2005/8/layout/list1"/>
    <dgm:cxn modelId="{304996C3-9A10-4084-B43A-788D72106B9C}" type="presParOf" srcId="{C9B884EC-72A3-4D5B-B7AC-4A6EB8840C36}" destId="{FBA7D779-06A6-4F38-B2B6-765BA43DDC5B}" srcOrd="4" destOrd="0" presId="urn:microsoft.com/office/officeart/2005/8/layout/list1"/>
    <dgm:cxn modelId="{D6F39002-FF16-4FD6-A70E-ECEFDCCF0734}" type="presParOf" srcId="{FBA7D779-06A6-4F38-B2B6-765BA43DDC5B}" destId="{24F06835-D6E4-4B4D-8D2D-919AA15799D0}" srcOrd="0" destOrd="0" presId="urn:microsoft.com/office/officeart/2005/8/layout/list1"/>
    <dgm:cxn modelId="{8DB80C8E-B6A0-4694-97E1-80D3040DA817}" type="presParOf" srcId="{FBA7D779-06A6-4F38-B2B6-765BA43DDC5B}" destId="{5862C86F-DDED-4F8C-9778-E2A762CB5C33}" srcOrd="1" destOrd="0" presId="urn:microsoft.com/office/officeart/2005/8/layout/list1"/>
    <dgm:cxn modelId="{02061710-8AD6-4D9A-8D88-EF946BA58354}" type="presParOf" srcId="{C9B884EC-72A3-4D5B-B7AC-4A6EB8840C36}" destId="{CA8194A4-ABE1-435A-9B1C-3036159B54D1}" srcOrd="5" destOrd="0" presId="urn:microsoft.com/office/officeart/2005/8/layout/list1"/>
    <dgm:cxn modelId="{C530A6D3-B02E-4B59-984B-6D6F0242B3B9}" type="presParOf" srcId="{C9B884EC-72A3-4D5B-B7AC-4A6EB8840C36}" destId="{4DA85F30-3F0D-44E2-AA99-0CD757273184}" srcOrd="6" destOrd="0" presId="urn:microsoft.com/office/officeart/2005/8/layout/list1"/>
    <dgm:cxn modelId="{1873B73D-105F-446F-B782-C48DCA50F994}" type="presParOf" srcId="{C9B884EC-72A3-4D5B-B7AC-4A6EB8840C36}" destId="{50C07AB9-6E5B-428E-8E76-C2EEC87C2E10}" srcOrd="7" destOrd="0" presId="urn:microsoft.com/office/officeart/2005/8/layout/list1"/>
    <dgm:cxn modelId="{86AEB716-72A1-400C-BB57-561DBFC9A818}" type="presParOf" srcId="{C9B884EC-72A3-4D5B-B7AC-4A6EB8840C36}" destId="{B63EFA73-F4BD-483C-9C61-4B2644EA2E5A}" srcOrd="8" destOrd="0" presId="urn:microsoft.com/office/officeart/2005/8/layout/list1"/>
    <dgm:cxn modelId="{51C42B2B-9B10-4985-876A-6777BB9D455C}" type="presParOf" srcId="{B63EFA73-F4BD-483C-9C61-4B2644EA2E5A}" destId="{77F77563-9C61-49E3-B1ED-59C33859E096}" srcOrd="0" destOrd="0" presId="urn:microsoft.com/office/officeart/2005/8/layout/list1"/>
    <dgm:cxn modelId="{34F1F91E-4F1B-4971-A01A-7EBFB1E64123}" type="presParOf" srcId="{B63EFA73-F4BD-483C-9C61-4B2644EA2E5A}" destId="{CB75EEB8-13E5-428C-BC50-779530490581}" srcOrd="1" destOrd="0" presId="urn:microsoft.com/office/officeart/2005/8/layout/list1"/>
    <dgm:cxn modelId="{4D0BA049-D69A-4FDB-A67F-BCCCB88BCD82}" type="presParOf" srcId="{C9B884EC-72A3-4D5B-B7AC-4A6EB8840C36}" destId="{10EDF1C6-788F-4F99-B06C-4E436FE7AC3C}" srcOrd="9" destOrd="0" presId="urn:microsoft.com/office/officeart/2005/8/layout/list1"/>
    <dgm:cxn modelId="{92E4C914-60B9-4595-B64D-3084EF5B347A}" type="presParOf" srcId="{C9B884EC-72A3-4D5B-B7AC-4A6EB8840C36}" destId="{A57D7E66-F1A5-43C5-BD4E-D8911613341E}"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BAB7E0-F21D-4D25-986D-E68BFB48863E}">
      <dsp:nvSpPr>
        <dsp:cNvPr id="0" name=""/>
        <dsp:cNvSpPr/>
      </dsp:nvSpPr>
      <dsp:spPr>
        <a:xfrm>
          <a:off x="0" y="324857"/>
          <a:ext cx="7229302" cy="77726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61074" tIns="437388" rIns="561074" bIns="106680" numCol="1" spcCol="1270" anchor="t" anchorCtr="0">
          <a:noAutofit/>
        </a:bodyPr>
        <a:lstStyle/>
        <a:p>
          <a:pPr marL="114300" lvl="1" indent="-114300" algn="l" defTabSz="666750">
            <a:lnSpc>
              <a:spcPct val="90000"/>
            </a:lnSpc>
            <a:spcBef>
              <a:spcPct val="0"/>
            </a:spcBef>
            <a:spcAft>
              <a:spcPct val="15000"/>
            </a:spcAft>
            <a:buChar char="••"/>
          </a:pPr>
          <a:r>
            <a:rPr lang="zh-CN" altLang="en-US" sz="1500" kern="1200" dirty="0" smtClean="0">
              <a:latin typeface="仿宋" panose="02010609060101010101" pitchFamily="49" charset="-122"/>
              <a:ea typeface="仿宋" panose="02010609060101010101" pitchFamily="49" charset="-122"/>
            </a:rPr>
            <a:t>真实身份、交易目的、交易性质、资金来源用途等（受益所有人）</a:t>
          </a:r>
          <a:endParaRPr lang="zh-CN" altLang="en-US" sz="1500" kern="1200" dirty="0">
            <a:latin typeface="仿宋" panose="02010609060101010101" pitchFamily="49" charset="-122"/>
            <a:ea typeface="仿宋" panose="02010609060101010101" pitchFamily="49" charset="-122"/>
          </a:endParaRPr>
        </a:p>
      </dsp:txBody>
      <dsp:txXfrm>
        <a:off x="0" y="324857"/>
        <a:ext cx="7229302" cy="777262"/>
      </dsp:txXfrm>
    </dsp:sp>
    <dsp:sp modelId="{E10BE432-8ED8-43E5-ABAA-E0EC045112A4}">
      <dsp:nvSpPr>
        <dsp:cNvPr id="0" name=""/>
        <dsp:cNvSpPr/>
      </dsp:nvSpPr>
      <dsp:spPr>
        <a:xfrm>
          <a:off x="361465" y="14897"/>
          <a:ext cx="5060511" cy="619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1275" tIns="0" rIns="191275" bIns="0" numCol="1" spcCol="1270" anchor="ctr" anchorCtr="0">
          <a:noAutofit/>
        </a:bodyPr>
        <a:lstStyle/>
        <a:p>
          <a:pPr lvl="0" algn="l" defTabSz="933450">
            <a:lnSpc>
              <a:spcPct val="90000"/>
            </a:lnSpc>
            <a:spcBef>
              <a:spcPct val="0"/>
            </a:spcBef>
            <a:spcAft>
              <a:spcPct val="35000"/>
            </a:spcAft>
          </a:pPr>
          <a:r>
            <a:rPr lang="zh-CN" altLang="en-US" sz="2100" kern="1200" dirty="0" smtClean="0">
              <a:latin typeface="仿宋" panose="02010609060101010101" pitchFamily="49" charset="-122"/>
              <a:ea typeface="仿宋" panose="02010609060101010101" pitchFamily="49" charset="-122"/>
            </a:rPr>
            <a:t>客户身份识别</a:t>
          </a:r>
          <a:endParaRPr lang="zh-CN" altLang="en-US" sz="2100" kern="1200" dirty="0"/>
        </a:p>
      </dsp:txBody>
      <dsp:txXfrm>
        <a:off x="391727" y="45159"/>
        <a:ext cx="4999987" cy="559396"/>
      </dsp:txXfrm>
    </dsp:sp>
    <dsp:sp modelId="{4DA85F30-3F0D-44E2-AA99-0CD757273184}">
      <dsp:nvSpPr>
        <dsp:cNvPr id="0" name=""/>
        <dsp:cNvSpPr/>
      </dsp:nvSpPr>
      <dsp:spPr>
        <a:xfrm>
          <a:off x="0" y="1525480"/>
          <a:ext cx="7229302" cy="77726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61074" tIns="437388" rIns="561074" bIns="106680" numCol="1" spcCol="1270" anchor="t" anchorCtr="0">
          <a:noAutofit/>
        </a:bodyPr>
        <a:lstStyle/>
        <a:p>
          <a:pPr marL="114300" lvl="1" indent="-114300" algn="l" defTabSz="666750">
            <a:lnSpc>
              <a:spcPct val="90000"/>
            </a:lnSpc>
            <a:spcBef>
              <a:spcPct val="0"/>
            </a:spcBef>
            <a:spcAft>
              <a:spcPct val="15000"/>
            </a:spcAft>
            <a:buChar char="••"/>
          </a:pPr>
          <a:r>
            <a:rPr lang="zh-CN" altLang="en-US" sz="1500" kern="1200" dirty="0" smtClean="0">
              <a:latin typeface="仿宋" panose="02010609060101010101" pitchFamily="49" charset="-122"/>
              <a:ea typeface="仿宋" panose="02010609060101010101" pitchFamily="49" charset="-122"/>
            </a:rPr>
            <a:t>大额交易（公司暂无现金业务）、可疑交易；实时监测和回溯性调查</a:t>
          </a:r>
          <a:endParaRPr lang="zh-CN" altLang="en-US" sz="1500" kern="1200" dirty="0">
            <a:latin typeface="仿宋" panose="02010609060101010101" pitchFamily="49" charset="-122"/>
            <a:ea typeface="仿宋" panose="02010609060101010101" pitchFamily="49" charset="-122"/>
          </a:endParaRPr>
        </a:p>
      </dsp:txBody>
      <dsp:txXfrm>
        <a:off x="0" y="1525480"/>
        <a:ext cx="7229302" cy="777262"/>
      </dsp:txXfrm>
    </dsp:sp>
    <dsp:sp modelId="{5862C86F-DDED-4F8C-9778-E2A762CB5C33}">
      <dsp:nvSpPr>
        <dsp:cNvPr id="0" name=""/>
        <dsp:cNvSpPr/>
      </dsp:nvSpPr>
      <dsp:spPr>
        <a:xfrm>
          <a:off x="361465" y="1215519"/>
          <a:ext cx="5060511" cy="619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1275" tIns="0" rIns="191275" bIns="0" numCol="1" spcCol="1270" anchor="ctr" anchorCtr="0">
          <a:noAutofit/>
        </a:bodyPr>
        <a:lstStyle/>
        <a:p>
          <a:pPr lvl="0" algn="l" defTabSz="933450">
            <a:lnSpc>
              <a:spcPct val="90000"/>
            </a:lnSpc>
            <a:spcBef>
              <a:spcPct val="0"/>
            </a:spcBef>
            <a:spcAft>
              <a:spcPct val="35000"/>
            </a:spcAft>
          </a:pPr>
          <a:r>
            <a:rPr lang="zh-CN" altLang="en-US" sz="2100" kern="1200" dirty="0" smtClean="0">
              <a:latin typeface="仿宋" panose="02010609060101010101" pitchFamily="49" charset="-122"/>
              <a:ea typeface="仿宋" panose="02010609060101010101" pitchFamily="49" charset="-122"/>
            </a:rPr>
            <a:t>可疑交易识别和报告制度</a:t>
          </a:r>
          <a:endParaRPr lang="zh-CN" altLang="en-US" sz="2100" kern="1200" dirty="0"/>
        </a:p>
      </dsp:txBody>
      <dsp:txXfrm>
        <a:off x="391727" y="1245781"/>
        <a:ext cx="4999987" cy="559396"/>
      </dsp:txXfrm>
    </dsp:sp>
    <dsp:sp modelId="{A57D7E66-F1A5-43C5-BD4E-D8911613341E}">
      <dsp:nvSpPr>
        <dsp:cNvPr id="0" name=""/>
        <dsp:cNvSpPr/>
      </dsp:nvSpPr>
      <dsp:spPr>
        <a:xfrm>
          <a:off x="0" y="2726102"/>
          <a:ext cx="7229302" cy="1323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61074" tIns="437388" rIns="561074" bIns="106680" numCol="1" spcCol="1270" anchor="t" anchorCtr="0">
          <a:noAutofit/>
        </a:bodyPr>
        <a:lstStyle/>
        <a:p>
          <a:pPr marL="114300" lvl="1" indent="-114300" algn="l" defTabSz="666750">
            <a:lnSpc>
              <a:spcPct val="90000"/>
            </a:lnSpc>
            <a:spcBef>
              <a:spcPct val="0"/>
            </a:spcBef>
            <a:spcAft>
              <a:spcPct val="15000"/>
            </a:spcAft>
            <a:buChar char="••"/>
          </a:pPr>
          <a:r>
            <a:rPr lang="zh-CN" altLang="en-US" sz="1500" kern="1200" dirty="0" smtClean="0">
              <a:latin typeface="仿宋" panose="02010609060101010101" pitchFamily="49" charset="-122"/>
              <a:ea typeface="仿宋" panose="02010609060101010101" pitchFamily="49" charset="-122"/>
            </a:rPr>
            <a:t>开户视频、影像、身份证、合同、签字、交易系统等至少保存</a:t>
          </a:r>
          <a:r>
            <a:rPr lang="en-US" altLang="en-US" sz="1500" kern="1200" dirty="0" smtClean="0">
              <a:latin typeface="仿宋" panose="02010609060101010101" pitchFamily="49" charset="-122"/>
              <a:ea typeface="仿宋" panose="02010609060101010101" pitchFamily="49" charset="-122"/>
            </a:rPr>
            <a:t>20</a:t>
          </a:r>
          <a:r>
            <a:rPr lang="zh-CN" altLang="en-US" sz="1500" kern="1200" dirty="0" smtClean="0">
              <a:latin typeface="仿宋" panose="02010609060101010101" pitchFamily="49" charset="-122"/>
              <a:ea typeface="仿宋" panose="02010609060101010101" pitchFamily="49" charset="-122"/>
            </a:rPr>
            <a:t>年（安全、准确、完整、保密）</a:t>
          </a:r>
          <a:endParaRPr lang="zh-CN" altLang="en-US" sz="1500" kern="1200" dirty="0">
            <a:latin typeface="仿宋" panose="02010609060101010101" pitchFamily="49" charset="-122"/>
            <a:ea typeface="仿宋" panose="02010609060101010101" pitchFamily="49" charset="-122"/>
          </a:endParaRPr>
        </a:p>
        <a:p>
          <a:pPr marL="171450" lvl="1" indent="-171450" algn="l" defTabSz="844550">
            <a:lnSpc>
              <a:spcPct val="90000"/>
            </a:lnSpc>
            <a:spcBef>
              <a:spcPct val="0"/>
            </a:spcBef>
            <a:spcAft>
              <a:spcPct val="15000"/>
            </a:spcAft>
            <a:buChar char="••"/>
          </a:pPr>
          <a:endParaRPr lang="zh-CN" altLang="en-US" sz="1900" kern="1200" dirty="0"/>
        </a:p>
      </dsp:txBody>
      <dsp:txXfrm>
        <a:off x="0" y="2726102"/>
        <a:ext cx="7229302" cy="1323000"/>
      </dsp:txXfrm>
    </dsp:sp>
    <dsp:sp modelId="{CB75EEB8-13E5-428C-BC50-779530490581}">
      <dsp:nvSpPr>
        <dsp:cNvPr id="0" name=""/>
        <dsp:cNvSpPr/>
      </dsp:nvSpPr>
      <dsp:spPr>
        <a:xfrm>
          <a:off x="361465" y="2416142"/>
          <a:ext cx="5060511" cy="619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1275" tIns="0" rIns="191275" bIns="0" numCol="1" spcCol="1270" anchor="ctr" anchorCtr="0">
          <a:noAutofit/>
        </a:bodyPr>
        <a:lstStyle/>
        <a:p>
          <a:pPr lvl="0" algn="l" defTabSz="933450">
            <a:lnSpc>
              <a:spcPct val="90000"/>
            </a:lnSpc>
            <a:spcBef>
              <a:spcPct val="0"/>
            </a:spcBef>
            <a:spcAft>
              <a:spcPct val="35000"/>
            </a:spcAft>
          </a:pPr>
          <a:r>
            <a:rPr lang="zh-CN" altLang="en-US" sz="2100" kern="1200" dirty="0" smtClean="0">
              <a:latin typeface="仿宋" panose="02010609060101010101" pitchFamily="49" charset="-122"/>
              <a:ea typeface="仿宋" panose="02010609060101010101" pitchFamily="49" charset="-122"/>
            </a:rPr>
            <a:t>客户身份资料和交易记录保存制度</a:t>
          </a:r>
          <a:endParaRPr lang="zh-CN" altLang="en-US" sz="2100" kern="1200" dirty="0"/>
        </a:p>
      </dsp:txBody>
      <dsp:txXfrm>
        <a:off x="391727" y="2446404"/>
        <a:ext cx="4999987" cy="55939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670DF0-3AB8-419B-B791-012D8D860C52}" type="datetimeFigureOut">
              <a:rPr lang="zh-CN" altLang="en-US" smtClean="0"/>
              <a:t>2020/5/18</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76A6C4-7A5D-4F0B-802D-684D529DBE1B}" type="slidenum">
              <a:rPr lang="zh-CN" altLang="en-US" smtClean="0"/>
              <a:t>‹#›</a:t>
            </a:fld>
            <a:endParaRPr lang="zh-CN" altLang="en-US"/>
          </a:p>
        </p:txBody>
      </p:sp>
    </p:spTree>
    <p:extLst>
      <p:ext uri="{BB962C8B-B14F-4D97-AF65-F5344CB8AC3E}">
        <p14:creationId xmlns:p14="http://schemas.microsoft.com/office/powerpoint/2010/main" val="30717366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28650" y="1854435"/>
            <a:ext cx="7886700" cy="882560"/>
          </a:xfrm>
          <a:prstGeom prst="rect">
            <a:avLst/>
          </a:prstGeom>
        </p:spPr>
        <p:txBody>
          <a:bodyPr/>
          <a:lstStyle>
            <a:lvl1pPr>
              <a:defRPr sz="5000">
                <a:latin typeface="Times New Roman" panose="02020603050405020304" pitchFamily="18" charset="0"/>
                <a:ea typeface="华文中宋" panose="02010600040101010101" pitchFamily="2" charset="-122"/>
                <a:cs typeface="Times New Roman" panose="02020603050405020304" pitchFamily="18" charset="0"/>
              </a:defRPr>
            </a:lvl1pPr>
          </a:lstStyle>
          <a:p>
            <a:r>
              <a:rPr lang="zh-CN" altLang="en-US" dirty="0" smtClean="0"/>
              <a:t>单击此处编辑母版标题样式</a:t>
            </a:r>
            <a:endParaRPr lang="en-US" dirty="0"/>
          </a:p>
        </p:txBody>
      </p:sp>
      <p:sp>
        <p:nvSpPr>
          <p:cNvPr id="3" name="Content Placeholder 2"/>
          <p:cNvSpPr>
            <a:spLocks noGrp="1"/>
          </p:cNvSpPr>
          <p:nvPr>
            <p:ph idx="1"/>
          </p:nvPr>
        </p:nvSpPr>
        <p:spPr>
          <a:xfrm>
            <a:off x="628650" y="2948295"/>
            <a:ext cx="7886700" cy="598207"/>
          </a:xfrm>
          <a:prstGeom prst="rect">
            <a:avLst/>
          </a:prstGeom>
        </p:spPr>
        <p:txBody>
          <a:bodyPr/>
          <a:lstStyle>
            <a:lvl1pPr marL="0" indent="0">
              <a:buNone/>
              <a:defRPr sz="1800">
                <a:latin typeface="Times New Roman" panose="02020603050405020304" pitchFamily="18" charset="0"/>
                <a:ea typeface="华文仿宋" panose="02010600040101010101" pitchFamily="2" charset="-122"/>
                <a:cs typeface="Times New Roman" panose="02020603050405020304" pitchFamily="18" charset="0"/>
              </a:defRPr>
            </a:lvl1pPr>
          </a:lstStyle>
          <a:p>
            <a:pPr lvl="0"/>
            <a:r>
              <a:rPr lang="zh-CN" altLang="en-US" dirty="0" smtClean="0"/>
              <a:t>编辑母版文本样式</a:t>
            </a:r>
          </a:p>
        </p:txBody>
      </p:sp>
    </p:spTree>
    <p:extLst>
      <p:ext uri="{BB962C8B-B14F-4D97-AF65-F5344CB8AC3E}">
        <p14:creationId xmlns:p14="http://schemas.microsoft.com/office/powerpoint/2010/main" val="7166692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1EF4603-96B9-47FF-AF9A-E39BE42B92AF}" type="datetimeFigureOut">
              <a:rPr lang="zh-CN" altLang="en-US" smtClean="0"/>
              <a:t>2020/5/18</a:t>
            </a:fld>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A9E98EE9-EA02-40FA-9634-4161DB3837A2}" type="slidenum">
              <a:rPr lang="zh-CN" altLang="en-US" smtClean="0"/>
              <a:t>‹#›</a:t>
            </a:fld>
            <a:endParaRPr lang="zh-CN" altLang="en-US"/>
          </a:p>
        </p:txBody>
      </p:sp>
    </p:spTree>
    <p:extLst>
      <p:ext uri="{BB962C8B-B14F-4D97-AF65-F5344CB8AC3E}">
        <p14:creationId xmlns:p14="http://schemas.microsoft.com/office/powerpoint/2010/main" val="16310963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1EF4603-96B9-47FF-AF9A-E39BE42B92AF}" type="datetimeFigureOut">
              <a:rPr lang="zh-CN" altLang="en-US" smtClean="0"/>
              <a:t>2020/5/18</a:t>
            </a:fld>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A9E98EE9-EA02-40FA-9634-4161DB3837A2}" type="slidenum">
              <a:rPr lang="zh-CN" altLang="en-US" smtClean="0"/>
              <a:t>‹#›</a:t>
            </a:fld>
            <a:endParaRPr lang="zh-CN" altLang="en-US"/>
          </a:p>
        </p:txBody>
      </p:sp>
    </p:spTree>
    <p:extLst>
      <p:ext uri="{BB962C8B-B14F-4D97-AF65-F5344CB8AC3E}">
        <p14:creationId xmlns:p14="http://schemas.microsoft.com/office/powerpoint/2010/main" val="9483310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324738" y="113958"/>
            <a:ext cx="7545937" cy="655163"/>
          </a:xfrm>
          <a:prstGeom prst="rect">
            <a:avLst/>
          </a:prstGeom>
        </p:spPr>
        <p:txBody>
          <a:bodyPr anchor="b"/>
          <a:lstStyle>
            <a:lvl1pPr algn="l">
              <a:defRPr sz="3200">
                <a:latin typeface="Times New Roman" panose="02020603050405020304" pitchFamily="18" charset="0"/>
                <a:ea typeface="华文中宋" panose="02010600040101010101" pitchFamily="2" charset="-122"/>
                <a:cs typeface="Times New Roman" panose="02020603050405020304" pitchFamily="18" charset="0"/>
              </a:defRPr>
            </a:lvl1pPr>
          </a:lstStyle>
          <a:p>
            <a:r>
              <a:rPr lang="zh-CN" altLang="en-US" dirty="0" smtClean="0"/>
              <a:t>单击此处编辑母版标题样式</a:t>
            </a:r>
            <a:endParaRPr lang="en-US" dirty="0"/>
          </a:p>
        </p:txBody>
      </p:sp>
      <p:sp>
        <p:nvSpPr>
          <p:cNvPr id="3" name="Subtitle 2"/>
          <p:cNvSpPr>
            <a:spLocks noGrp="1"/>
          </p:cNvSpPr>
          <p:nvPr>
            <p:ph type="subTitle" idx="1"/>
          </p:nvPr>
        </p:nvSpPr>
        <p:spPr>
          <a:xfrm>
            <a:off x="324738" y="1079093"/>
            <a:ext cx="6858000" cy="527516"/>
          </a:xfrm>
          <a:prstGeom prst="rect">
            <a:avLst/>
          </a:prstGeom>
        </p:spPr>
        <p:txBody>
          <a:bodyPr/>
          <a:lstStyle>
            <a:lvl1pPr marL="0" indent="0" algn="l">
              <a:buNone/>
              <a:defRPr sz="2400">
                <a:latin typeface="Times New Roman" panose="02020603050405020304" pitchFamily="18" charset="0"/>
                <a:ea typeface="华文仿宋" panose="02010600040101010101" pitchFamily="2" charset="-122"/>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smtClean="0"/>
              <a:t>单击以编辑母版副标题样式</a:t>
            </a:r>
            <a:endParaRPr lang="en-US" dirty="0"/>
          </a:p>
        </p:txBody>
      </p:sp>
      <p:sp>
        <p:nvSpPr>
          <p:cNvPr id="10" name="Text Placeholder 2"/>
          <p:cNvSpPr>
            <a:spLocks noGrp="1"/>
          </p:cNvSpPr>
          <p:nvPr>
            <p:ph type="body" idx="10"/>
          </p:nvPr>
        </p:nvSpPr>
        <p:spPr>
          <a:xfrm>
            <a:off x="324738" y="1606609"/>
            <a:ext cx="8571434" cy="4093435"/>
          </a:xfrm>
          <a:prstGeom prst="rect">
            <a:avLst/>
          </a:prstGeom>
        </p:spPr>
        <p:txBody>
          <a:bodyPr/>
          <a:lstStyle>
            <a:lvl1pPr marL="0" indent="0" algn="l">
              <a:buNone/>
              <a:defRPr sz="2000">
                <a:solidFill>
                  <a:schemeClr val="tx1"/>
                </a:solidFill>
                <a:latin typeface="Times New Roman" panose="02020603050405020304" pitchFamily="18" charset="0"/>
                <a:ea typeface="华文仿宋" panose="02010600040101010101" pitchFamily="2" charset="-122"/>
                <a:cs typeface="Times New Roman" panose="0202060305040502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smtClean="0"/>
              <a:t>编辑母版文本样式</a:t>
            </a:r>
          </a:p>
        </p:txBody>
      </p:sp>
    </p:spTree>
    <p:extLst>
      <p:ext uri="{BB962C8B-B14F-4D97-AF65-F5344CB8AC3E}">
        <p14:creationId xmlns:p14="http://schemas.microsoft.com/office/powerpoint/2010/main" val="9562387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3264488"/>
            <a:ext cx="7886700" cy="581115"/>
          </a:xfrm>
          <a:prstGeom prst="rect">
            <a:avLst/>
          </a:prstGeom>
        </p:spPr>
        <p:txBody>
          <a:bodyPr anchor="b"/>
          <a:lstStyle>
            <a:lvl1pPr algn="ctr">
              <a:defRPr sz="3800">
                <a:latin typeface="Times New Roman" panose="02020603050405020304" pitchFamily="18" charset="0"/>
                <a:ea typeface="华文中宋" panose="02010600040101010101" pitchFamily="2" charset="-122"/>
                <a:cs typeface="Times New Roman" panose="02020603050405020304" pitchFamily="18" charset="0"/>
              </a:defRPr>
            </a:lvl1pPr>
          </a:lstStyle>
          <a:p>
            <a:r>
              <a:rPr lang="zh-CN" altLang="en-US" dirty="0" smtClean="0"/>
              <a:t>单击此处编辑母版标题样式</a:t>
            </a:r>
            <a:endParaRPr lang="en-US" dirty="0"/>
          </a:p>
        </p:txBody>
      </p:sp>
      <p:sp>
        <p:nvSpPr>
          <p:cNvPr id="3" name="Text Placeholder 2"/>
          <p:cNvSpPr>
            <a:spLocks noGrp="1"/>
          </p:cNvSpPr>
          <p:nvPr>
            <p:ph type="body" idx="1"/>
          </p:nvPr>
        </p:nvSpPr>
        <p:spPr>
          <a:xfrm>
            <a:off x="623888" y="3939986"/>
            <a:ext cx="7886700" cy="444009"/>
          </a:xfrm>
          <a:prstGeom prst="rect">
            <a:avLst/>
          </a:prstGeom>
        </p:spPr>
        <p:txBody>
          <a:bodyPr/>
          <a:lstStyle>
            <a:lvl1pPr marL="0" indent="0" algn="ctr">
              <a:buNone/>
              <a:defRPr sz="1800">
                <a:solidFill>
                  <a:schemeClr val="tx1"/>
                </a:solidFill>
                <a:latin typeface="Times New Roman" panose="02020603050405020304" pitchFamily="18" charset="0"/>
                <a:ea typeface="华文仿宋" panose="02010600040101010101" pitchFamily="2" charset="-122"/>
                <a:cs typeface="Times New Roman" panose="0202060305040502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smtClean="0"/>
              <a:t>编辑母版文本样式</a:t>
            </a:r>
          </a:p>
        </p:txBody>
      </p:sp>
      <p:sp>
        <p:nvSpPr>
          <p:cNvPr id="7" name="Text Placeholder 2"/>
          <p:cNvSpPr>
            <a:spLocks noGrp="1"/>
          </p:cNvSpPr>
          <p:nvPr>
            <p:ph type="body" idx="13"/>
          </p:nvPr>
        </p:nvSpPr>
        <p:spPr>
          <a:xfrm>
            <a:off x="623888" y="5058436"/>
            <a:ext cx="7886700" cy="872345"/>
          </a:xfrm>
          <a:prstGeom prst="rect">
            <a:avLst/>
          </a:prstGeom>
        </p:spPr>
        <p:txBody>
          <a:bodyPr/>
          <a:lstStyle>
            <a:lvl1pPr marL="0" indent="0" algn="l">
              <a:lnSpc>
                <a:spcPts val="1500"/>
              </a:lnSpc>
              <a:buNone/>
              <a:defRPr sz="1300">
                <a:solidFill>
                  <a:schemeClr val="tx1"/>
                </a:solidFill>
                <a:latin typeface="Times New Roman" panose="02020603050405020304" pitchFamily="18" charset="0"/>
                <a:ea typeface="华文仿宋" panose="02010600040101010101" pitchFamily="2" charset="-122"/>
                <a:cs typeface="Times New Roman" panose="0202060305040502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smtClean="0"/>
              <a:t>编辑母版文本样式</a:t>
            </a:r>
          </a:p>
        </p:txBody>
      </p:sp>
    </p:spTree>
    <p:extLst>
      <p:ext uri="{BB962C8B-B14F-4D97-AF65-F5344CB8AC3E}">
        <p14:creationId xmlns:p14="http://schemas.microsoft.com/office/powerpoint/2010/main" val="232001598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1EF4603-96B9-47FF-AF9A-E39BE42B92AF}" type="datetimeFigureOut">
              <a:rPr lang="zh-CN" altLang="en-US" smtClean="0"/>
              <a:t>2020/5/18</a:t>
            </a:fld>
            <a:endParaRPr lang="zh-CN"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A9E98EE9-EA02-40FA-9634-4161DB3837A2}" type="slidenum">
              <a:rPr lang="zh-CN" altLang="en-US" smtClean="0"/>
              <a:t>‹#›</a:t>
            </a:fld>
            <a:endParaRPr lang="zh-CN" altLang="en-US"/>
          </a:p>
        </p:txBody>
      </p:sp>
    </p:spTree>
    <p:extLst>
      <p:ext uri="{BB962C8B-B14F-4D97-AF65-F5344CB8AC3E}">
        <p14:creationId xmlns:p14="http://schemas.microsoft.com/office/powerpoint/2010/main" val="3194552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81EF4603-96B9-47FF-AF9A-E39BE42B92AF}" type="datetimeFigureOut">
              <a:rPr lang="zh-CN" altLang="en-US" smtClean="0"/>
              <a:t>2020/5/18</a:t>
            </a:fld>
            <a:endParaRPr lang="zh-CN" alt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A9E98EE9-EA02-40FA-9634-4161DB3837A2}" type="slidenum">
              <a:rPr lang="zh-CN" altLang="en-US" smtClean="0"/>
              <a:t>‹#›</a:t>
            </a:fld>
            <a:endParaRPr lang="zh-CN" altLang="en-US"/>
          </a:p>
        </p:txBody>
      </p:sp>
    </p:spTree>
    <p:extLst>
      <p:ext uri="{BB962C8B-B14F-4D97-AF65-F5344CB8AC3E}">
        <p14:creationId xmlns:p14="http://schemas.microsoft.com/office/powerpoint/2010/main" val="869063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81EF4603-96B9-47FF-AF9A-E39BE42B92AF}" type="datetimeFigureOut">
              <a:rPr lang="zh-CN" altLang="en-US" smtClean="0"/>
              <a:t>2020/5/18</a:t>
            </a:fld>
            <a:endParaRPr lang="zh-CN" alt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A9E98EE9-EA02-40FA-9634-4161DB3837A2}" type="slidenum">
              <a:rPr lang="zh-CN" altLang="en-US" smtClean="0"/>
              <a:t>‹#›</a:t>
            </a:fld>
            <a:endParaRPr lang="zh-CN" altLang="en-US"/>
          </a:p>
        </p:txBody>
      </p:sp>
    </p:spTree>
    <p:extLst>
      <p:ext uri="{BB962C8B-B14F-4D97-AF65-F5344CB8AC3E}">
        <p14:creationId xmlns:p14="http://schemas.microsoft.com/office/powerpoint/2010/main" val="404154187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81EF4603-96B9-47FF-AF9A-E39BE42B92AF}" type="datetimeFigureOut">
              <a:rPr lang="zh-CN" altLang="en-US" smtClean="0"/>
              <a:t>2020/5/18</a:t>
            </a:fld>
            <a:endParaRPr lang="zh-CN" alt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A9E98EE9-EA02-40FA-9634-4161DB3837A2}" type="slidenum">
              <a:rPr lang="zh-CN" altLang="en-US" smtClean="0"/>
              <a:t>‹#›</a:t>
            </a:fld>
            <a:endParaRPr lang="zh-CN" altLang="en-US"/>
          </a:p>
        </p:txBody>
      </p:sp>
    </p:spTree>
    <p:extLst>
      <p:ext uri="{BB962C8B-B14F-4D97-AF65-F5344CB8AC3E}">
        <p14:creationId xmlns:p14="http://schemas.microsoft.com/office/powerpoint/2010/main" val="180968868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1EF4603-96B9-47FF-AF9A-E39BE42B92AF}" type="datetimeFigureOut">
              <a:rPr lang="zh-CN" altLang="en-US" smtClean="0"/>
              <a:t>2020/5/18</a:t>
            </a:fld>
            <a:endParaRPr lang="zh-CN"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A9E98EE9-EA02-40FA-9634-4161DB3837A2}" type="slidenum">
              <a:rPr lang="zh-CN" altLang="en-US" smtClean="0"/>
              <a:t>‹#›</a:t>
            </a:fld>
            <a:endParaRPr lang="zh-CN" altLang="en-US"/>
          </a:p>
        </p:txBody>
      </p:sp>
    </p:spTree>
    <p:extLst>
      <p:ext uri="{BB962C8B-B14F-4D97-AF65-F5344CB8AC3E}">
        <p14:creationId xmlns:p14="http://schemas.microsoft.com/office/powerpoint/2010/main" val="153413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1EF4603-96B9-47FF-AF9A-E39BE42B92AF}" type="datetimeFigureOut">
              <a:rPr lang="zh-CN" altLang="en-US" smtClean="0"/>
              <a:t>2020/5/18</a:t>
            </a:fld>
            <a:endParaRPr lang="zh-CN"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A9E98EE9-EA02-40FA-9634-4161DB3837A2}" type="slidenum">
              <a:rPr lang="zh-CN" altLang="en-US" smtClean="0"/>
              <a:t>‹#›</a:t>
            </a:fld>
            <a:endParaRPr lang="zh-CN" altLang="en-US"/>
          </a:p>
        </p:txBody>
      </p:sp>
    </p:spTree>
    <p:extLst>
      <p:ext uri="{BB962C8B-B14F-4D97-AF65-F5344CB8AC3E}">
        <p14:creationId xmlns:p14="http://schemas.microsoft.com/office/powerpoint/2010/main" val="17724238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圆角矩形 1"/>
          <p:cNvSpPr/>
          <p:nvPr userDrawn="1"/>
        </p:nvSpPr>
        <p:spPr>
          <a:xfrm>
            <a:off x="374650" y="6321455"/>
            <a:ext cx="360334" cy="36033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5"/>
          <p:cNvSpPr>
            <a:spLocks noChangeArrowheads="1"/>
          </p:cNvSpPr>
          <p:nvPr userDrawn="1"/>
        </p:nvSpPr>
        <p:spPr bwMode="auto">
          <a:xfrm>
            <a:off x="0" y="841375"/>
            <a:ext cx="7526338" cy="80963"/>
          </a:xfrm>
          <a:prstGeom prst="rect">
            <a:avLst/>
          </a:prstGeom>
          <a:solidFill>
            <a:srgbClr val="E20000"/>
          </a:solidFill>
          <a:ln>
            <a:noFill/>
          </a:ln>
          <a:effectLst/>
          <a:extLst/>
        </p:spPr>
        <p:txBody>
          <a:bodyPr wrap="none"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en-US" smtClean="0"/>
          </a:p>
        </p:txBody>
      </p:sp>
      <p:sp>
        <p:nvSpPr>
          <p:cNvPr id="8" name="Rectangle 7"/>
          <p:cNvSpPr>
            <a:spLocks noChangeArrowheads="1"/>
          </p:cNvSpPr>
          <p:nvPr userDrawn="1"/>
        </p:nvSpPr>
        <p:spPr bwMode="auto">
          <a:xfrm>
            <a:off x="7594600" y="841375"/>
            <a:ext cx="1555750" cy="80963"/>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en-US" smtClean="0"/>
          </a:p>
        </p:txBody>
      </p:sp>
      <p:pic>
        <p:nvPicPr>
          <p:cNvPr id="9" name="Picture 7"/>
          <p:cNvPicPr>
            <a:picLocks noChangeAspect="1" noChangeArrowheads="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7592616" y="305892"/>
            <a:ext cx="1326940" cy="413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直接连接符 2"/>
          <p:cNvCxnSpPr>
            <a:cxnSpLocks noChangeShapeType="1"/>
          </p:cNvCxnSpPr>
          <p:nvPr userDrawn="1"/>
        </p:nvCxnSpPr>
        <p:spPr bwMode="auto">
          <a:xfrm>
            <a:off x="0" y="6178550"/>
            <a:ext cx="9144000" cy="0"/>
          </a:xfrm>
          <a:prstGeom prst="line">
            <a:avLst/>
          </a:prstGeom>
          <a:noFill/>
          <a:ln w="12700" algn="ctr">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1" name="图片 5"/>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8200" y="6364288"/>
            <a:ext cx="136842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5"/>
          <p:cNvSpPr>
            <a:spLocks noChangeArrowheads="1"/>
          </p:cNvSpPr>
          <p:nvPr userDrawn="1"/>
        </p:nvSpPr>
        <p:spPr bwMode="auto">
          <a:xfrm>
            <a:off x="228600" y="6300788"/>
            <a:ext cx="6508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defRPr/>
            </a:pPr>
            <a:fld id="{42B6F944-7C2F-4EED-B78F-E7D0B9727085}" type="slidenum">
              <a:rPr lang="zh-CN" altLang="en-US" sz="1400" smtClean="0">
                <a:solidFill>
                  <a:schemeClr val="bg1"/>
                </a:solidFill>
                <a:latin typeface="+mn-ea"/>
                <a:ea typeface="+mn-ea"/>
                <a:cs typeface="Arial Unicode MS" panose="020B0604020202020204" pitchFamily="34" charset="-122"/>
                <a:sym typeface="Arial Unicode MS" panose="020B0604020202020204" pitchFamily="34" charset="-122"/>
              </a:rPr>
              <a:pPr algn="ctr">
                <a:defRPr/>
              </a:pPr>
              <a:t>‹#›</a:t>
            </a:fld>
            <a:r>
              <a:rPr lang="zh-CN" altLang="en-US" sz="1600" dirty="0" smtClean="0">
                <a:solidFill>
                  <a:schemeClr val="bg1"/>
                </a:solidFill>
                <a:latin typeface="宋体" panose="02010600030101010101" pitchFamily="2" charset="-122"/>
                <a:ea typeface="Arial Unicode MS" panose="020B0604020202020204" pitchFamily="34" charset="-122"/>
                <a:cs typeface="Arial Unicode MS" panose="020B0604020202020204" pitchFamily="34" charset="-122"/>
                <a:sym typeface="Arial Unicode MS" panose="020B0604020202020204" pitchFamily="34" charset="-122"/>
              </a:rPr>
              <a:t> </a:t>
            </a:r>
          </a:p>
        </p:txBody>
      </p:sp>
    </p:spTree>
    <p:extLst>
      <p:ext uri="{BB962C8B-B14F-4D97-AF65-F5344CB8AC3E}">
        <p14:creationId xmlns:p14="http://schemas.microsoft.com/office/powerpoint/2010/main" val="723292253"/>
      </p:ext>
    </p:extLst>
  </p:cSld>
  <p:clrMap bg1="lt1" tx1="dk1" bg2="lt2" tx2="dk2" accent1="accent1" accent2="accent2" accent3="accent3" accent4="accent4" accent5="accent5" accent6="accent6" hlink="hlink" folHlink="folHlink"/>
  <p:sldLayoutIdLst>
    <p:sldLayoutId id="2147483662" r:id="rId1"/>
    <p:sldLayoutId id="2147483661"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6"/>
          <p:cNvSpPr>
            <a:spLocks noGrp="1" noChangeArrowheads="1"/>
          </p:cNvSpPr>
          <p:nvPr>
            <p:ph type="title"/>
          </p:nvPr>
        </p:nvSpPr>
        <p:spPr>
          <a:xfrm>
            <a:off x="2951019" y="2410692"/>
            <a:ext cx="5411586" cy="736954"/>
          </a:xfrm>
        </p:spPr>
        <p:txBody>
          <a:bodyPr/>
          <a:lstStyle/>
          <a:p>
            <a:r>
              <a:rPr lang="zh-CN" altLang="en-US" sz="4000" dirty="0" smtClean="0"/>
              <a:t>合规审查部内部培训</a:t>
            </a:r>
          </a:p>
        </p:txBody>
      </p:sp>
      <p:sp>
        <p:nvSpPr>
          <p:cNvPr id="10" name="内容占位符 9"/>
          <p:cNvSpPr>
            <a:spLocks noGrp="1"/>
          </p:cNvSpPr>
          <p:nvPr>
            <p:ph idx="1"/>
          </p:nvPr>
        </p:nvSpPr>
        <p:spPr>
          <a:xfrm>
            <a:off x="3034146" y="3147646"/>
            <a:ext cx="5644342" cy="598207"/>
          </a:xfrm>
        </p:spPr>
        <p:txBody>
          <a:bodyPr/>
          <a:lstStyle/>
          <a:p>
            <a:r>
              <a:rPr lang="zh-CN" altLang="en-US" dirty="0" smtClean="0"/>
              <a:t>主讲人：张兰</a:t>
            </a:r>
            <a:endParaRPr lang="zh-CN" altLang="en-US" dirty="0"/>
          </a:p>
        </p:txBody>
      </p:sp>
      <p:sp>
        <p:nvSpPr>
          <p:cNvPr id="3" name="文本框 2"/>
          <p:cNvSpPr txBox="1"/>
          <p:nvPr/>
        </p:nvSpPr>
        <p:spPr>
          <a:xfrm>
            <a:off x="3374967" y="6035040"/>
            <a:ext cx="2768138" cy="276999"/>
          </a:xfrm>
          <a:prstGeom prst="rect">
            <a:avLst/>
          </a:prstGeom>
          <a:noFill/>
        </p:spPr>
        <p:txBody>
          <a:bodyPr wrap="square" rtlCol="0">
            <a:spAutoFit/>
          </a:bodyPr>
          <a:lstStyle/>
          <a:p>
            <a:pPr algn="ctr"/>
            <a:r>
              <a:rPr lang="en-US" altLang="zh-CN" sz="1200" dirty="0" smtClean="0">
                <a:latin typeface="Times New Roman" panose="02020603050405020304" pitchFamily="18" charset="0"/>
                <a:cs typeface="Times New Roman" panose="02020603050405020304" pitchFamily="18" charset="0"/>
              </a:rPr>
              <a:t>www.sdfutures.com.cn</a:t>
            </a:r>
            <a:endParaRPr lang="zh-CN" altLang="zh-CN"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22368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二、合规审查部的主要工作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（六）风险管理</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en-US" altLang="zh-CN" sz="1800" dirty="0" smtClean="0">
                <a:latin typeface="仿宋" panose="02010609060101010101" pitchFamily="49" charset="-122"/>
                <a:ea typeface="仿宋" panose="02010609060101010101" pitchFamily="49" charset="-122"/>
              </a:rPr>
              <a:t>1</a:t>
            </a:r>
            <a:r>
              <a:rPr lang="zh-CN" altLang="en-US" sz="1800" dirty="0" smtClean="0">
                <a:latin typeface="仿宋" panose="02010609060101010101" pitchFamily="49" charset="-122"/>
                <a:ea typeface="仿宋" panose="02010609060101010101" pitchFamily="49" charset="-122"/>
              </a:rPr>
              <a:t>、风险管理：是指由公司各职能层级和业务单元共同实施，与公司经营管理相融合，通过</a:t>
            </a:r>
            <a:r>
              <a:rPr lang="zh-CN" altLang="en-US" sz="1800" b="1" dirty="0" smtClean="0">
                <a:solidFill>
                  <a:srgbClr val="FF0000"/>
                </a:solidFill>
                <a:latin typeface="仿宋" panose="02010609060101010101" pitchFamily="49" charset="-122"/>
                <a:ea typeface="仿宋" panose="02010609060101010101" pitchFamily="49" charset="-122"/>
              </a:rPr>
              <a:t>识别、评估、转移、分散、控制</a:t>
            </a:r>
            <a:r>
              <a:rPr lang="zh-CN" altLang="en-US" sz="1800" dirty="0" smtClean="0">
                <a:latin typeface="仿宋" panose="02010609060101010101" pitchFamily="49" charset="-122"/>
                <a:ea typeface="仿宋" panose="02010609060101010101" pitchFamily="49" charset="-122"/>
              </a:rPr>
              <a:t>各类风险，把风险控制在公司可承受范围内的系统管理过程。</a:t>
            </a:r>
            <a:endParaRPr lang="en-US" altLang="zh-CN" sz="1800" dirty="0" smtClean="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a:p>
            <a:endParaRPr lang="en-US" altLang="zh-CN" sz="1800" dirty="0">
              <a:latin typeface="仿宋" panose="02010609060101010101" pitchFamily="49" charset="-122"/>
              <a:ea typeface="仿宋" panose="02010609060101010101" pitchFamily="49" charset="-122"/>
            </a:endParaRPr>
          </a:p>
          <a:p>
            <a:r>
              <a:rPr lang="en-US" altLang="zh-CN" sz="1800" dirty="0" smtClean="0">
                <a:latin typeface="仿宋" panose="02010609060101010101" pitchFamily="49" charset="-122"/>
                <a:ea typeface="仿宋" panose="02010609060101010101" pitchFamily="49" charset="-122"/>
              </a:rPr>
              <a:t>2</a:t>
            </a:r>
            <a:r>
              <a:rPr lang="zh-CN" altLang="en-US" sz="1800" dirty="0" smtClean="0">
                <a:latin typeface="仿宋" panose="02010609060101010101" pitchFamily="49" charset="-122"/>
                <a:ea typeface="仿宋" panose="02010609060101010101" pitchFamily="49" charset="-122"/>
              </a:rPr>
              <a:t>、风险的分类：信用风险、市场风险、操作风险、流动性风险、法律风险、系统风险。</a:t>
            </a:r>
            <a:endParaRPr lang="en-US" altLang="zh-CN" sz="1800" dirty="0" smtClean="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a:p>
            <a:endParaRPr lang="en-US" altLang="zh-CN" sz="1800" dirty="0">
              <a:latin typeface="仿宋" panose="02010609060101010101" pitchFamily="49" charset="-122"/>
              <a:ea typeface="仿宋" panose="02010609060101010101" pitchFamily="49" charset="-122"/>
            </a:endParaRPr>
          </a:p>
          <a:p>
            <a:r>
              <a:rPr lang="en-US" altLang="zh-CN" sz="1800" dirty="0" smtClean="0">
                <a:latin typeface="仿宋" panose="02010609060101010101" pitchFamily="49" charset="-122"/>
                <a:ea typeface="仿宋" panose="02010609060101010101" pitchFamily="49" charset="-122"/>
              </a:rPr>
              <a:t>3</a:t>
            </a:r>
            <a:r>
              <a:rPr lang="zh-CN" altLang="en-US" sz="1800" dirty="0" smtClean="0">
                <a:latin typeface="仿宋" panose="02010609060101010101" pitchFamily="49" charset="-122"/>
                <a:ea typeface="仿宋" panose="02010609060101010101" pitchFamily="49" charset="-122"/>
              </a:rPr>
              <a:t>、风险的来源：客户的风险、员工的风险、制度缺陷的风险。</a:t>
            </a:r>
            <a:endParaRPr lang="en-US" altLang="zh-CN" sz="18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7933308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二、合规审查部的主要工作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（七）合规管理</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zh-CN" altLang="en-US" sz="1800" dirty="0" smtClean="0">
                <a:latin typeface="仿宋" panose="02010609060101010101" pitchFamily="49" charset="-122"/>
                <a:ea typeface="仿宋" panose="02010609060101010101" pitchFamily="49" charset="-122"/>
              </a:rPr>
              <a:t>★检查公司是否存在违法违规行为</a:t>
            </a:r>
            <a:r>
              <a:rPr lang="zh-CN" altLang="en-US" sz="1800" dirty="0" smtClean="0">
                <a:latin typeface="仿宋" panose="02010609060101010101" pitchFamily="49" charset="-122"/>
                <a:ea typeface="仿宋" panose="02010609060101010101" pitchFamily="49" charset="-122"/>
              </a:rPr>
              <a:t>和重大</a:t>
            </a:r>
            <a:r>
              <a:rPr lang="zh-CN" altLang="en-US" sz="1800" dirty="0" smtClean="0">
                <a:latin typeface="仿宋" panose="02010609060101010101" pitchFamily="49" charset="-122"/>
                <a:ea typeface="仿宋" panose="02010609060101010101" pitchFamily="49" charset="-122"/>
              </a:rPr>
              <a:t>风险隐患：</a:t>
            </a:r>
            <a:endParaRPr lang="en-US" altLang="zh-CN" sz="1800" dirty="0" smtClean="0">
              <a:latin typeface="仿宋" panose="02010609060101010101" pitchFamily="49" charset="-122"/>
              <a:ea typeface="仿宋" panose="02010609060101010101" pitchFamily="49" charset="-122"/>
            </a:endParaRPr>
          </a:p>
          <a:p>
            <a:r>
              <a:rPr lang="en-US" altLang="zh-CN" sz="1800" dirty="0" smtClean="0">
                <a:latin typeface="仿宋" panose="02010609060101010101" pitchFamily="49" charset="-122"/>
                <a:ea typeface="仿宋" panose="02010609060101010101" pitchFamily="49" charset="-122"/>
              </a:rPr>
              <a:t>1</a:t>
            </a:r>
            <a:r>
              <a:rPr lang="zh-CN" altLang="en-US" sz="1800" dirty="0" smtClean="0">
                <a:latin typeface="仿宋" panose="02010609060101010101" pitchFamily="49" charset="-122"/>
                <a:ea typeface="仿宋" panose="02010609060101010101" pitchFamily="49" charset="-122"/>
              </a:rPr>
              <a:t>、是否涉</a:t>
            </a:r>
            <a:r>
              <a:rPr lang="zh-CN" altLang="en-US" sz="1800" dirty="0">
                <a:latin typeface="仿宋" panose="02010609060101010101" pitchFamily="49" charset="-122"/>
                <a:ea typeface="仿宋" panose="02010609060101010101" pitchFamily="49" charset="-122"/>
              </a:rPr>
              <a:t>嫌占用、挪用客户保证金等违法违规行</a:t>
            </a:r>
            <a:r>
              <a:rPr lang="zh-CN" altLang="en-US" sz="1800" dirty="0" smtClean="0">
                <a:latin typeface="仿宋" panose="02010609060101010101" pitchFamily="49" charset="-122"/>
                <a:ea typeface="仿宋" panose="02010609060101010101" pitchFamily="49" charset="-122"/>
              </a:rPr>
              <a:t>为；</a:t>
            </a:r>
            <a:endParaRPr lang="en-US" altLang="zh-CN" sz="1800" dirty="0" smtClean="0">
              <a:latin typeface="仿宋" panose="02010609060101010101" pitchFamily="49" charset="-122"/>
              <a:ea typeface="仿宋" panose="02010609060101010101" pitchFamily="49" charset="-122"/>
            </a:endParaRPr>
          </a:p>
          <a:p>
            <a:r>
              <a:rPr lang="en-US" altLang="zh-CN" sz="1800" dirty="0" smtClean="0">
                <a:latin typeface="仿宋" panose="02010609060101010101" pitchFamily="49" charset="-122"/>
                <a:ea typeface="仿宋" panose="02010609060101010101" pitchFamily="49" charset="-122"/>
              </a:rPr>
              <a:t>2</a:t>
            </a:r>
            <a:r>
              <a:rPr lang="zh-CN" altLang="en-US" sz="1800" dirty="0">
                <a:latin typeface="仿宋" panose="02010609060101010101" pitchFamily="49" charset="-122"/>
                <a:ea typeface="仿宋" panose="02010609060101010101" pitchFamily="49" charset="-122"/>
              </a:rPr>
              <a:t>、风险监管指</a:t>
            </a:r>
            <a:r>
              <a:rPr lang="zh-CN" altLang="en-US" sz="1800" dirty="0" smtClean="0">
                <a:latin typeface="仿宋" panose="02010609060101010101" pitchFamily="49" charset="-122"/>
                <a:ea typeface="仿宋" panose="02010609060101010101" pitchFamily="49" charset="-122"/>
              </a:rPr>
              <a:t>标是否符</a:t>
            </a:r>
            <a:r>
              <a:rPr lang="zh-CN" altLang="en-US" sz="1800" dirty="0">
                <a:latin typeface="仿宋" panose="02010609060101010101" pitchFamily="49" charset="-122"/>
                <a:ea typeface="仿宋" panose="02010609060101010101" pitchFamily="49" charset="-122"/>
              </a:rPr>
              <a:t>合规定标</a:t>
            </a:r>
            <a:r>
              <a:rPr lang="zh-CN" altLang="en-US" sz="1800" dirty="0" smtClean="0">
                <a:latin typeface="仿宋" panose="02010609060101010101" pitchFamily="49" charset="-122"/>
                <a:ea typeface="仿宋" panose="02010609060101010101" pitchFamily="49" charset="-122"/>
              </a:rPr>
              <a:t>准；</a:t>
            </a:r>
            <a:endParaRPr lang="en-US" altLang="zh-CN" sz="1800" dirty="0" smtClean="0">
              <a:latin typeface="仿宋" panose="02010609060101010101" pitchFamily="49" charset="-122"/>
              <a:ea typeface="仿宋" panose="02010609060101010101" pitchFamily="49" charset="-122"/>
            </a:endParaRPr>
          </a:p>
          <a:p>
            <a:r>
              <a:rPr lang="en-US" altLang="zh-CN" sz="1800" dirty="0" smtClean="0">
                <a:latin typeface="仿宋" panose="02010609060101010101" pitchFamily="49" charset="-122"/>
                <a:ea typeface="仿宋" panose="02010609060101010101" pitchFamily="49" charset="-122"/>
              </a:rPr>
              <a:t>3</a:t>
            </a:r>
            <a:r>
              <a:rPr lang="zh-CN" altLang="en-US" sz="1800" dirty="0" smtClean="0">
                <a:latin typeface="仿宋" panose="02010609060101010101" pitchFamily="49" charset="-122"/>
                <a:ea typeface="仿宋" panose="02010609060101010101" pitchFamily="49" charset="-122"/>
              </a:rPr>
              <a:t>、是否发生中大诉讼或者仲裁；</a:t>
            </a:r>
            <a:endParaRPr lang="en-US" altLang="zh-CN" sz="1800" dirty="0" smtClean="0">
              <a:latin typeface="仿宋" panose="02010609060101010101" pitchFamily="49" charset="-122"/>
              <a:ea typeface="仿宋" panose="02010609060101010101" pitchFamily="49" charset="-122"/>
            </a:endParaRPr>
          </a:p>
          <a:p>
            <a:r>
              <a:rPr lang="en-US" altLang="zh-CN" sz="1800" dirty="0" smtClean="0">
                <a:latin typeface="仿宋" panose="02010609060101010101" pitchFamily="49" charset="-122"/>
                <a:ea typeface="仿宋" panose="02010609060101010101" pitchFamily="49" charset="-122"/>
              </a:rPr>
              <a:t>4</a:t>
            </a:r>
            <a:r>
              <a:rPr lang="zh-CN" altLang="en-US" sz="1800" dirty="0" smtClean="0">
                <a:latin typeface="仿宋" panose="02010609060101010101" pitchFamily="49" charset="-122"/>
                <a:ea typeface="仿宋" panose="02010609060101010101" pitchFamily="49" charset="-122"/>
              </a:rPr>
              <a:t>、股东是否干预期货公司正常经营的行为；</a:t>
            </a:r>
            <a:endParaRPr lang="en-US" altLang="zh-CN" sz="1800" dirty="0" smtClean="0">
              <a:latin typeface="仿宋" panose="02010609060101010101" pitchFamily="49" charset="-122"/>
              <a:ea typeface="仿宋" panose="02010609060101010101" pitchFamily="49" charset="-122"/>
            </a:endParaRPr>
          </a:p>
          <a:p>
            <a:r>
              <a:rPr lang="en-US" altLang="zh-CN" sz="1800" dirty="0" smtClean="0">
                <a:latin typeface="仿宋" panose="02010609060101010101" pitchFamily="49" charset="-122"/>
                <a:ea typeface="仿宋" panose="02010609060101010101" pitchFamily="49" charset="-122"/>
              </a:rPr>
              <a:t>5</a:t>
            </a:r>
            <a:r>
              <a:rPr lang="zh-CN" altLang="en-US" sz="1800" dirty="0" smtClean="0">
                <a:latin typeface="仿宋" panose="02010609060101010101" pitchFamily="49" charset="-122"/>
                <a:ea typeface="仿宋" panose="02010609060101010101" pitchFamily="49" charset="-122"/>
              </a:rPr>
              <a:t>、是否发生其他违法、违规经营行为；</a:t>
            </a:r>
            <a:endParaRPr lang="en-US" altLang="zh-CN" sz="18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1874442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二、合规审查部的主要工作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（七）合规管理</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zh-CN" altLang="en-US" sz="1800" dirty="0">
                <a:latin typeface="仿宋" panose="02010609060101010101" pitchFamily="49" charset="-122"/>
                <a:ea typeface="仿宋" panose="02010609060101010101" pitchFamily="49" charset="-122"/>
              </a:rPr>
              <a:t>★检</a:t>
            </a:r>
            <a:r>
              <a:rPr lang="zh-CN" altLang="en-US" sz="1800" dirty="0" smtClean="0">
                <a:latin typeface="仿宋" panose="02010609060101010101" pitchFamily="49" charset="-122"/>
                <a:ea typeface="仿宋" panose="02010609060101010101" pitchFamily="49" charset="-122"/>
              </a:rPr>
              <a:t>查公司是否建立健全和有效执行相关管理制度：</a:t>
            </a:r>
            <a:endParaRPr lang="en-US" altLang="zh-CN" sz="1800" dirty="0" smtClean="0">
              <a:latin typeface="仿宋" panose="02010609060101010101" pitchFamily="49" charset="-122"/>
              <a:ea typeface="仿宋" panose="02010609060101010101" pitchFamily="49" charset="-122"/>
            </a:endParaRPr>
          </a:p>
          <a:p>
            <a:r>
              <a:rPr lang="en-US" altLang="zh-CN" sz="1800" dirty="0" smtClean="0">
                <a:latin typeface="仿宋" panose="02010609060101010101" pitchFamily="49" charset="-122"/>
                <a:ea typeface="仿宋" panose="02010609060101010101" pitchFamily="49" charset="-122"/>
              </a:rPr>
              <a:t>1</a:t>
            </a:r>
            <a:r>
              <a:rPr lang="zh-CN" altLang="en-US" sz="1800" dirty="0" smtClean="0">
                <a:latin typeface="仿宋" panose="02010609060101010101" pitchFamily="49" charset="-122"/>
                <a:ea typeface="仿宋" panose="02010609060101010101" pitchFamily="49" charset="-122"/>
              </a:rPr>
              <a:t>、期货公司保证金存管制度；</a:t>
            </a:r>
            <a:endParaRPr lang="en-US" altLang="zh-CN" sz="1800" dirty="0" smtClean="0">
              <a:latin typeface="仿宋" panose="02010609060101010101" pitchFamily="49" charset="-122"/>
              <a:ea typeface="仿宋" panose="02010609060101010101" pitchFamily="49" charset="-122"/>
            </a:endParaRPr>
          </a:p>
          <a:p>
            <a:r>
              <a:rPr lang="en-US" altLang="zh-CN" sz="1800" dirty="0" smtClean="0">
                <a:latin typeface="仿宋" panose="02010609060101010101" pitchFamily="49" charset="-122"/>
                <a:ea typeface="仿宋" panose="02010609060101010101" pitchFamily="49" charset="-122"/>
              </a:rPr>
              <a:t>2</a:t>
            </a:r>
            <a:r>
              <a:rPr lang="zh-CN" altLang="en-US" sz="1800" dirty="0" smtClean="0">
                <a:latin typeface="仿宋" panose="02010609060101010101" pitchFamily="49" charset="-122"/>
                <a:ea typeface="仿宋" panose="02010609060101010101" pitchFamily="49" charset="-122"/>
              </a:rPr>
              <a:t>、期货公司治理和内部控制制度；</a:t>
            </a:r>
            <a:endParaRPr lang="en-US" altLang="zh-CN" sz="1800" dirty="0" smtClean="0">
              <a:latin typeface="仿宋" panose="02010609060101010101" pitchFamily="49" charset="-122"/>
              <a:ea typeface="仿宋" panose="02010609060101010101" pitchFamily="49" charset="-122"/>
            </a:endParaRPr>
          </a:p>
          <a:p>
            <a:r>
              <a:rPr lang="en-US" altLang="zh-CN" sz="1800" dirty="0" smtClean="0">
                <a:latin typeface="仿宋" panose="02010609060101010101" pitchFamily="49" charset="-122"/>
                <a:ea typeface="仿宋" panose="02010609060101010101" pitchFamily="49" charset="-122"/>
              </a:rPr>
              <a:t>3</a:t>
            </a:r>
            <a:r>
              <a:rPr lang="zh-CN" altLang="en-US" sz="1800" dirty="0" smtClean="0">
                <a:latin typeface="仿宋" panose="02010609060101010101" pitchFamily="49" charset="-122"/>
                <a:ea typeface="仿宋" panose="02010609060101010101" pitchFamily="49" charset="-122"/>
              </a:rPr>
              <a:t>、期货公司经纪业务、资产管理业务制度；</a:t>
            </a:r>
            <a:endParaRPr lang="en-US" altLang="zh-CN" sz="1800" dirty="0" smtClean="0">
              <a:latin typeface="仿宋" panose="02010609060101010101" pitchFamily="49" charset="-122"/>
              <a:ea typeface="仿宋" panose="02010609060101010101" pitchFamily="49" charset="-122"/>
            </a:endParaRPr>
          </a:p>
          <a:p>
            <a:r>
              <a:rPr lang="en-US" altLang="zh-CN" sz="1800" dirty="0" smtClean="0">
                <a:latin typeface="仿宋" panose="02010609060101010101" pitchFamily="49" charset="-122"/>
                <a:ea typeface="仿宋" panose="02010609060101010101" pitchFamily="49" charset="-122"/>
              </a:rPr>
              <a:t>4</a:t>
            </a:r>
            <a:r>
              <a:rPr lang="zh-CN" altLang="en-US" sz="1800" dirty="0" smtClean="0">
                <a:latin typeface="仿宋" panose="02010609060101010101" pitchFamily="49" charset="-122"/>
                <a:ea typeface="仿宋" panose="02010609060101010101" pitchFamily="49" charset="-122"/>
              </a:rPr>
              <a:t>、结算、风险管理和信息安全制度；</a:t>
            </a:r>
            <a:endParaRPr lang="en-US" altLang="zh-CN" sz="1800" dirty="0" smtClean="0">
              <a:latin typeface="仿宋" panose="02010609060101010101" pitchFamily="49" charset="-122"/>
              <a:ea typeface="仿宋" panose="02010609060101010101" pitchFamily="49" charset="-122"/>
            </a:endParaRPr>
          </a:p>
          <a:p>
            <a:r>
              <a:rPr lang="en-US" altLang="zh-CN" sz="1800" dirty="0" smtClean="0">
                <a:latin typeface="仿宋" panose="02010609060101010101" pitchFamily="49" charset="-122"/>
                <a:ea typeface="仿宋" panose="02010609060101010101" pitchFamily="49" charset="-122"/>
              </a:rPr>
              <a:t>5</a:t>
            </a:r>
            <a:r>
              <a:rPr lang="zh-CN" altLang="en-US" sz="1800" dirty="0" smtClean="0">
                <a:latin typeface="仿宋" panose="02010609060101010101" pitchFamily="49" charset="-122"/>
                <a:ea typeface="仿宋" panose="02010609060101010101" pitchFamily="49" charset="-122"/>
              </a:rPr>
              <a:t>、反洗钱相关制度；</a:t>
            </a:r>
            <a:endParaRPr lang="en-US" altLang="zh-CN" sz="18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53668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二、合规审查部的主要工作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（八）合规文化</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endParaRPr lang="en-US" altLang="zh-CN" sz="1800" dirty="0" smtClean="0">
              <a:latin typeface="仿宋" panose="02010609060101010101" pitchFamily="49" charset="-122"/>
              <a:ea typeface="仿宋" panose="02010609060101010101" pitchFamily="49" charset="-122"/>
            </a:endParaRPr>
          </a:p>
          <a:p>
            <a:r>
              <a:rPr lang="zh-CN" altLang="en-US" sz="2500" dirty="0" smtClean="0">
                <a:latin typeface="仿宋" panose="02010609060101010101" pitchFamily="49" charset="-122"/>
                <a:ea typeface="仿宋" panose="02010609060101010101" pitchFamily="49" charset="-122"/>
              </a:rPr>
              <a:t>合规文化需要全体员工共同努力，在公司经营管理上，各业务环节均需按制度要求严格执行，达到全员合规。</a:t>
            </a:r>
            <a:endParaRPr lang="en-US" altLang="zh-CN" sz="25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4855229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三、不合规的后果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（一）能源中心：五矿经易换汇业务</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zh-CN" altLang="en-US" sz="1800" dirty="0" smtClean="0">
                <a:latin typeface="仿宋" panose="02010609060101010101" pitchFamily="49" charset="-122"/>
                <a:ea typeface="仿宋" panose="02010609060101010101" pitchFamily="49" charset="-122"/>
              </a:rPr>
              <a:t>事件：</a:t>
            </a:r>
            <a:endParaRPr lang="en-US" altLang="zh-CN" sz="1800" dirty="0" smtClean="0">
              <a:latin typeface="仿宋" panose="02010609060101010101" pitchFamily="49" charset="-122"/>
              <a:ea typeface="仿宋" panose="02010609060101010101" pitchFamily="49" charset="-122"/>
            </a:endParaRPr>
          </a:p>
          <a:p>
            <a:r>
              <a:rPr lang="en-US" altLang="zh-CN" sz="1800" dirty="0" smtClean="0">
                <a:latin typeface="仿宋" panose="02010609060101010101" pitchFamily="49" charset="-122"/>
                <a:ea typeface="仿宋" panose="02010609060101010101" pitchFamily="49" charset="-122"/>
              </a:rPr>
              <a:t>2018</a:t>
            </a:r>
            <a:r>
              <a:rPr lang="zh-CN" altLang="en-US" sz="1800" dirty="0">
                <a:latin typeface="仿宋" panose="02010609060101010101" pitchFamily="49" charset="-122"/>
                <a:ea typeface="仿宋" panose="02010609060101010101" pitchFamily="49" charset="-122"/>
              </a:rPr>
              <a:t>年</a:t>
            </a:r>
            <a:r>
              <a:rPr lang="en-US" altLang="zh-CN" sz="1800" dirty="0">
                <a:latin typeface="仿宋" panose="02010609060101010101" pitchFamily="49" charset="-122"/>
                <a:ea typeface="仿宋" panose="02010609060101010101" pitchFamily="49" charset="-122"/>
              </a:rPr>
              <a:t>6</a:t>
            </a:r>
            <a:r>
              <a:rPr lang="zh-CN" altLang="en-US" sz="1800" dirty="0">
                <a:latin typeface="仿宋" panose="02010609060101010101" pitchFamily="49" charset="-122"/>
                <a:ea typeface="仿宋" panose="02010609060101010101" pitchFamily="49" charset="-122"/>
              </a:rPr>
              <a:t>月</a:t>
            </a:r>
            <a:r>
              <a:rPr lang="en-US" altLang="zh-CN" sz="1800" dirty="0">
                <a:latin typeface="仿宋" panose="02010609060101010101" pitchFamily="49" charset="-122"/>
                <a:ea typeface="仿宋" panose="02010609060101010101" pitchFamily="49" charset="-122"/>
              </a:rPr>
              <a:t>5</a:t>
            </a:r>
            <a:r>
              <a:rPr lang="zh-CN" altLang="en-US" sz="1800" dirty="0">
                <a:latin typeface="仿宋" panose="02010609060101010101" pitchFamily="49" charset="-122"/>
                <a:ea typeface="仿宋" panose="02010609060101010101" pitchFamily="49" charset="-122"/>
              </a:rPr>
              <a:t>日为境外客户</a:t>
            </a:r>
            <a:r>
              <a:rPr lang="en-US" altLang="zh-CN" sz="1800" dirty="0">
                <a:latin typeface="仿宋" panose="02010609060101010101" pitchFamily="49" charset="-122"/>
                <a:ea typeface="仿宋" panose="02010609060101010101" pitchFamily="49" charset="-122"/>
              </a:rPr>
              <a:t>TEMATA TRADING</a:t>
            </a:r>
            <a:r>
              <a:rPr lang="zh-CN" altLang="en-US" sz="1800" dirty="0">
                <a:latin typeface="仿宋" panose="02010609060101010101" pitchFamily="49" charset="-122"/>
                <a:ea typeface="仿宋" panose="02010609060101010101" pitchFamily="49" charset="-122"/>
              </a:rPr>
              <a:t>从事原油期货交易办理日常结算换汇时，未按照上海国际能源交易中</a:t>
            </a:r>
            <a:r>
              <a:rPr lang="zh-CN" altLang="en-US" sz="1800" dirty="0" smtClean="0">
                <a:latin typeface="仿宋" panose="02010609060101010101" pitchFamily="49" charset="-122"/>
                <a:ea typeface="仿宋" panose="02010609060101010101" pitchFamily="49" charset="-122"/>
              </a:rPr>
              <a:t>心结</a:t>
            </a:r>
            <a:r>
              <a:rPr lang="zh-CN" altLang="en-US" sz="1800" dirty="0">
                <a:latin typeface="仿宋" panose="02010609060101010101" pitchFamily="49" charset="-122"/>
                <a:ea typeface="仿宋" panose="02010609060101010101" pitchFamily="49" charset="-122"/>
              </a:rPr>
              <a:t>算业务相关管理规定操作，导致</a:t>
            </a:r>
            <a:r>
              <a:rPr lang="en-US" altLang="zh-CN" sz="1800" dirty="0">
                <a:latin typeface="仿宋" panose="02010609060101010101" pitchFamily="49" charset="-122"/>
                <a:ea typeface="仿宋" panose="02010609060101010101" pitchFamily="49" charset="-122"/>
              </a:rPr>
              <a:t>6</a:t>
            </a:r>
            <a:r>
              <a:rPr lang="zh-CN" altLang="en-US" sz="1800" dirty="0">
                <a:latin typeface="仿宋" panose="02010609060101010101" pitchFamily="49" charset="-122"/>
                <a:ea typeface="仿宋" panose="02010609060101010101" pitchFamily="49" charset="-122"/>
              </a:rPr>
              <a:t>月</a:t>
            </a:r>
            <a:r>
              <a:rPr lang="en-US" altLang="zh-CN" sz="1800" dirty="0">
                <a:latin typeface="仿宋" panose="02010609060101010101" pitchFamily="49" charset="-122"/>
                <a:ea typeface="仿宋" panose="02010609060101010101" pitchFamily="49" charset="-122"/>
              </a:rPr>
              <a:t>5</a:t>
            </a:r>
            <a:r>
              <a:rPr lang="zh-CN" altLang="en-US" sz="1800" dirty="0">
                <a:latin typeface="仿宋" panose="02010609060101010101" pitchFamily="49" charset="-122"/>
                <a:ea typeface="仿宋" panose="02010609060101010101" pitchFamily="49" charset="-122"/>
              </a:rPr>
              <a:t>日至</a:t>
            </a:r>
            <a:r>
              <a:rPr lang="en-US" altLang="zh-CN" sz="1800" dirty="0">
                <a:latin typeface="仿宋" panose="02010609060101010101" pitchFamily="49" charset="-122"/>
                <a:ea typeface="仿宋" panose="02010609060101010101" pitchFamily="49" charset="-122"/>
              </a:rPr>
              <a:t>8</a:t>
            </a:r>
            <a:r>
              <a:rPr lang="zh-CN" altLang="en-US" sz="1800" dirty="0">
                <a:latin typeface="仿宋" panose="02010609060101010101" pitchFamily="49" charset="-122"/>
                <a:ea typeface="仿宋" panose="02010609060101010101" pitchFamily="49" charset="-122"/>
              </a:rPr>
              <a:t>日期间换汇业务情况出现异常。经调查</a:t>
            </a:r>
            <a:r>
              <a:rPr lang="zh-CN" altLang="en-US" sz="1800" dirty="0" smtClean="0">
                <a:latin typeface="仿宋" panose="02010609060101010101" pitchFamily="49" charset="-122"/>
                <a:ea typeface="仿宋" panose="02010609060101010101" pitchFamily="49" charset="-122"/>
              </a:rPr>
              <a:t>，五矿经易期货有限公司存</a:t>
            </a:r>
            <a:r>
              <a:rPr lang="zh-CN" altLang="en-US" sz="1800" dirty="0">
                <a:latin typeface="仿宋" panose="02010609060101010101" pitchFamily="49" charset="-122"/>
                <a:ea typeface="仿宋" panose="02010609060101010101" pitchFamily="49" charset="-122"/>
              </a:rPr>
              <a:t>在不熟悉换汇业务机制、内部风控与换汇业务脱节、对境外客户管理能力不足等问题</a:t>
            </a:r>
            <a:r>
              <a:rPr lang="zh-CN" altLang="en-US" sz="1800" dirty="0" smtClean="0">
                <a:latin typeface="仿宋" panose="02010609060101010101" pitchFamily="49" charset="-122"/>
                <a:ea typeface="仿宋" panose="02010609060101010101" pitchFamily="49" charset="-122"/>
              </a:rPr>
              <a:t>。</a:t>
            </a:r>
            <a:endParaRPr lang="en-US" altLang="zh-CN" sz="1800" dirty="0" smtClean="0">
              <a:latin typeface="仿宋" panose="02010609060101010101" pitchFamily="49" charset="-122"/>
              <a:ea typeface="仿宋" panose="02010609060101010101" pitchFamily="49" charset="-122"/>
            </a:endParaRPr>
          </a:p>
          <a:p>
            <a:endParaRPr lang="en-US" altLang="zh-CN" sz="1800" dirty="0">
              <a:latin typeface="仿宋" panose="02010609060101010101" pitchFamily="49" charset="-122"/>
              <a:ea typeface="仿宋" panose="02010609060101010101" pitchFamily="49" charset="-122"/>
            </a:endParaRPr>
          </a:p>
          <a:p>
            <a:r>
              <a:rPr lang="zh-CN" altLang="en-US" sz="1800" dirty="0" smtClean="0">
                <a:latin typeface="仿宋" panose="02010609060101010101" pitchFamily="49" charset="-122"/>
                <a:ea typeface="仿宋" panose="02010609060101010101" pitchFamily="49" charset="-122"/>
              </a:rPr>
              <a:t>处理结果：</a:t>
            </a:r>
            <a:endParaRPr lang="en-US" altLang="zh-CN" sz="1800" dirty="0" smtClean="0">
              <a:latin typeface="仿宋" panose="02010609060101010101" pitchFamily="49" charset="-122"/>
              <a:ea typeface="仿宋" panose="02010609060101010101" pitchFamily="49" charset="-122"/>
            </a:endParaRPr>
          </a:p>
          <a:p>
            <a:r>
              <a:rPr lang="zh-CN" altLang="en-US" sz="1800" dirty="0">
                <a:latin typeface="仿宋" panose="02010609060101010101" pitchFamily="49" charset="-122"/>
                <a:ea typeface="仿宋" panose="02010609060101010101" pitchFamily="49" charset="-122"/>
              </a:rPr>
              <a:t>根据</a:t>
            </a:r>
            <a:r>
              <a:rPr lang="en-US" altLang="zh-CN" sz="1800" dirty="0">
                <a:latin typeface="仿宋" panose="02010609060101010101" pitchFamily="49" charset="-122"/>
                <a:ea typeface="仿宋" panose="02010609060101010101" pitchFamily="49" charset="-122"/>
              </a:rPr>
              <a:t>《</a:t>
            </a:r>
            <a:r>
              <a:rPr lang="zh-CN" altLang="en-US" sz="1800" dirty="0">
                <a:latin typeface="仿宋" panose="02010609060101010101" pitchFamily="49" charset="-122"/>
                <a:ea typeface="仿宋" panose="02010609060101010101" pitchFamily="49" charset="-122"/>
              </a:rPr>
              <a:t>上海国际能源交易中心会员管理细则</a:t>
            </a:r>
            <a:r>
              <a:rPr lang="en-US" altLang="zh-CN" sz="1800" dirty="0">
                <a:latin typeface="仿宋" panose="02010609060101010101" pitchFamily="49" charset="-122"/>
                <a:ea typeface="仿宋" panose="02010609060101010101" pitchFamily="49" charset="-122"/>
              </a:rPr>
              <a:t>》</a:t>
            </a:r>
            <a:r>
              <a:rPr lang="zh-CN" altLang="en-US" sz="1800" dirty="0">
                <a:latin typeface="仿宋" panose="02010609060101010101" pitchFamily="49" charset="-122"/>
                <a:ea typeface="仿宋" panose="02010609060101010101" pitchFamily="49" charset="-122"/>
              </a:rPr>
              <a:t>第六十三条有关规定，责</a:t>
            </a:r>
            <a:r>
              <a:rPr lang="zh-CN" altLang="en-US" sz="1800" dirty="0" smtClean="0">
                <a:latin typeface="仿宋" panose="02010609060101010101" pitchFamily="49" charset="-122"/>
                <a:ea typeface="仿宋" panose="02010609060101010101" pitchFamily="49" charset="-122"/>
              </a:rPr>
              <a:t>令五矿经易期货有限公司在</a:t>
            </a:r>
            <a:r>
              <a:rPr lang="zh-CN" altLang="en-US" sz="1800" dirty="0">
                <a:latin typeface="仿宋" panose="02010609060101010101" pitchFamily="49" charset="-122"/>
                <a:ea typeface="仿宋" panose="02010609060101010101" pitchFamily="49" charset="-122"/>
              </a:rPr>
              <a:t>收到本通知之日起一个月内进行整改，并及时提交整改报告。</a:t>
            </a:r>
            <a:endParaRPr lang="en-US" altLang="zh-CN" sz="18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40990958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三、不合规的后果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（二）大商所：客户对敲</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zh-CN" altLang="en-US" sz="1800" dirty="0" smtClean="0">
                <a:latin typeface="仿宋" panose="02010609060101010101" pitchFamily="49" charset="-122"/>
                <a:ea typeface="仿宋" panose="02010609060101010101" pitchFamily="49" charset="-122"/>
              </a:rPr>
              <a:t>事件：</a:t>
            </a:r>
            <a:endParaRPr lang="en-US" altLang="zh-CN" sz="1800" dirty="0" smtClean="0">
              <a:latin typeface="仿宋" panose="02010609060101010101" pitchFamily="49" charset="-122"/>
              <a:ea typeface="仿宋" panose="02010609060101010101" pitchFamily="49" charset="-122"/>
            </a:endParaRPr>
          </a:p>
          <a:p>
            <a:r>
              <a:rPr lang="en-US" altLang="zh-CN" sz="1800" dirty="0">
                <a:latin typeface="仿宋" panose="02010609060101010101" pitchFamily="49" charset="-122"/>
                <a:ea typeface="仿宋" panose="02010609060101010101" pitchFamily="49" charset="-122"/>
              </a:rPr>
              <a:t>2008</a:t>
            </a:r>
            <a:r>
              <a:rPr lang="zh-CN" altLang="en-US" sz="1800" dirty="0">
                <a:latin typeface="仿宋" panose="02010609060101010101" pitchFamily="49" charset="-122"/>
                <a:ea typeface="仿宋" panose="02010609060101010101" pitchFamily="49" charset="-122"/>
              </a:rPr>
              <a:t>年</a:t>
            </a:r>
            <a:r>
              <a:rPr lang="en-US" altLang="zh-CN" sz="1800" dirty="0">
                <a:latin typeface="仿宋" panose="02010609060101010101" pitchFamily="49" charset="-122"/>
                <a:ea typeface="仿宋" panose="02010609060101010101" pitchFamily="49" charset="-122"/>
              </a:rPr>
              <a:t>12</a:t>
            </a:r>
            <a:r>
              <a:rPr lang="zh-CN" altLang="en-US" sz="1800" dirty="0">
                <a:latin typeface="仿宋" panose="02010609060101010101" pitchFamily="49" charset="-122"/>
                <a:ea typeface="仿宋" panose="02010609060101010101" pitchFamily="49" charset="-122"/>
              </a:rPr>
              <a:t>月至</a:t>
            </a:r>
            <a:r>
              <a:rPr lang="en-US" altLang="zh-CN" sz="1800" dirty="0">
                <a:latin typeface="仿宋" panose="02010609060101010101" pitchFamily="49" charset="-122"/>
                <a:ea typeface="仿宋" panose="02010609060101010101" pitchFamily="49" charset="-122"/>
              </a:rPr>
              <a:t>2009</a:t>
            </a:r>
            <a:r>
              <a:rPr lang="zh-CN" altLang="en-US" sz="1800" dirty="0">
                <a:latin typeface="仿宋" panose="02010609060101010101" pitchFamily="49" charset="-122"/>
                <a:ea typeface="仿宋" panose="02010609060101010101" pitchFamily="49" charset="-122"/>
              </a:rPr>
              <a:t>年</a:t>
            </a:r>
            <a:r>
              <a:rPr lang="en-US" altLang="zh-CN" sz="1800" dirty="0">
                <a:latin typeface="仿宋" panose="02010609060101010101" pitchFamily="49" charset="-122"/>
                <a:ea typeface="仿宋" panose="02010609060101010101" pitchFamily="49" charset="-122"/>
              </a:rPr>
              <a:t>6</a:t>
            </a:r>
            <a:r>
              <a:rPr lang="zh-CN" altLang="en-US" sz="1800" dirty="0">
                <a:latin typeface="仿宋" panose="02010609060101010101" pitchFamily="49" charset="-122"/>
                <a:ea typeface="仿宋" panose="02010609060101010101" pitchFamily="49" charset="-122"/>
              </a:rPr>
              <a:t>月间，张某通过以居间人身份骗取、利用他人密码过于简单以猜测方式及乘他人操作账户时偷窥等方式获得</a:t>
            </a:r>
            <a:r>
              <a:rPr lang="en-US" altLang="zh-CN" sz="1800" dirty="0">
                <a:latin typeface="仿宋" panose="02010609060101010101" pitchFamily="49" charset="-122"/>
                <a:ea typeface="仿宋" panose="02010609060101010101" pitchFamily="49" charset="-122"/>
              </a:rPr>
              <a:t>11</a:t>
            </a:r>
            <a:r>
              <a:rPr lang="zh-CN" altLang="en-US" sz="1800" dirty="0">
                <a:latin typeface="仿宋" panose="02010609060101010101" pitchFamily="49" charset="-122"/>
                <a:ea typeface="仿宋" panose="02010609060101010101" pitchFamily="49" charset="-122"/>
              </a:rPr>
              <a:t>个客户的期货账户和密码，通过操作刘某某等人的</a:t>
            </a:r>
            <a:r>
              <a:rPr lang="en-US" altLang="zh-CN" sz="1800" dirty="0">
                <a:latin typeface="仿宋" panose="02010609060101010101" pitchFamily="49" charset="-122"/>
                <a:ea typeface="仿宋" panose="02010609060101010101" pitchFamily="49" charset="-122"/>
              </a:rPr>
              <a:t>5</a:t>
            </a:r>
            <a:r>
              <a:rPr lang="zh-CN" altLang="en-US" sz="1800" dirty="0">
                <a:latin typeface="仿宋" panose="02010609060101010101" pitchFamily="49" charset="-122"/>
                <a:ea typeface="仿宋" panose="02010609060101010101" pitchFamily="49" charset="-122"/>
              </a:rPr>
              <a:t>个账户，在某期货品种远期不活跃合约上，以对敲交易手段窃取了上述</a:t>
            </a:r>
            <a:r>
              <a:rPr lang="en-US" altLang="zh-CN" sz="1800" dirty="0">
                <a:latin typeface="仿宋" panose="02010609060101010101" pitchFamily="49" charset="-122"/>
                <a:ea typeface="仿宋" panose="02010609060101010101" pitchFamily="49" charset="-122"/>
              </a:rPr>
              <a:t>11</a:t>
            </a:r>
            <a:r>
              <a:rPr lang="zh-CN" altLang="en-US" sz="1800" dirty="0">
                <a:latin typeface="仿宋" panose="02010609060101010101" pitchFamily="49" charset="-122"/>
                <a:ea typeface="仿宋" panose="02010609060101010101" pitchFamily="49" charset="-122"/>
              </a:rPr>
              <a:t>个账户资金，并迅速通过银期转账出金得手，导致客户亏损近</a:t>
            </a:r>
            <a:r>
              <a:rPr lang="en-US" altLang="zh-CN" sz="1800" dirty="0">
                <a:latin typeface="仿宋" panose="02010609060101010101" pitchFamily="49" charset="-122"/>
                <a:ea typeface="仿宋" panose="02010609060101010101" pitchFamily="49" charset="-122"/>
              </a:rPr>
              <a:t>15</a:t>
            </a:r>
            <a:r>
              <a:rPr lang="zh-CN" altLang="en-US" sz="1800" dirty="0">
                <a:latin typeface="仿宋" panose="02010609060101010101" pitchFamily="49" charset="-122"/>
                <a:ea typeface="仿宋" panose="02010609060101010101" pitchFamily="49" charset="-122"/>
              </a:rPr>
              <a:t>万元</a:t>
            </a:r>
            <a:r>
              <a:rPr lang="zh-CN" altLang="en-US" sz="1800" dirty="0" smtClean="0">
                <a:latin typeface="仿宋" panose="02010609060101010101" pitchFamily="49" charset="-122"/>
                <a:ea typeface="仿宋" panose="02010609060101010101" pitchFamily="49" charset="-122"/>
              </a:rPr>
              <a:t>。</a:t>
            </a:r>
            <a:endParaRPr lang="en-US" altLang="zh-CN" sz="1800" dirty="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a:p>
            <a:r>
              <a:rPr lang="zh-CN" altLang="en-US" sz="1800" dirty="0" smtClean="0">
                <a:latin typeface="仿宋" panose="02010609060101010101" pitchFamily="49" charset="-122"/>
                <a:ea typeface="仿宋" panose="02010609060101010101" pitchFamily="49" charset="-122"/>
              </a:rPr>
              <a:t>处理结果：</a:t>
            </a:r>
            <a:endParaRPr lang="en-US" altLang="zh-CN" sz="1800" dirty="0" smtClean="0">
              <a:latin typeface="仿宋" panose="02010609060101010101" pitchFamily="49" charset="-122"/>
              <a:ea typeface="仿宋" panose="02010609060101010101" pitchFamily="49" charset="-122"/>
            </a:endParaRPr>
          </a:p>
          <a:p>
            <a:r>
              <a:rPr lang="zh-CN" altLang="en-US" sz="1800" dirty="0" smtClean="0">
                <a:latin typeface="仿宋" panose="02010609060101010101" pitchFamily="49" charset="-122"/>
                <a:ea typeface="仿宋" panose="02010609060101010101" pitchFamily="49" charset="-122"/>
              </a:rPr>
              <a:t>这</a:t>
            </a:r>
            <a:r>
              <a:rPr lang="zh-CN" altLang="en-US" sz="1800" dirty="0">
                <a:latin typeface="仿宋" panose="02010609060101010101" pitchFamily="49" charset="-122"/>
                <a:ea typeface="仿宋" panose="02010609060101010101" pitchFamily="49" charset="-122"/>
              </a:rPr>
              <a:t>一案情被发现始于大商所对市场的实时监控，发现违规线索后，大商所立即对相关客户情况进行调查分析，第一时间通知会员，要求会员通知客户、客户就交易动机等进行说明，并通知盈利方会员对相关客户采取限制出金措施。在确定账户被盗后，大商所通过会员敦促受害客户立即向公安机关报案，为破案赢得了主动，公安机关循线索同时查出其他账户资金被盗取案。</a:t>
            </a:r>
            <a:endParaRPr lang="en-US" altLang="zh-CN" sz="18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40710561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四、反洗钱工作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（一）洗钱和反洗钱</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zh-CN" altLang="en-US" sz="1800" dirty="0" smtClean="0">
                <a:latin typeface="仿宋" panose="02010609060101010101" pitchFamily="49" charset="-122"/>
                <a:ea typeface="仿宋" panose="02010609060101010101" pitchFamily="49" charset="-122"/>
              </a:rPr>
              <a:t>洗钱：通过隐瞒、演示非法资金的来源和性质，通过某种手法把它变成看似合法资金的行为和过程。主要包括提供资金账户、协助转换财产形式、协助转移资金或汇往境外等。其危害是巨大的。</a:t>
            </a:r>
            <a:endParaRPr lang="en-US" altLang="zh-CN" sz="1800" dirty="0" smtClean="0">
              <a:latin typeface="仿宋" panose="02010609060101010101" pitchFamily="49" charset="-122"/>
              <a:ea typeface="仿宋" panose="02010609060101010101" pitchFamily="49" charset="-122"/>
            </a:endParaRPr>
          </a:p>
          <a:p>
            <a:endParaRPr lang="en-US" altLang="zh-CN" sz="1800" dirty="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a:p>
            <a:r>
              <a:rPr lang="zh-CN" altLang="en-US" sz="1800" b="1" dirty="0">
                <a:solidFill>
                  <a:srgbClr val="FF0000"/>
                </a:solidFill>
                <a:latin typeface="仿宋" panose="02010609060101010101" pitchFamily="49" charset="-122"/>
                <a:ea typeface="仿宋" panose="02010609060101010101" pitchFamily="49" charset="-122"/>
              </a:rPr>
              <a:t>反洗钱</a:t>
            </a:r>
            <a:r>
              <a:rPr lang="zh-CN" altLang="en-US" sz="1800" dirty="0">
                <a:latin typeface="仿宋" panose="02010609060101010101" pitchFamily="49" charset="-122"/>
                <a:ea typeface="仿宋" panose="02010609060101010101" pitchFamily="49" charset="-122"/>
              </a:rPr>
              <a:t>：为了预防通过各种方式掩饰、隐瞒毒品犯罪、黑社会性质的组织犯罪、恐怖活动犯罪、走私犯罪、贪污贿赂犯罪、破坏金融管理秩序犯罪、金融诈骗犯罪等犯罪所得及其收益的来源和性质的洗钱活动，依照规定采取相关措施的行为</a:t>
            </a:r>
            <a:r>
              <a:rPr lang="zh-CN" altLang="en-US" sz="1800" dirty="0" smtClean="0">
                <a:latin typeface="仿宋" panose="02010609060101010101" pitchFamily="49" charset="-122"/>
                <a:ea typeface="仿宋" panose="02010609060101010101" pitchFamily="49" charset="-122"/>
              </a:rPr>
              <a:t>。</a:t>
            </a:r>
            <a:endParaRPr lang="en-US" altLang="zh-CN" sz="1800" dirty="0" smtClean="0">
              <a:latin typeface="仿宋" panose="02010609060101010101" pitchFamily="49" charset="-122"/>
              <a:ea typeface="仿宋" panose="02010609060101010101" pitchFamily="49" charset="-122"/>
            </a:endParaRPr>
          </a:p>
          <a:p>
            <a:endParaRPr lang="en-US" altLang="zh-CN" sz="1800" dirty="0">
              <a:latin typeface="仿宋" panose="02010609060101010101" pitchFamily="49" charset="-122"/>
              <a:ea typeface="仿宋" panose="02010609060101010101" pitchFamily="49" charset="-122"/>
            </a:endParaRPr>
          </a:p>
          <a:p>
            <a:r>
              <a:rPr lang="zh-CN" altLang="en-US" sz="1800" dirty="0" smtClean="0">
                <a:latin typeface="仿宋" panose="02010609060101010101" pitchFamily="49" charset="-122"/>
                <a:ea typeface="仿宋" panose="02010609060101010101" pitchFamily="49" charset="-122"/>
              </a:rPr>
              <a:t>反洗钱对于维护国家安全、金融安全，稳定国家政治经济形势和维护社会秩序具有重要的现实意义。</a:t>
            </a:r>
            <a:endParaRPr lang="en-US" altLang="zh-CN" sz="1800" dirty="0" smtClean="0">
              <a:latin typeface="仿宋" panose="02010609060101010101" pitchFamily="49" charset="-122"/>
              <a:ea typeface="仿宋" panose="02010609060101010101" pitchFamily="49" charset="-122"/>
            </a:endParaRPr>
          </a:p>
          <a:p>
            <a:endParaRPr lang="en-US" altLang="zh-CN" sz="1800" dirty="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618713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四、反洗钱工作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（二）反洗钱工作</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en-US" altLang="zh-CN" sz="1800" dirty="0">
                <a:latin typeface="仿宋" panose="02010609060101010101" pitchFamily="49" charset="-122"/>
                <a:ea typeface="仿宋" panose="02010609060101010101" pitchFamily="49" charset="-122"/>
              </a:rPr>
              <a:t>1</a:t>
            </a:r>
            <a:r>
              <a:rPr lang="zh-CN" altLang="en-US" sz="1800" dirty="0">
                <a:latin typeface="仿宋" panose="02010609060101010101" pitchFamily="49" charset="-122"/>
                <a:ea typeface="仿宋" panose="02010609060101010101" pitchFamily="49" charset="-122"/>
              </a:rPr>
              <a:t>、反洗钱是公司的全员性义务，公司明确各部门和各类人员的反洗钱职责，确保每一位员工清楚自己在反洗钱工作中的角色、应承担的职责和应负的责任。各部门将反洗钱工作职责融入本部门职责，制定相应计划、采取适当措施有效落实。</a:t>
            </a:r>
          </a:p>
          <a:p>
            <a:endParaRPr lang="zh-CN" altLang="en-US" sz="1800" dirty="0">
              <a:latin typeface="仿宋" panose="02010609060101010101" pitchFamily="49" charset="-122"/>
              <a:ea typeface="仿宋" panose="02010609060101010101" pitchFamily="49" charset="-122"/>
            </a:endParaRPr>
          </a:p>
          <a:p>
            <a:r>
              <a:rPr lang="zh-CN" altLang="en-US" sz="1800" dirty="0">
                <a:latin typeface="仿宋" panose="02010609060101010101" pitchFamily="49" charset="-122"/>
                <a:ea typeface="仿宋" panose="02010609060101010101" pitchFamily="49" charset="-122"/>
              </a:rPr>
              <a:t> </a:t>
            </a:r>
            <a:r>
              <a:rPr lang="en-US" altLang="zh-CN" sz="1800" dirty="0">
                <a:latin typeface="仿宋" panose="02010609060101010101" pitchFamily="49" charset="-122"/>
                <a:ea typeface="仿宋" panose="02010609060101010101" pitchFamily="49" charset="-122"/>
              </a:rPr>
              <a:t>2</a:t>
            </a:r>
            <a:r>
              <a:rPr lang="zh-CN" altLang="en-US" sz="1800" dirty="0">
                <a:latin typeface="仿宋" panose="02010609060101010101" pitchFamily="49" charset="-122"/>
                <a:ea typeface="仿宋" panose="02010609060101010101" pitchFamily="49" charset="-122"/>
              </a:rPr>
              <a:t>、公司董事会下设反洗钱工作领导小组，作为反洗钱工作的领导、决策、监督组织。</a:t>
            </a:r>
          </a:p>
          <a:p>
            <a:endParaRPr lang="zh-CN" altLang="en-US" sz="1800" dirty="0">
              <a:latin typeface="仿宋" panose="02010609060101010101" pitchFamily="49" charset="-122"/>
              <a:ea typeface="仿宋" panose="02010609060101010101" pitchFamily="49" charset="-122"/>
            </a:endParaRPr>
          </a:p>
          <a:p>
            <a:r>
              <a:rPr lang="en-US" altLang="zh-CN" sz="1800" dirty="0">
                <a:latin typeface="仿宋" panose="02010609060101010101" pitchFamily="49" charset="-122"/>
                <a:ea typeface="仿宋" panose="02010609060101010101" pitchFamily="49" charset="-122"/>
              </a:rPr>
              <a:t>3</a:t>
            </a:r>
            <a:r>
              <a:rPr lang="zh-CN" altLang="en-US" sz="1800" dirty="0">
                <a:latin typeface="仿宋" panose="02010609060101010101" pitchFamily="49" charset="-122"/>
                <a:ea typeface="仿宋" panose="02010609060101010101" pitchFamily="49" charset="-122"/>
              </a:rPr>
              <a:t>、反洗钱宣传培训：包括员工、客户和潜在客户。</a:t>
            </a:r>
          </a:p>
          <a:p>
            <a:endParaRPr lang="zh-CN" altLang="en-US" sz="1800" dirty="0">
              <a:latin typeface="仿宋" panose="02010609060101010101" pitchFamily="49" charset="-122"/>
              <a:ea typeface="仿宋" panose="02010609060101010101" pitchFamily="49" charset="-122"/>
            </a:endParaRPr>
          </a:p>
          <a:p>
            <a:r>
              <a:rPr lang="en-US" altLang="zh-CN" sz="1800" dirty="0">
                <a:latin typeface="仿宋" panose="02010609060101010101" pitchFamily="49" charset="-122"/>
                <a:ea typeface="仿宋" panose="02010609060101010101" pitchFamily="49" charset="-122"/>
              </a:rPr>
              <a:t>4</a:t>
            </a:r>
            <a:r>
              <a:rPr lang="zh-CN" altLang="en-US" sz="1800" dirty="0">
                <a:latin typeface="仿宋" panose="02010609060101010101" pitchFamily="49" charset="-122"/>
                <a:ea typeface="仿宋" panose="02010609060101010101" pitchFamily="49" charset="-122"/>
              </a:rPr>
              <a:t>、对客户进行等级划分：高风险、中风险、低风险。</a:t>
            </a:r>
          </a:p>
          <a:p>
            <a:endParaRPr lang="en-US" altLang="zh-CN" sz="1800" dirty="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9271215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四、反洗钱工作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（三）反洗钱基本内容</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endParaRPr lang="en-US" altLang="zh-CN" sz="1800" dirty="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p:txBody>
      </p:sp>
      <p:graphicFrame>
        <p:nvGraphicFramePr>
          <p:cNvPr id="2" name="图示 1"/>
          <p:cNvGraphicFramePr/>
          <p:nvPr>
            <p:extLst>
              <p:ext uri="{D42A27DB-BD31-4B8C-83A1-F6EECF244321}">
                <p14:modId xmlns:p14="http://schemas.microsoft.com/office/powerpoint/2010/main" val="4281830053"/>
              </p:ext>
            </p:extLst>
          </p:nvPr>
        </p:nvGraphicFramePr>
        <p:xfrm>
          <a:off x="641373" y="1548420"/>
          <a:ext cx="722930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74228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四、反洗钱工作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（三）</a:t>
            </a:r>
            <a:r>
              <a:rPr lang="zh-CN" altLang="en-US" dirty="0" smtClean="0">
                <a:latin typeface="仿宋" panose="02010609060101010101" pitchFamily="49" charset="-122"/>
                <a:ea typeface="仿宋" panose="02010609060101010101" pitchFamily="49" charset="-122"/>
              </a:rPr>
              <a:t>反洗</a:t>
            </a:r>
            <a:r>
              <a:rPr lang="zh-CN" altLang="en-US" dirty="0" smtClean="0">
                <a:latin typeface="仿宋" panose="02010609060101010101" pitchFamily="49" charset="-122"/>
                <a:ea typeface="仿宋" panose="02010609060101010101" pitchFamily="49" charset="-122"/>
              </a:rPr>
              <a:t>钱基本内容</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zh-CN" altLang="en-US" sz="1800" b="1" dirty="0" smtClean="0">
                <a:solidFill>
                  <a:srgbClr val="FF0000"/>
                </a:solidFill>
                <a:latin typeface="仿宋" panose="02010609060101010101" pitchFamily="49" charset="-122"/>
                <a:ea typeface="仿宋" panose="02010609060101010101" pitchFamily="49" charset="-122"/>
              </a:rPr>
              <a:t>客户身份识别</a:t>
            </a:r>
            <a:r>
              <a:rPr lang="zh-CN" altLang="en-US" sz="1800" dirty="0" smtClean="0">
                <a:latin typeface="仿宋" panose="02010609060101010101" pitchFamily="49" charset="-122"/>
                <a:ea typeface="仿宋" panose="02010609060101010101" pitchFamily="49" charset="-122"/>
              </a:rPr>
              <a:t>：</a:t>
            </a:r>
            <a:endParaRPr lang="en-US" altLang="zh-CN" sz="1800" dirty="0" smtClean="0">
              <a:latin typeface="仿宋" panose="02010609060101010101" pitchFamily="49" charset="-122"/>
              <a:ea typeface="仿宋" panose="02010609060101010101" pitchFamily="49" charset="-122"/>
            </a:endParaRPr>
          </a:p>
          <a:p>
            <a:r>
              <a:rPr lang="zh-CN" altLang="en-US" sz="1800" dirty="0">
                <a:latin typeface="仿宋" panose="02010609060101010101" pitchFamily="49" charset="-122"/>
                <a:ea typeface="仿宋" panose="02010609060101010101" pitchFamily="49" charset="-122"/>
              </a:rPr>
              <a:t>包</a:t>
            </a:r>
            <a:r>
              <a:rPr lang="zh-CN" altLang="en-US" sz="1800" dirty="0" smtClean="0">
                <a:latin typeface="仿宋" panose="02010609060101010101" pitchFamily="49" charset="-122"/>
                <a:ea typeface="仿宋" panose="02010609060101010101" pitchFamily="49" charset="-122"/>
              </a:rPr>
              <a:t>含</a:t>
            </a:r>
            <a:r>
              <a:rPr lang="zh-CN" altLang="en-US" sz="1800" b="1" u="sng" dirty="0" smtClean="0">
                <a:latin typeface="仿宋" panose="02010609060101010101" pitchFamily="49" charset="-122"/>
                <a:ea typeface="仿宋" panose="02010609060101010101" pitchFamily="49" charset="-122"/>
              </a:rPr>
              <a:t>初次识别、持续识别、重新识别</a:t>
            </a:r>
            <a:r>
              <a:rPr lang="zh-CN" altLang="en-US" sz="1800" dirty="0" smtClean="0">
                <a:latin typeface="仿宋" panose="02010609060101010101" pitchFamily="49" charset="-122"/>
                <a:ea typeface="仿宋" panose="02010609060101010101" pitchFamily="49" charset="-122"/>
              </a:rPr>
              <a:t>。</a:t>
            </a:r>
            <a:endParaRPr lang="en-US" altLang="zh-CN" sz="1800" dirty="0" smtClean="0">
              <a:latin typeface="仿宋" panose="02010609060101010101" pitchFamily="49" charset="-122"/>
              <a:ea typeface="仿宋" panose="02010609060101010101" pitchFamily="49" charset="-122"/>
            </a:endParaRPr>
          </a:p>
          <a:p>
            <a:r>
              <a:rPr lang="en-US" altLang="zh-CN" sz="1800" dirty="0" smtClean="0">
                <a:latin typeface="仿宋" panose="02010609060101010101" pitchFamily="49" charset="-122"/>
                <a:ea typeface="仿宋" panose="02010609060101010101" pitchFamily="49" charset="-122"/>
              </a:rPr>
              <a:t>1</a:t>
            </a:r>
            <a:r>
              <a:rPr lang="zh-CN" altLang="en-US" sz="1800" dirty="0" smtClean="0">
                <a:latin typeface="仿宋" panose="02010609060101010101" pitchFamily="49" charset="-122"/>
                <a:ea typeface="仿宋" panose="02010609060101010101" pitchFamily="49" charset="-122"/>
              </a:rPr>
              <a:t>、在</a:t>
            </a:r>
            <a:r>
              <a:rPr lang="zh-CN" altLang="en-US" sz="1800" dirty="0">
                <a:latin typeface="仿宋" panose="02010609060101010101" pitchFamily="49" charset="-122"/>
                <a:ea typeface="仿宋" panose="02010609060101010101" pitchFamily="49" charset="-122"/>
              </a:rPr>
              <a:t>业务关系存续期间，有以下情况之一的，应对客户身份进行</a:t>
            </a:r>
            <a:r>
              <a:rPr lang="zh-CN" altLang="en-US" sz="1800" b="1" dirty="0">
                <a:solidFill>
                  <a:srgbClr val="FF0000"/>
                </a:solidFill>
                <a:latin typeface="仿宋" panose="02010609060101010101" pitchFamily="49" charset="-122"/>
                <a:ea typeface="仿宋" panose="02010609060101010101" pitchFamily="49" charset="-122"/>
              </a:rPr>
              <a:t>持续识别</a:t>
            </a:r>
            <a:r>
              <a:rPr lang="zh-CN" altLang="en-US" sz="1800" dirty="0" smtClean="0">
                <a:latin typeface="仿宋" panose="02010609060101010101" pitchFamily="49" charset="-122"/>
                <a:ea typeface="仿宋" panose="02010609060101010101" pitchFamily="49" charset="-122"/>
              </a:rPr>
              <a:t>：资</a:t>
            </a:r>
            <a:r>
              <a:rPr lang="zh-CN" altLang="en-US" sz="1800" dirty="0">
                <a:latin typeface="仿宋" panose="02010609060101010101" pitchFamily="49" charset="-122"/>
                <a:ea typeface="仿宋" panose="02010609060101010101" pitchFamily="49" charset="-122"/>
              </a:rPr>
              <a:t>金账户销户</a:t>
            </a:r>
            <a:r>
              <a:rPr lang="zh-CN" altLang="en-US" sz="1800" dirty="0" smtClean="0">
                <a:latin typeface="仿宋" panose="02010609060101010101" pitchFamily="49" charset="-122"/>
                <a:ea typeface="仿宋" panose="02010609060101010101" pitchFamily="49" charset="-122"/>
              </a:rPr>
              <a:t>；开</a:t>
            </a:r>
            <a:r>
              <a:rPr lang="zh-CN" altLang="en-US" sz="1800" dirty="0">
                <a:latin typeface="仿宋" panose="02010609060101010101" pitchFamily="49" charset="-122"/>
                <a:ea typeface="仿宋" panose="02010609060101010101" pitchFamily="49" charset="-122"/>
              </a:rPr>
              <a:t>通、撤销银期转账业务</a:t>
            </a:r>
            <a:r>
              <a:rPr lang="zh-CN" altLang="en-US" sz="1800" dirty="0" smtClean="0">
                <a:latin typeface="仿宋" panose="02010609060101010101" pitchFamily="49" charset="-122"/>
                <a:ea typeface="仿宋" panose="02010609060101010101" pitchFamily="49" charset="-122"/>
              </a:rPr>
              <a:t>；变</a:t>
            </a:r>
            <a:r>
              <a:rPr lang="zh-CN" altLang="en-US" sz="1800" dirty="0">
                <a:latin typeface="仿宋" panose="02010609060101010101" pitchFamily="49" charset="-122"/>
                <a:ea typeface="仿宋" panose="02010609060101010101" pitchFamily="49" charset="-122"/>
              </a:rPr>
              <a:t>更期货保证金结算账户</a:t>
            </a:r>
            <a:r>
              <a:rPr lang="zh-CN" altLang="en-US" sz="1800" dirty="0" smtClean="0">
                <a:latin typeface="仿宋" panose="02010609060101010101" pitchFamily="49" charset="-122"/>
                <a:ea typeface="仿宋" panose="02010609060101010101" pitchFamily="49" charset="-122"/>
              </a:rPr>
              <a:t>；变</a:t>
            </a:r>
            <a:r>
              <a:rPr lang="zh-CN" altLang="en-US" sz="1800" dirty="0">
                <a:latin typeface="仿宋" panose="02010609060101010101" pitchFamily="49" charset="-122"/>
                <a:ea typeface="仿宋" panose="02010609060101010101" pitchFamily="49" charset="-122"/>
              </a:rPr>
              <a:t>更交易密码、资金密码</a:t>
            </a:r>
            <a:r>
              <a:rPr lang="zh-CN" altLang="en-US" sz="1800" dirty="0" smtClean="0">
                <a:latin typeface="仿宋" panose="02010609060101010101" pitchFamily="49" charset="-122"/>
                <a:ea typeface="仿宋" panose="02010609060101010101" pitchFamily="49" charset="-122"/>
              </a:rPr>
              <a:t>；办</a:t>
            </a:r>
            <a:r>
              <a:rPr lang="zh-CN" altLang="en-US" sz="1800" dirty="0">
                <a:latin typeface="仿宋" panose="02010609060101010101" pitchFamily="49" charset="-122"/>
                <a:ea typeface="仿宋" panose="02010609060101010101" pitchFamily="49" charset="-122"/>
              </a:rPr>
              <a:t>理柜台出入金业务</a:t>
            </a:r>
            <a:r>
              <a:rPr lang="zh-CN" altLang="en-US" sz="1800" dirty="0" smtClean="0">
                <a:latin typeface="仿宋" panose="02010609060101010101" pitchFamily="49" charset="-122"/>
                <a:ea typeface="仿宋" panose="02010609060101010101" pitchFamily="49" charset="-122"/>
              </a:rPr>
              <a:t>；客</a:t>
            </a:r>
            <a:r>
              <a:rPr lang="zh-CN" altLang="en-US" sz="1800" dirty="0">
                <a:latin typeface="仿宋" panose="02010609060101010101" pitchFamily="49" charset="-122"/>
                <a:ea typeface="仿宋" panose="02010609060101010101" pitchFamily="49" charset="-122"/>
              </a:rPr>
              <a:t>户办理、变更、取消授权业务</a:t>
            </a:r>
            <a:r>
              <a:rPr lang="zh-CN" altLang="en-US" sz="1800" dirty="0" smtClean="0">
                <a:latin typeface="仿宋" panose="02010609060101010101" pitchFamily="49" charset="-122"/>
                <a:ea typeface="仿宋" panose="02010609060101010101" pitchFamily="49" charset="-122"/>
              </a:rPr>
              <a:t>；办</a:t>
            </a:r>
            <a:r>
              <a:rPr lang="zh-CN" altLang="en-US" sz="1800" dirty="0">
                <a:latin typeface="仿宋" panose="02010609060101010101" pitchFamily="49" charset="-122"/>
                <a:ea typeface="仿宋" panose="02010609060101010101" pitchFamily="49" charset="-122"/>
              </a:rPr>
              <a:t>理柜台交易委托</a:t>
            </a:r>
            <a:r>
              <a:rPr lang="zh-CN" altLang="en-US" sz="1800" dirty="0" smtClean="0">
                <a:latin typeface="仿宋" panose="02010609060101010101" pitchFamily="49" charset="-122"/>
                <a:ea typeface="仿宋" panose="02010609060101010101" pitchFamily="49" charset="-122"/>
              </a:rPr>
              <a:t>；客</a:t>
            </a:r>
            <a:r>
              <a:rPr lang="zh-CN" altLang="en-US" sz="1800" dirty="0">
                <a:latin typeface="仿宋" panose="02010609060101010101" pitchFamily="49" charset="-122"/>
                <a:ea typeface="仿宋" panose="02010609060101010101" pitchFamily="49" charset="-122"/>
              </a:rPr>
              <a:t>户风险等级发生变化或风险等级为高的</a:t>
            </a:r>
            <a:r>
              <a:rPr lang="zh-CN" altLang="en-US" sz="1800" dirty="0" smtClean="0">
                <a:latin typeface="仿宋" panose="02010609060101010101" pitchFamily="49" charset="-122"/>
                <a:ea typeface="仿宋" panose="02010609060101010101" pitchFamily="49" charset="-122"/>
              </a:rPr>
              <a:t>；客</a:t>
            </a:r>
            <a:r>
              <a:rPr lang="zh-CN" altLang="en-US" sz="1800" dirty="0">
                <a:latin typeface="仿宋" panose="02010609060101010101" pitchFamily="49" charset="-122"/>
                <a:ea typeface="仿宋" panose="02010609060101010101" pitchFamily="49" charset="-122"/>
              </a:rPr>
              <a:t>户身份证明文件更新或已过有效期</a:t>
            </a:r>
            <a:r>
              <a:rPr lang="zh-CN" altLang="en-US" sz="1800" dirty="0" smtClean="0">
                <a:latin typeface="仿宋" panose="02010609060101010101" pitchFamily="49" charset="-122"/>
                <a:ea typeface="仿宋" panose="02010609060101010101" pitchFamily="49" charset="-122"/>
              </a:rPr>
              <a:t>；办</a:t>
            </a:r>
            <a:r>
              <a:rPr lang="zh-CN" altLang="en-US" sz="1800" dirty="0">
                <a:latin typeface="仿宋" panose="02010609060101010101" pitchFamily="49" charset="-122"/>
                <a:ea typeface="仿宋" panose="02010609060101010101" pitchFamily="49" charset="-122"/>
              </a:rPr>
              <a:t>理中国人民银行和中国证券监督管理委员会确定的其他业务</a:t>
            </a:r>
            <a:r>
              <a:rPr lang="zh-CN" altLang="en-US" sz="1800" dirty="0" smtClean="0">
                <a:latin typeface="仿宋" panose="02010609060101010101" pitchFamily="49" charset="-122"/>
                <a:ea typeface="仿宋" panose="02010609060101010101" pitchFamily="49" charset="-122"/>
              </a:rPr>
              <a:t>。</a:t>
            </a:r>
            <a:endParaRPr lang="en-US" altLang="zh-CN" sz="1800" dirty="0" smtClean="0">
              <a:latin typeface="仿宋" panose="02010609060101010101" pitchFamily="49" charset="-122"/>
              <a:ea typeface="仿宋" panose="02010609060101010101" pitchFamily="49" charset="-122"/>
            </a:endParaRPr>
          </a:p>
          <a:p>
            <a:r>
              <a:rPr lang="en-US" altLang="zh-CN" sz="1800" dirty="0" smtClean="0">
                <a:latin typeface="仿宋" panose="02010609060101010101" pitchFamily="49" charset="-122"/>
                <a:ea typeface="仿宋" panose="02010609060101010101" pitchFamily="49" charset="-122"/>
              </a:rPr>
              <a:t>2</a:t>
            </a:r>
            <a:r>
              <a:rPr lang="zh-CN" altLang="en-US" sz="1800" dirty="0">
                <a:latin typeface="仿宋" panose="02010609060101010101" pitchFamily="49" charset="-122"/>
                <a:ea typeface="仿宋" panose="02010609060101010101" pitchFamily="49" charset="-122"/>
              </a:rPr>
              <a:t>、有以下情况之一的，应当对客户身份进行</a:t>
            </a:r>
            <a:r>
              <a:rPr lang="zh-CN" altLang="en-US" sz="1800" b="1" dirty="0">
                <a:solidFill>
                  <a:srgbClr val="FF0000"/>
                </a:solidFill>
                <a:latin typeface="仿宋" panose="02010609060101010101" pitchFamily="49" charset="-122"/>
                <a:ea typeface="仿宋" panose="02010609060101010101" pitchFamily="49" charset="-122"/>
              </a:rPr>
              <a:t>重新识别</a:t>
            </a:r>
            <a:r>
              <a:rPr lang="zh-CN" altLang="en-US" sz="1800" dirty="0" smtClean="0">
                <a:latin typeface="仿宋" panose="02010609060101010101" pitchFamily="49" charset="-122"/>
                <a:ea typeface="仿宋" panose="02010609060101010101" pitchFamily="49" charset="-122"/>
              </a:rPr>
              <a:t>：客</a:t>
            </a:r>
            <a:r>
              <a:rPr lang="zh-CN" altLang="en-US" sz="1800" dirty="0">
                <a:latin typeface="仿宋" panose="02010609060101010101" pitchFamily="49" charset="-122"/>
                <a:ea typeface="仿宋" panose="02010609060101010101" pitchFamily="49" charset="-122"/>
              </a:rPr>
              <a:t>户变更基本信息</a:t>
            </a:r>
            <a:r>
              <a:rPr lang="zh-CN" altLang="en-US" sz="1800" dirty="0" smtClean="0">
                <a:latin typeface="仿宋" panose="02010609060101010101" pitchFamily="49" charset="-122"/>
                <a:ea typeface="仿宋" panose="02010609060101010101" pitchFamily="49" charset="-122"/>
              </a:rPr>
              <a:t>；客</a:t>
            </a:r>
            <a:r>
              <a:rPr lang="zh-CN" altLang="en-US" sz="1800" dirty="0">
                <a:latin typeface="仿宋" panose="02010609060101010101" pitchFamily="49" charset="-122"/>
                <a:ea typeface="仿宋" panose="02010609060101010101" pitchFamily="49" charset="-122"/>
              </a:rPr>
              <a:t>户行为或者交易情况出现异常</a:t>
            </a:r>
            <a:r>
              <a:rPr lang="zh-CN" altLang="en-US" sz="1800" dirty="0" smtClean="0">
                <a:latin typeface="仿宋" panose="02010609060101010101" pitchFamily="49" charset="-122"/>
                <a:ea typeface="仿宋" panose="02010609060101010101" pitchFamily="49" charset="-122"/>
              </a:rPr>
              <a:t>；客</a:t>
            </a:r>
            <a:r>
              <a:rPr lang="zh-CN" altLang="en-US" sz="1800" dirty="0">
                <a:latin typeface="仿宋" panose="02010609060101010101" pitchFamily="49" charset="-122"/>
                <a:ea typeface="仿宋" panose="02010609060101010101" pitchFamily="49" charset="-122"/>
              </a:rPr>
              <a:t>户姓名或者名称与国务院有关部门、机构和司法机关依法要求金融机构协查或者关注的犯罪嫌疑人、洗钱和恐怖融资分子的姓名或者名称相同的</a:t>
            </a:r>
            <a:r>
              <a:rPr lang="zh-CN" altLang="en-US" sz="1800" dirty="0" smtClean="0">
                <a:latin typeface="仿宋" panose="02010609060101010101" pitchFamily="49" charset="-122"/>
                <a:ea typeface="仿宋" panose="02010609060101010101" pitchFamily="49" charset="-122"/>
              </a:rPr>
              <a:t>；客</a:t>
            </a:r>
            <a:r>
              <a:rPr lang="zh-CN" altLang="en-US" sz="1800" dirty="0">
                <a:latin typeface="仿宋" panose="02010609060101010101" pitchFamily="49" charset="-122"/>
                <a:ea typeface="仿宋" panose="02010609060101010101" pitchFamily="49" charset="-122"/>
              </a:rPr>
              <a:t>户与国务院有关部门、机构和司法机关依法要求金融机构协查或者关注的犯罪嫌疑人、洗钱和恐怖融资分子可能存在关联关系的</a:t>
            </a:r>
            <a:r>
              <a:rPr lang="zh-CN" altLang="en-US" sz="1800" dirty="0" smtClean="0">
                <a:latin typeface="仿宋" panose="02010609060101010101" pitchFamily="49" charset="-122"/>
                <a:ea typeface="仿宋" panose="02010609060101010101" pitchFamily="49" charset="-122"/>
              </a:rPr>
              <a:t>；公</a:t>
            </a:r>
            <a:r>
              <a:rPr lang="zh-CN" altLang="en-US" sz="1800" dirty="0">
                <a:latin typeface="仿宋" panose="02010609060101010101" pitchFamily="49" charset="-122"/>
                <a:ea typeface="仿宋" panose="02010609060101010101" pitchFamily="49" charset="-122"/>
              </a:rPr>
              <a:t>司获得的客户信息与先前已经掌握的相关信息存在不一致或者相互矛盾的</a:t>
            </a:r>
            <a:r>
              <a:rPr lang="zh-CN" altLang="en-US" sz="1800" dirty="0" smtClean="0">
                <a:latin typeface="仿宋" panose="02010609060101010101" pitchFamily="49" charset="-122"/>
                <a:ea typeface="仿宋" panose="02010609060101010101" pitchFamily="49" charset="-122"/>
              </a:rPr>
              <a:t>；先</a:t>
            </a:r>
            <a:r>
              <a:rPr lang="zh-CN" altLang="en-US" sz="1800" dirty="0">
                <a:latin typeface="仿宋" panose="02010609060101010101" pitchFamily="49" charset="-122"/>
                <a:ea typeface="仿宋" panose="02010609060101010101" pitchFamily="49" charset="-122"/>
              </a:rPr>
              <a:t>前获得的客户身份资料的真实性、有效性、完整性存在疑点的</a:t>
            </a:r>
            <a:r>
              <a:rPr lang="zh-CN" altLang="en-US" sz="1800" dirty="0" smtClean="0">
                <a:latin typeface="仿宋" panose="02010609060101010101" pitchFamily="49" charset="-122"/>
                <a:ea typeface="仿宋" panose="02010609060101010101" pitchFamily="49" charset="-122"/>
              </a:rPr>
              <a:t>；公</a:t>
            </a:r>
            <a:r>
              <a:rPr lang="zh-CN" altLang="en-US" sz="1800" dirty="0">
                <a:latin typeface="仿宋" panose="02010609060101010101" pitchFamily="49" charset="-122"/>
                <a:ea typeface="仿宋" panose="02010609060101010101" pitchFamily="49" charset="-122"/>
              </a:rPr>
              <a:t>司认为应重新识别客户身份的其他情形。</a:t>
            </a:r>
            <a:endParaRPr lang="en-US" altLang="zh-CN" sz="1800" dirty="0" smtClean="0">
              <a:latin typeface="仿宋" panose="02010609060101010101" pitchFamily="49" charset="-122"/>
              <a:ea typeface="仿宋" panose="02010609060101010101" pitchFamily="49" charset="-122"/>
            </a:endParaRPr>
          </a:p>
          <a:p>
            <a:endParaRPr lang="en-US" altLang="zh-CN" sz="1800" dirty="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965129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6910" y="1965957"/>
            <a:ext cx="2551681" cy="2518757"/>
          </a:xfrm>
          <a:prstGeom prst="roundRect">
            <a:avLst/>
          </a:prstGeom>
        </p:spPr>
      </p:pic>
      <p:sp>
        <p:nvSpPr>
          <p:cNvPr id="25" name="文本框 24"/>
          <p:cNvSpPr txBox="1"/>
          <p:nvPr/>
        </p:nvSpPr>
        <p:spPr>
          <a:xfrm>
            <a:off x="1375431" y="2489389"/>
            <a:ext cx="1529542" cy="307777"/>
          </a:xfrm>
          <a:prstGeom prst="rect">
            <a:avLst/>
          </a:prstGeom>
          <a:noFill/>
          <a:effectLst>
            <a:outerShdw blurRad="50800" dist="38100" dir="5400000" algn="t" rotWithShape="0">
              <a:prstClr val="black">
                <a:alpha val="40000"/>
              </a:prstClr>
            </a:outerShdw>
          </a:effectLst>
        </p:spPr>
        <p:txBody>
          <a:bodyPr wrap="square" rtlCol="0">
            <a:spAutoFit/>
          </a:bodyPr>
          <a:lstStyle/>
          <a:p>
            <a:r>
              <a:rPr lang="en-US" altLang="zh-CN" sz="1400" dirty="0" smtClean="0">
                <a:solidFill>
                  <a:schemeClr val="bg1"/>
                </a:solidFill>
                <a:latin typeface="Arial" panose="020B0604020202020204" pitchFamily="34" charset="0"/>
                <a:cs typeface="Arial" panose="020B0604020202020204" pitchFamily="34" charset="0"/>
              </a:rPr>
              <a:t>CONTENT</a:t>
            </a:r>
            <a:endParaRPr lang="zh-CN" altLang="en-US" sz="1400" dirty="0">
              <a:solidFill>
                <a:schemeClr val="bg1"/>
              </a:solidFill>
              <a:latin typeface="Arial" panose="020B0604020202020204" pitchFamily="34" charset="0"/>
              <a:cs typeface="Arial" panose="020B0604020202020204" pitchFamily="34" charset="0"/>
            </a:endParaRPr>
          </a:p>
        </p:txBody>
      </p:sp>
      <p:sp>
        <p:nvSpPr>
          <p:cNvPr id="30" name="文本框 29"/>
          <p:cNvSpPr txBox="1"/>
          <p:nvPr/>
        </p:nvSpPr>
        <p:spPr>
          <a:xfrm>
            <a:off x="1375431" y="2119680"/>
            <a:ext cx="856211" cy="461665"/>
          </a:xfrm>
          <a:prstGeom prst="rect">
            <a:avLst/>
          </a:prstGeom>
          <a:noFill/>
          <a:effectLst>
            <a:outerShdw blurRad="50800" dist="38100" dir="5400000" algn="t" rotWithShape="0">
              <a:prstClr val="black">
                <a:alpha val="40000"/>
              </a:prstClr>
            </a:outerShdw>
          </a:effectLst>
        </p:spPr>
        <p:txBody>
          <a:bodyPr wrap="square" rtlCol="0">
            <a:spAutoFit/>
          </a:bodyPr>
          <a:lstStyle/>
          <a:p>
            <a:r>
              <a:rPr lang="zh-CN" altLang="en-US" sz="2400" b="1" dirty="0" smtClean="0">
                <a:solidFill>
                  <a:schemeClr val="bg1"/>
                </a:solidFill>
                <a:latin typeface="微软雅黑" panose="020B0503020204020204" pitchFamily="34" charset="-122"/>
                <a:ea typeface="微软雅黑" panose="020B0503020204020204" pitchFamily="34" charset="-122"/>
              </a:rPr>
              <a:t>目录</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grpSp>
        <p:nvGrpSpPr>
          <p:cNvPr id="35" name="组合 34"/>
          <p:cNvGrpSpPr/>
          <p:nvPr/>
        </p:nvGrpSpPr>
        <p:grpSpPr>
          <a:xfrm>
            <a:off x="4276216" y="2078051"/>
            <a:ext cx="3795446" cy="338554"/>
            <a:chOff x="4276216" y="2359713"/>
            <a:chExt cx="3795446" cy="338554"/>
          </a:xfrm>
        </p:grpSpPr>
        <p:sp>
          <p:nvSpPr>
            <p:cNvPr id="14" name="文本框 13"/>
            <p:cNvSpPr txBox="1"/>
            <p:nvPr/>
          </p:nvSpPr>
          <p:spPr>
            <a:xfrm>
              <a:off x="4754886" y="2359713"/>
              <a:ext cx="3316776" cy="338554"/>
            </a:xfrm>
            <a:prstGeom prst="rect">
              <a:avLst/>
            </a:prstGeom>
            <a:noFill/>
          </p:spPr>
          <p:txBody>
            <a:bodyPr wrap="square" rtlCol="0">
              <a:spAutoFit/>
            </a:bodyPr>
            <a:lstStyle/>
            <a:p>
              <a:r>
                <a:rPr lang="zh-CN" altLang="en-US" sz="1600" dirty="0" smtClean="0">
                  <a:latin typeface="微软雅黑" panose="020B0503020204020204" pitchFamily="34" charset="-122"/>
                  <a:ea typeface="微软雅黑" panose="020B0503020204020204" pitchFamily="34" charset="-122"/>
                </a:rPr>
                <a:t>目录一：什么是合规</a:t>
              </a:r>
              <a:endParaRPr lang="zh-CN" altLang="en-US" sz="1600" dirty="0">
                <a:latin typeface="微软雅黑" panose="020B0503020204020204" pitchFamily="34" charset="-122"/>
                <a:ea typeface="微软雅黑" panose="020B0503020204020204" pitchFamily="34" charset="-122"/>
              </a:endParaRPr>
            </a:p>
          </p:txBody>
        </p:sp>
        <p:sp>
          <p:nvSpPr>
            <p:cNvPr id="33" name="圆角矩形 32"/>
            <p:cNvSpPr/>
            <p:nvPr/>
          </p:nvSpPr>
          <p:spPr>
            <a:xfrm rot="18900000">
              <a:off x="4289372" y="2391830"/>
              <a:ext cx="274320" cy="27432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4276216" y="2359713"/>
              <a:ext cx="274320" cy="338554"/>
            </a:xfrm>
            <a:prstGeom prst="rect">
              <a:avLst/>
            </a:prstGeom>
            <a:noFill/>
          </p:spPr>
          <p:txBody>
            <a:bodyPr wrap="square" rtlCol="0">
              <a:spAutoFit/>
            </a:bodyPr>
            <a:lstStyle/>
            <a:p>
              <a:r>
                <a:rPr lang="en-US" altLang="zh-CN" sz="1600" dirty="0" smtClean="0">
                  <a:solidFill>
                    <a:schemeClr val="bg1"/>
                  </a:solidFill>
                  <a:latin typeface="微软雅黑" panose="020B0503020204020204" pitchFamily="34" charset="-122"/>
                  <a:ea typeface="微软雅黑" panose="020B0503020204020204" pitchFamily="34" charset="-122"/>
                </a:rPr>
                <a:t>1</a:t>
              </a:r>
              <a:endParaRPr lang="zh-CN" altLang="en-US" sz="1600" dirty="0">
                <a:solidFill>
                  <a:schemeClr val="bg1"/>
                </a:solidFill>
                <a:latin typeface="微软雅黑" panose="020B0503020204020204" pitchFamily="34" charset="-122"/>
                <a:ea typeface="微软雅黑" panose="020B0503020204020204" pitchFamily="34" charset="-122"/>
              </a:endParaRPr>
            </a:p>
          </p:txBody>
        </p:sp>
      </p:grpSp>
      <p:grpSp>
        <p:nvGrpSpPr>
          <p:cNvPr id="36" name="组合 35"/>
          <p:cNvGrpSpPr/>
          <p:nvPr/>
        </p:nvGrpSpPr>
        <p:grpSpPr>
          <a:xfrm>
            <a:off x="4276216" y="2706725"/>
            <a:ext cx="3795446" cy="338554"/>
            <a:chOff x="4276216" y="2359713"/>
            <a:chExt cx="3795446" cy="338554"/>
          </a:xfrm>
        </p:grpSpPr>
        <p:sp>
          <p:nvSpPr>
            <p:cNvPr id="37" name="文本框 36"/>
            <p:cNvSpPr txBox="1"/>
            <p:nvPr/>
          </p:nvSpPr>
          <p:spPr>
            <a:xfrm>
              <a:off x="4754886" y="2359713"/>
              <a:ext cx="3316776" cy="338554"/>
            </a:xfrm>
            <a:prstGeom prst="rect">
              <a:avLst/>
            </a:prstGeom>
            <a:noFill/>
          </p:spPr>
          <p:txBody>
            <a:bodyPr wrap="square" rtlCol="0">
              <a:spAutoFit/>
            </a:bodyPr>
            <a:lstStyle/>
            <a:p>
              <a:r>
                <a:rPr lang="zh-CN" altLang="en-US" sz="1600" dirty="0" smtClean="0">
                  <a:latin typeface="微软雅黑" panose="020B0503020204020204" pitchFamily="34" charset="-122"/>
                  <a:ea typeface="微软雅黑" panose="020B0503020204020204" pitchFamily="34" charset="-122"/>
                </a:rPr>
                <a:t>目录二：合规审查部的主要工作</a:t>
              </a:r>
              <a:endParaRPr lang="zh-CN" altLang="en-US" sz="1600" dirty="0">
                <a:latin typeface="微软雅黑" panose="020B0503020204020204" pitchFamily="34" charset="-122"/>
                <a:ea typeface="微软雅黑" panose="020B0503020204020204" pitchFamily="34" charset="-122"/>
              </a:endParaRPr>
            </a:p>
          </p:txBody>
        </p:sp>
        <p:sp>
          <p:nvSpPr>
            <p:cNvPr id="38" name="圆角矩形 37"/>
            <p:cNvSpPr/>
            <p:nvPr/>
          </p:nvSpPr>
          <p:spPr>
            <a:xfrm rot="18900000">
              <a:off x="4289372" y="2391830"/>
              <a:ext cx="274320" cy="27432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文本框 38"/>
            <p:cNvSpPr txBox="1"/>
            <p:nvPr/>
          </p:nvSpPr>
          <p:spPr>
            <a:xfrm>
              <a:off x="4276216" y="2359713"/>
              <a:ext cx="274320" cy="338554"/>
            </a:xfrm>
            <a:prstGeom prst="rect">
              <a:avLst/>
            </a:prstGeom>
            <a:noFill/>
          </p:spPr>
          <p:txBody>
            <a:bodyPr wrap="square" rtlCol="0">
              <a:spAutoFit/>
            </a:bodyPr>
            <a:lstStyle/>
            <a:p>
              <a:r>
                <a:rPr lang="en-US" altLang="zh-CN" sz="1600" dirty="0" smtClean="0">
                  <a:solidFill>
                    <a:schemeClr val="bg1"/>
                  </a:solidFill>
                  <a:latin typeface="微软雅黑" panose="020B0503020204020204" pitchFamily="34" charset="-122"/>
                  <a:ea typeface="微软雅黑" panose="020B0503020204020204" pitchFamily="34" charset="-122"/>
                </a:rPr>
                <a:t>2</a:t>
              </a:r>
              <a:endParaRPr lang="zh-CN" altLang="en-US" sz="1600" dirty="0">
                <a:solidFill>
                  <a:schemeClr val="bg1"/>
                </a:solidFill>
                <a:latin typeface="微软雅黑" panose="020B0503020204020204" pitchFamily="34" charset="-122"/>
                <a:ea typeface="微软雅黑" panose="020B0503020204020204" pitchFamily="34" charset="-122"/>
              </a:endParaRPr>
            </a:p>
          </p:txBody>
        </p:sp>
      </p:grpSp>
      <p:grpSp>
        <p:nvGrpSpPr>
          <p:cNvPr id="44" name="组合 43"/>
          <p:cNvGrpSpPr/>
          <p:nvPr/>
        </p:nvGrpSpPr>
        <p:grpSpPr>
          <a:xfrm>
            <a:off x="4276216" y="3335399"/>
            <a:ext cx="3795446" cy="338554"/>
            <a:chOff x="4276216" y="2359713"/>
            <a:chExt cx="3795446" cy="338554"/>
          </a:xfrm>
        </p:grpSpPr>
        <p:sp>
          <p:nvSpPr>
            <p:cNvPr id="45" name="文本框 44"/>
            <p:cNvSpPr txBox="1"/>
            <p:nvPr/>
          </p:nvSpPr>
          <p:spPr>
            <a:xfrm>
              <a:off x="4754886" y="2359713"/>
              <a:ext cx="3316776" cy="338554"/>
            </a:xfrm>
            <a:prstGeom prst="rect">
              <a:avLst/>
            </a:prstGeom>
            <a:noFill/>
          </p:spPr>
          <p:txBody>
            <a:bodyPr wrap="square" rtlCol="0">
              <a:spAutoFit/>
            </a:bodyPr>
            <a:lstStyle/>
            <a:p>
              <a:r>
                <a:rPr lang="zh-CN" altLang="en-US" sz="1600" dirty="0" smtClean="0">
                  <a:latin typeface="微软雅黑" panose="020B0503020204020204" pitchFamily="34" charset="-122"/>
                  <a:ea typeface="微软雅黑" panose="020B0503020204020204" pitchFamily="34" charset="-122"/>
                </a:rPr>
                <a:t>目录三：不合规的后果</a:t>
              </a:r>
              <a:endParaRPr lang="zh-CN" altLang="en-US" sz="1600" dirty="0">
                <a:latin typeface="微软雅黑" panose="020B0503020204020204" pitchFamily="34" charset="-122"/>
                <a:ea typeface="微软雅黑" panose="020B0503020204020204" pitchFamily="34" charset="-122"/>
              </a:endParaRPr>
            </a:p>
          </p:txBody>
        </p:sp>
        <p:sp>
          <p:nvSpPr>
            <p:cNvPr id="46" name="圆角矩形 45"/>
            <p:cNvSpPr/>
            <p:nvPr/>
          </p:nvSpPr>
          <p:spPr>
            <a:xfrm rot="18900000">
              <a:off x="4289372" y="2391830"/>
              <a:ext cx="274320" cy="27432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文本框 46"/>
            <p:cNvSpPr txBox="1"/>
            <p:nvPr/>
          </p:nvSpPr>
          <p:spPr>
            <a:xfrm>
              <a:off x="4276216" y="2359713"/>
              <a:ext cx="274320" cy="338554"/>
            </a:xfrm>
            <a:prstGeom prst="rect">
              <a:avLst/>
            </a:prstGeom>
            <a:noFill/>
          </p:spPr>
          <p:txBody>
            <a:bodyPr wrap="square" rtlCol="0">
              <a:spAutoFit/>
            </a:bodyPr>
            <a:lstStyle/>
            <a:p>
              <a:r>
                <a:rPr lang="en-US" altLang="zh-CN" sz="1600" dirty="0">
                  <a:solidFill>
                    <a:schemeClr val="bg1"/>
                  </a:solidFill>
                  <a:latin typeface="微软雅黑" panose="020B0503020204020204" pitchFamily="34" charset="-122"/>
                  <a:ea typeface="微软雅黑" panose="020B0503020204020204" pitchFamily="34" charset="-122"/>
                </a:rPr>
                <a:t>3</a:t>
              </a:r>
              <a:endParaRPr lang="zh-CN" altLang="en-US" sz="1600" dirty="0">
                <a:solidFill>
                  <a:schemeClr val="bg1"/>
                </a:solidFill>
                <a:latin typeface="微软雅黑" panose="020B0503020204020204" pitchFamily="34" charset="-122"/>
                <a:ea typeface="微软雅黑" panose="020B0503020204020204" pitchFamily="34" charset="-122"/>
              </a:endParaRPr>
            </a:p>
          </p:txBody>
        </p:sp>
      </p:grpSp>
      <p:grpSp>
        <p:nvGrpSpPr>
          <p:cNvPr id="48" name="组合 47"/>
          <p:cNvGrpSpPr/>
          <p:nvPr/>
        </p:nvGrpSpPr>
        <p:grpSpPr>
          <a:xfrm>
            <a:off x="4276216" y="3964072"/>
            <a:ext cx="3795446" cy="338554"/>
            <a:chOff x="4276216" y="2359713"/>
            <a:chExt cx="3795446" cy="338554"/>
          </a:xfrm>
        </p:grpSpPr>
        <p:sp>
          <p:nvSpPr>
            <p:cNvPr id="49" name="文本框 48"/>
            <p:cNvSpPr txBox="1"/>
            <p:nvPr/>
          </p:nvSpPr>
          <p:spPr>
            <a:xfrm>
              <a:off x="4754886" y="2359713"/>
              <a:ext cx="3316776" cy="338554"/>
            </a:xfrm>
            <a:prstGeom prst="rect">
              <a:avLst/>
            </a:prstGeom>
            <a:noFill/>
          </p:spPr>
          <p:txBody>
            <a:bodyPr wrap="square" rtlCol="0">
              <a:spAutoFit/>
            </a:bodyPr>
            <a:lstStyle/>
            <a:p>
              <a:r>
                <a:rPr lang="zh-CN" altLang="en-US" sz="1600" dirty="0" smtClean="0">
                  <a:latin typeface="微软雅黑" panose="020B0503020204020204" pitchFamily="34" charset="-122"/>
                  <a:ea typeface="微软雅黑" panose="020B0503020204020204" pitchFamily="34" charset="-122"/>
                </a:rPr>
                <a:t>目录四：反洗钱工作</a:t>
              </a:r>
              <a:endParaRPr lang="zh-CN" altLang="en-US" sz="1600" dirty="0">
                <a:latin typeface="微软雅黑" panose="020B0503020204020204" pitchFamily="34" charset="-122"/>
                <a:ea typeface="微软雅黑" panose="020B0503020204020204" pitchFamily="34" charset="-122"/>
              </a:endParaRPr>
            </a:p>
          </p:txBody>
        </p:sp>
        <p:sp>
          <p:nvSpPr>
            <p:cNvPr id="50" name="圆角矩形 49"/>
            <p:cNvSpPr/>
            <p:nvPr/>
          </p:nvSpPr>
          <p:spPr>
            <a:xfrm rot="18900000">
              <a:off x="4289372" y="2391830"/>
              <a:ext cx="274320" cy="27432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文本框 50"/>
            <p:cNvSpPr txBox="1"/>
            <p:nvPr/>
          </p:nvSpPr>
          <p:spPr>
            <a:xfrm>
              <a:off x="4276216" y="2359713"/>
              <a:ext cx="274320" cy="338554"/>
            </a:xfrm>
            <a:prstGeom prst="rect">
              <a:avLst/>
            </a:prstGeom>
            <a:noFill/>
          </p:spPr>
          <p:txBody>
            <a:bodyPr wrap="square" rtlCol="0">
              <a:spAutoFit/>
            </a:bodyPr>
            <a:lstStyle/>
            <a:p>
              <a:r>
                <a:rPr lang="en-US" altLang="zh-CN" sz="1600" dirty="0" smtClean="0">
                  <a:solidFill>
                    <a:schemeClr val="bg1"/>
                  </a:solidFill>
                  <a:latin typeface="微软雅黑" panose="020B0503020204020204" pitchFamily="34" charset="-122"/>
                  <a:ea typeface="微软雅黑" panose="020B0503020204020204" pitchFamily="34" charset="-122"/>
                </a:rPr>
                <a:t>4</a:t>
              </a:r>
              <a:endParaRPr lang="zh-CN" altLang="en-US" sz="1600" dirty="0">
                <a:solidFill>
                  <a:schemeClr val="bg1"/>
                </a:solidFill>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4294938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四、反洗钱工作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（三）</a:t>
            </a:r>
            <a:r>
              <a:rPr lang="zh-CN" altLang="en-US" dirty="0" smtClean="0">
                <a:latin typeface="仿宋" panose="02010609060101010101" pitchFamily="49" charset="-122"/>
                <a:ea typeface="仿宋" panose="02010609060101010101" pitchFamily="49" charset="-122"/>
              </a:rPr>
              <a:t>反洗</a:t>
            </a:r>
            <a:r>
              <a:rPr lang="zh-CN" altLang="en-US" dirty="0" smtClean="0">
                <a:latin typeface="仿宋" panose="02010609060101010101" pitchFamily="49" charset="-122"/>
                <a:ea typeface="仿宋" panose="02010609060101010101" pitchFamily="49" charset="-122"/>
              </a:rPr>
              <a:t>钱基本内容</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zh-CN" altLang="en-US" sz="1800" b="1" dirty="0" smtClean="0">
                <a:solidFill>
                  <a:srgbClr val="FF0000"/>
                </a:solidFill>
                <a:latin typeface="仿宋" panose="02010609060101010101" pitchFamily="49" charset="-122"/>
                <a:ea typeface="仿宋" panose="02010609060101010101" pitchFamily="49" charset="-122"/>
              </a:rPr>
              <a:t>可疑交易识别和报告制度</a:t>
            </a:r>
            <a:r>
              <a:rPr lang="zh-CN" altLang="en-US" sz="1800" dirty="0" smtClean="0">
                <a:latin typeface="仿宋" panose="02010609060101010101" pitchFamily="49" charset="-122"/>
                <a:ea typeface="仿宋" panose="02010609060101010101" pitchFamily="49" charset="-122"/>
              </a:rPr>
              <a:t>：</a:t>
            </a:r>
            <a:endParaRPr lang="en-US" altLang="zh-CN" sz="1800" dirty="0" smtClean="0">
              <a:latin typeface="仿宋" panose="02010609060101010101" pitchFamily="49" charset="-122"/>
              <a:ea typeface="仿宋" panose="02010609060101010101" pitchFamily="49" charset="-122"/>
            </a:endParaRPr>
          </a:p>
          <a:p>
            <a:r>
              <a:rPr lang="en-US" altLang="zh-CN" sz="1200" dirty="0" smtClean="0">
                <a:latin typeface="仿宋" panose="02010609060101010101" pitchFamily="49" charset="-122"/>
                <a:ea typeface="仿宋" panose="02010609060101010101" pitchFamily="49" charset="-122"/>
              </a:rPr>
              <a:t>1</a:t>
            </a:r>
            <a:r>
              <a:rPr lang="zh-CN" altLang="en-US" sz="1200" dirty="0" smtClean="0">
                <a:latin typeface="仿宋" panose="02010609060101010101" pitchFamily="49" charset="-122"/>
                <a:ea typeface="仿宋" panose="02010609060101010101" pitchFamily="49" charset="-122"/>
              </a:rPr>
              <a:t>、客</a:t>
            </a:r>
            <a:r>
              <a:rPr lang="zh-CN" altLang="en-US" sz="1200" dirty="0">
                <a:latin typeface="仿宋" panose="02010609060101010101" pitchFamily="49" charset="-122"/>
                <a:ea typeface="仿宋" panose="02010609060101010101" pitchFamily="49" charset="-122"/>
              </a:rPr>
              <a:t>户长期不进行或少量进行期货交易，其资金账户却发生大量的资金收付；</a:t>
            </a:r>
          </a:p>
          <a:p>
            <a:r>
              <a:rPr lang="en-US" altLang="zh-CN" sz="1200" dirty="0" smtClean="0">
                <a:latin typeface="仿宋" panose="02010609060101010101" pitchFamily="49" charset="-122"/>
                <a:ea typeface="仿宋" panose="02010609060101010101" pitchFamily="49" charset="-122"/>
              </a:rPr>
              <a:t>2</a:t>
            </a:r>
            <a:r>
              <a:rPr lang="zh-CN" altLang="en-US" sz="1200" dirty="0" smtClean="0">
                <a:latin typeface="仿宋" panose="02010609060101010101" pitchFamily="49" charset="-122"/>
                <a:ea typeface="仿宋" panose="02010609060101010101" pitchFamily="49" charset="-122"/>
              </a:rPr>
              <a:t>、长</a:t>
            </a:r>
            <a:r>
              <a:rPr lang="zh-CN" altLang="en-US" sz="1200" dirty="0">
                <a:latin typeface="仿宋" panose="02010609060101010101" pitchFamily="49" charset="-122"/>
                <a:ea typeface="仿宋" panose="02010609060101010101" pitchFamily="49" charset="-122"/>
              </a:rPr>
              <a:t>期不进行期货交易的客户突然在短期内原因不明地频繁进行期货交易，而且资金量巨大；</a:t>
            </a:r>
          </a:p>
          <a:p>
            <a:r>
              <a:rPr lang="en-US" altLang="zh-CN" sz="1200" dirty="0" smtClean="0">
                <a:latin typeface="仿宋" panose="02010609060101010101" pitchFamily="49" charset="-122"/>
                <a:ea typeface="仿宋" panose="02010609060101010101" pitchFamily="49" charset="-122"/>
              </a:rPr>
              <a:t>3</a:t>
            </a:r>
            <a:r>
              <a:rPr lang="zh-CN" altLang="en-US" sz="1200" dirty="0" smtClean="0">
                <a:latin typeface="仿宋" panose="02010609060101010101" pitchFamily="49" charset="-122"/>
                <a:ea typeface="仿宋" panose="02010609060101010101" pitchFamily="49" charset="-122"/>
              </a:rPr>
              <a:t>、客</a:t>
            </a:r>
            <a:r>
              <a:rPr lang="zh-CN" altLang="en-US" sz="1200" dirty="0">
                <a:latin typeface="仿宋" panose="02010609060101010101" pitchFamily="49" charset="-122"/>
                <a:ea typeface="仿宋" panose="02010609060101010101" pitchFamily="49" charset="-122"/>
              </a:rPr>
              <a:t>户频繁地以同一期货合约为标的，在以一价位开仓的同时在相同或者大致相同价位、等量或者接近等量反向开仓后平仓出局，支取资金；</a:t>
            </a:r>
          </a:p>
          <a:p>
            <a:r>
              <a:rPr lang="en-US" altLang="zh-CN" sz="1200" dirty="0" smtClean="0">
                <a:latin typeface="仿宋" panose="02010609060101010101" pitchFamily="49" charset="-122"/>
                <a:ea typeface="仿宋" panose="02010609060101010101" pitchFamily="49" charset="-122"/>
              </a:rPr>
              <a:t>4</a:t>
            </a:r>
            <a:r>
              <a:rPr lang="zh-CN" altLang="en-US" sz="1200" dirty="0" smtClean="0">
                <a:latin typeface="仿宋" panose="02010609060101010101" pitchFamily="49" charset="-122"/>
                <a:ea typeface="仿宋" panose="02010609060101010101" pitchFamily="49" charset="-122"/>
              </a:rPr>
              <a:t>、客</a:t>
            </a:r>
            <a:r>
              <a:rPr lang="zh-CN" altLang="en-US" sz="1200" dirty="0">
                <a:latin typeface="仿宋" panose="02010609060101010101" pitchFamily="49" charset="-122"/>
                <a:ea typeface="仿宋" panose="02010609060101010101" pitchFamily="49" charset="-122"/>
              </a:rPr>
              <a:t>户作为期货交易的卖方以进口货物进行交割时，不能提供完整的报关单证、完税凭证，或者提供伪造、变造的报关单证、完税凭证；</a:t>
            </a:r>
          </a:p>
          <a:p>
            <a:r>
              <a:rPr lang="en-US" altLang="zh-CN" sz="1200" dirty="0" smtClean="0">
                <a:latin typeface="仿宋" panose="02010609060101010101" pitchFamily="49" charset="-122"/>
                <a:ea typeface="仿宋" panose="02010609060101010101" pitchFamily="49" charset="-122"/>
              </a:rPr>
              <a:t>5</a:t>
            </a:r>
            <a:r>
              <a:rPr lang="zh-CN" altLang="en-US" sz="1200" dirty="0" smtClean="0">
                <a:latin typeface="仿宋" panose="02010609060101010101" pitchFamily="49" charset="-122"/>
                <a:ea typeface="仿宋" panose="02010609060101010101" pitchFamily="49" charset="-122"/>
              </a:rPr>
              <a:t>、不</a:t>
            </a:r>
            <a:r>
              <a:rPr lang="zh-CN" altLang="en-US" sz="1200" dirty="0">
                <a:latin typeface="仿宋" panose="02010609060101010101" pitchFamily="49" charset="-122"/>
                <a:ea typeface="仿宋" panose="02010609060101010101" pitchFamily="49" charset="-122"/>
              </a:rPr>
              <a:t>同的账户以同一种期货合约为标的，在同一时间点，在相同的价位进行方向相同的交易，怀疑账户操纵者是同一人；</a:t>
            </a:r>
          </a:p>
          <a:p>
            <a:r>
              <a:rPr lang="en-US" altLang="zh-CN" sz="1200" dirty="0" smtClean="0">
                <a:latin typeface="仿宋" panose="02010609060101010101" pitchFamily="49" charset="-122"/>
                <a:ea typeface="仿宋" panose="02010609060101010101" pitchFamily="49" charset="-122"/>
              </a:rPr>
              <a:t>6</a:t>
            </a:r>
            <a:r>
              <a:rPr lang="zh-CN" altLang="en-US" sz="1200" dirty="0" smtClean="0">
                <a:latin typeface="仿宋" panose="02010609060101010101" pitchFamily="49" charset="-122"/>
                <a:ea typeface="仿宋" panose="02010609060101010101" pitchFamily="49" charset="-122"/>
              </a:rPr>
              <a:t>、客</a:t>
            </a:r>
            <a:r>
              <a:rPr lang="zh-CN" altLang="en-US" sz="1200" dirty="0">
                <a:latin typeface="仿宋" panose="02010609060101010101" pitchFamily="49" charset="-122"/>
                <a:ea typeface="仿宋" panose="02010609060101010101" pitchFamily="49" charset="-122"/>
              </a:rPr>
              <a:t>户开立的账户长期不交易，但在多个银行间进行资金划转。当天先入金，而后再出金到不同的银行，并且金额较大。 或者不同银行入金</a:t>
            </a:r>
            <a:r>
              <a:rPr lang="en-US" altLang="zh-CN" sz="1200" dirty="0">
                <a:latin typeface="仿宋" panose="02010609060101010101" pitchFamily="49" charset="-122"/>
                <a:ea typeface="仿宋" panose="02010609060101010101" pitchFamily="49" charset="-122"/>
              </a:rPr>
              <a:t>,</a:t>
            </a:r>
            <a:r>
              <a:rPr lang="zh-CN" altLang="en-US" sz="1200" dirty="0">
                <a:latin typeface="仿宋" panose="02010609060101010101" pitchFamily="49" charset="-122"/>
                <a:ea typeface="仿宋" panose="02010609060101010101" pitchFamily="49" charset="-122"/>
              </a:rPr>
              <a:t>然后集中出金到一个银行</a:t>
            </a:r>
            <a:r>
              <a:rPr lang="en-US" altLang="zh-CN" sz="1200" dirty="0">
                <a:latin typeface="仿宋" panose="02010609060101010101" pitchFamily="49" charset="-122"/>
                <a:ea typeface="仿宋" panose="02010609060101010101" pitchFamily="49" charset="-122"/>
              </a:rPr>
              <a:t>.</a:t>
            </a:r>
            <a:r>
              <a:rPr lang="zh-CN" altLang="en-US" sz="1200" dirty="0">
                <a:latin typeface="仿宋" panose="02010609060101010101" pitchFamily="49" charset="-122"/>
                <a:ea typeface="仿宋" panose="02010609060101010101" pitchFamily="49" charset="-122"/>
              </a:rPr>
              <a:t>涉及金额较大；</a:t>
            </a:r>
          </a:p>
          <a:p>
            <a:r>
              <a:rPr lang="en-US" altLang="zh-CN" sz="1200" dirty="0" smtClean="0">
                <a:latin typeface="仿宋" panose="02010609060101010101" pitchFamily="49" charset="-122"/>
                <a:ea typeface="仿宋" panose="02010609060101010101" pitchFamily="49" charset="-122"/>
              </a:rPr>
              <a:t>7</a:t>
            </a:r>
            <a:r>
              <a:rPr lang="zh-CN" altLang="en-US" sz="1200" dirty="0" smtClean="0">
                <a:latin typeface="仿宋" panose="02010609060101010101" pitchFamily="49" charset="-122"/>
                <a:ea typeface="仿宋" panose="02010609060101010101" pitchFamily="49" charset="-122"/>
              </a:rPr>
              <a:t>、不</a:t>
            </a:r>
            <a:r>
              <a:rPr lang="zh-CN" altLang="en-US" sz="1200" dirty="0">
                <a:latin typeface="仿宋" panose="02010609060101010101" pitchFamily="49" charset="-122"/>
                <a:ea typeface="仿宋" panose="02010609060101010101" pitchFamily="49" charset="-122"/>
              </a:rPr>
              <a:t>同的账户以冷门期货合约为标的，在同一时间点，在相同的价位进行方向相反的交易，涉嫌异常对倒交易行为；</a:t>
            </a:r>
          </a:p>
          <a:p>
            <a:r>
              <a:rPr lang="en-US" altLang="zh-CN" sz="1200" dirty="0" smtClean="0">
                <a:latin typeface="仿宋" panose="02010609060101010101" pitchFamily="49" charset="-122"/>
                <a:ea typeface="仿宋" panose="02010609060101010101" pitchFamily="49" charset="-122"/>
              </a:rPr>
              <a:t>8</a:t>
            </a:r>
            <a:r>
              <a:rPr lang="zh-CN" altLang="en-US" sz="1200" dirty="0" smtClean="0">
                <a:latin typeface="仿宋" panose="02010609060101010101" pitchFamily="49" charset="-122"/>
                <a:ea typeface="仿宋" panose="02010609060101010101" pitchFamily="49" charset="-122"/>
              </a:rPr>
              <a:t>、反</a:t>
            </a:r>
            <a:r>
              <a:rPr lang="zh-CN" altLang="en-US" sz="1200" dirty="0">
                <a:latin typeface="仿宋" panose="02010609060101010101" pitchFamily="49" charset="-122"/>
                <a:ea typeface="仿宋" panose="02010609060101010101" pitchFamily="49" charset="-122"/>
              </a:rPr>
              <a:t>洗钱风险等级为高或黑名单的客户短期内发生大额资金收付或大量交易；</a:t>
            </a:r>
          </a:p>
          <a:p>
            <a:r>
              <a:rPr lang="en-US" altLang="zh-CN" sz="1200" dirty="0" smtClean="0">
                <a:latin typeface="仿宋" panose="02010609060101010101" pitchFamily="49" charset="-122"/>
                <a:ea typeface="仿宋" panose="02010609060101010101" pitchFamily="49" charset="-122"/>
              </a:rPr>
              <a:t>9</a:t>
            </a:r>
            <a:r>
              <a:rPr lang="zh-CN" altLang="en-US" sz="1200" dirty="0" smtClean="0">
                <a:latin typeface="仿宋" panose="02010609060101010101" pitchFamily="49" charset="-122"/>
                <a:ea typeface="仿宋" panose="02010609060101010101" pitchFamily="49" charset="-122"/>
              </a:rPr>
              <a:t>、涉</a:t>
            </a:r>
            <a:r>
              <a:rPr lang="zh-CN" altLang="en-US" sz="1200" dirty="0">
                <a:latin typeface="仿宋" panose="02010609060101010101" pitchFamily="49" charset="-122"/>
                <a:ea typeface="仿宋" panose="02010609060101010101" pitchFamily="49" charset="-122"/>
              </a:rPr>
              <a:t>及媒体洗钱案件报道的账户发生大额资金收付或大量交易；</a:t>
            </a:r>
          </a:p>
          <a:p>
            <a:endParaRPr lang="en-US" altLang="zh-CN" sz="1800" dirty="0" smtClean="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7575706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四、反洗钱工作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（三）</a:t>
            </a:r>
            <a:r>
              <a:rPr lang="zh-CN" altLang="en-US" dirty="0" smtClean="0">
                <a:latin typeface="仿宋" panose="02010609060101010101" pitchFamily="49" charset="-122"/>
                <a:ea typeface="仿宋" panose="02010609060101010101" pitchFamily="49" charset="-122"/>
              </a:rPr>
              <a:t>反洗</a:t>
            </a:r>
            <a:r>
              <a:rPr lang="zh-CN" altLang="en-US" dirty="0" smtClean="0">
                <a:latin typeface="仿宋" panose="02010609060101010101" pitchFamily="49" charset="-122"/>
                <a:ea typeface="仿宋" panose="02010609060101010101" pitchFamily="49" charset="-122"/>
              </a:rPr>
              <a:t>钱基本内容</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zh-CN" altLang="en-US" sz="1800" b="1" dirty="0" smtClean="0">
                <a:solidFill>
                  <a:srgbClr val="FF0000"/>
                </a:solidFill>
                <a:latin typeface="仿宋" panose="02010609060101010101" pitchFamily="49" charset="-122"/>
                <a:ea typeface="仿宋" panose="02010609060101010101" pitchFamily="49" charset="-122"/>
              </a:rPr>
              <a:t>可疑交易识别和报告制度</a:t>
            </a:r>
            <a:r>
              <a:rPr lang="zh-CN" altLang="en-US" sz="1800" dirty="0" smtClean="0">
                <a:latin typeface="仿宋" panose="02010609060101010101" pitchFamily="49" charset="-122"/>
                <a:ea typeface="仿宋" panose="02010609060101010101" pitchFamily="49" charset="-122"/>
              </a:rPr>
              <a:t>：</a:t>
            </a:r>
            <a:endParaRPr lang="en-US" altLang="zh-CN" sz="1800" dirty="0" smtClean="0">
              <a:latin typeface="仿宋" panose="02010609060101010101" pitchFamily="49" charset="-122"/>
              <a:ea typeface="仿宋" panose="02010609060101010101" pitchFamily="49" charset="-122"/>
            </a:endParaRPr>
          </a:p>
          <a:p>
            <a:r>
              <a:rPr lang="en-US" altLang="zh-CN" sz="1200" dirty="0" smtClean="0">
                <a:latin typeface="仿宋" panose="02010609060101010101" pitchFamily="49" charset="-122"/>
                <a:ea typeface="仿宋" panose="02010609060101010101" pitchFamily="49" charset="-122"/>
              </a:rPr>
              <a:t>10</a:t>
            </a:r>
            <a:r>
              <a:rPr lang="zh-CN" altLang="en-US" sz="1200" dirty="0" smtClean="0">
                <a:latin typeface="仿宋" panose="02010609060101010101" pitchFamily="49" charset="-122"/>
                <a:ea typeface="仿宋" panose="02010609060101010101" pitchFamily="49" charset="-122"/>
              </a:rPr>
              <a:t>、多</a:t>
            </a:r>
            <a:r>
              <a:rPr lang="zh-CN" altLang="en-US" sz="1200" dirty="0">
                <a:latin typeface="仿宋" panose="02010609060101010101" pitchFamily="49" charset="-122"/>
                <a:ea typeface="仿宋" panose="02010609060101010101" pitchFamily="49" charset="-122"/>
              </a:rPr>
              <a:t>个客户委托交易的</a:t>
            </a:r>
            <a:r>
              <a:rPr lang="en-US" altLang="zh-CN" sz="1200" dirty="0">
                <a:latin typeface="仿宋" panose="02010609060101010101" pitchFamily="49" charset="-122"/>
                <a:ea typeface="仿宋" panose="02010609060101010101" pitchFamily="49" charset="-122"/>
              </a:rPr>
              <a:t>IP</a:t>
            </a:r>
            <a:r>
              <a:rPr lang="zh-CN" altLang="en-US" sz="1200" dirty="0">
                <a:latin typeface="仿宋" panose="02010609060101010101" pitchFamily="49" charset="-122"/>
                <a:ea typeface="仿宋" panose="02010609060101010101" pitchFamily="49" charset="-122"/>
              </a:rPr>
              <a:t>地址、</a:t>
            </a:r>
            <a:r>
              <a:rPr lang="en-US" altLang="zh-CN" sz="1200" dirty="0">
                <a:latin typeface="仿宋" panose="02010609060101010101" pitchFamily="49" charset="-122"/>
                <a:ea typeface="仿宋" panose="02010609060101010101" pitchFamily="49" charset="-122"/>
              </a:rPr>
              <a:t>MAC</a:t>
            </a:r>
            <a:r>
              <a:rPr lang="zh-CN" altLang="en-US" sz="1200" dirty="0">
                <a:latin typeface="仿宋" panose="02010609060101010101" pitchFamily="49" charset="-122"/>
                <a:ea typeface="仿宋" panose="02010609060101010101" pitchFamily="49" charset="-122"/>
              </a:rPr>
              <a:t>地址相同；</a:t>
            </a:r>
          </a:p>
          <a:p>
            <a:r>
              <a:rPr lang="en-US" altLang="zh-CN" sz="1200" dirty="0" smtClean="0">
                <a:latin typeface="仿宋" panose="02010609060101010101" pitchFamily="49" charset="-122"/>
                <a:ea typeface="仿宋" panose="02010609060101010101" pitchFamily="49" charset="-122"/>
              </a:rPr>
              <a:t>11</a:t>
            </a:r>
            <a:r>
              <a:rPr lang="zh-CN" altLang="en-US" sz="1200" dirty="0" smtClean="0">
                <a:latin typeface="仿宋" panose="02010609060101010101" pitchFamily="49" charset="-122"/>
                <a:ea typeface="仿宋" panose="02010609060101010101" pitchFamily="49" charset="-122"/>
              </a:rPr>
              <a:t>、一</a:t>
            </a:r>
            <a:r>
              <a:rPr lang="zh-CN" altLang="en-US" sz="1200" dirty="0">
                <a:latin typeface="仿宋" panose="02010609060101010101" pitchFamily="49" charset="-122"/>
                <a:ea typeface="仿宋" panose="02010609060101010101" pitchFamily="49" charset="-122"/>
              </a:rPr>
              <a:t>段时间内，客户通过大额频繁交易</a:t>
            </a:r>
            <a:r>
              <a:rPr lang="en-US" altLang="zh-CN" sz="1200" dirty="0">
                <a:latin typeface="仿宋" panose="02010609060101010101" pitchFamily="49" charset="-122"/>
                <a:ea typeface="仿宋" panose="02010609060101010101" pitchFamily="49" charset="-122"/>
              </a:rPr>
              <a:t>,</a:t>
            </a:r>
            <a:r>
              <a:rPr lang="zh-CN" altLang="en-US" sz="1200" dirty="0">
                <a:latin typeface="仿宋" panose="02010609060101010101" pitchFamily="49" charset="-122"/>
                <a:ea typeface="仿宋" panose="02010609060101010101" pitchFamily="49" charset="-122"/>
              </a:rPr>
              <a:t>有较大亏损，产生大量的交易佣金，居间代理人因此提取高额的交易佣金；</a:t>
            </a:r>
          </a:p>
          <a:p>
            <a:r>
              <a:rPr lang="en-US" altLang="zh-CN" sz="1200" dirty="0" smtClean="0">
                <a:latin typeface="仿宋" panose="02010609060101010101" pitchFamily="49" charset="-122"/>
                <a:ea typeface="仿宋" panose="02010609060101010101" pitchFamily="49" charset="-122"/>
              </a:rPr>
              <a:t>12</a:t>
            </a:r>
            <a:r>
              <a:rPr lang="zh-CN" altLang="en-US" sz="1200" dirty="0" smtClean="0">
                <a:latin typeface="仿宋" panose="02010609060101010101" pitchFamily="49" charset="-122"/>
                <a:ea typeface="仿宋" panose="02010609060101010101" pitchFamily="49" charset="-122"/>
              </a:rPr>
              <a:t>、客</a:t>
            </a:r>
            <a:r>
              <a:rPr lang="zh-CN" altLang="en-US" sz="1200" dirty="0">
                <a:latin typeface="仿宋" panose="02010609060101010101" pitchFamily="49" charset="-122"/>
                <a:ea typeface="仿宋" panose="02010609060101010101" pitchFamily="49" charset="-122"/>
              </a:rPr>
              <a:t>户频繁的发生自成交交易，而且交易金额较大；</a:t>
            </a:r>
          </a:p>
          <a:p>
            <a:r>
              <a:rPr lang="en-US" altLang="zh-CN" sz="1200" dirty="0" smtClean="0">
                <a:latin typeface="仿宋" panose="02010609060101010101" pitchFamily="49" charset="-122"/>
                <a:ea typeface="仿宋" panose="02010609060101010101" pitchFamily="49" charset="-122"/>
              </a:rPr>
              <a:t>13</a:t>
            </a:r>
            <a:r>
              <a:rPr lang="zh-CN" altLang="en-US" sz="1200" dirty="0" smtClean="0">
                <a:latin typeface="仿宋" panose="02010609060101010101" pitchFamily="49" charset="-122"/>
                <a:ea typeface="仿宋" panose="02010609060101010101" pitchFamily="49" charset="-122"/>
              </a:rPr>
              <a:t>、客</a:t>
            </a:r>
            <a:r>
              <a:rPr lang="zh-CN" altLang="en-US" sz="1200" dirty="0">
                <a:latin typeface="仿宋" panose="02010609060101010101" pitchFamily="49" charset="-122"/>
                <a:ea typeface="仿宋" panose="02010609060101010101" pitchFamily="49" charset="-122"/>
              </a:rPr>
              <a:t>户频繁的在冷门合约上进行大量交易；</a:t>
            </a:r>
          </a:p>
          <a:p>
            <a:r>
              <a:rPr lang="en-US" altLang="zh-CN" sz="1200" dirty="0" smtClean="0">
                <a:latin typeface="仿宋" panose="02010609060101010101" pitchFamily="49" charset="-122"/>
                <a:ea typeface="仿宋" panose="02010609060101010101" pitchFamily="49" charset="-122"/>
              </a:rPr>
              <a:t>14</a:t>
            </a:r>
            <a:r>
              <a:rPr lang="zh-CN" altLang="en-US" sz="1200" dirty="0" smtClean="0">
                <a:latin typeface="仿宋" panose="02010609060101010101" pitchFamily="49" charset="-122"/>
                <a:ea typeface="仿宋" panose="02010609060101010101" pitchFamily="49" charset="-122"/>
              </a:rPr>
              <a:t>、客</a:t>
            </a:r>
            <a:r>
              <a:rPr lang="zh-CN" altLang="en-US" sz="1200" dirty="0">
                <a:latin typeface="仿宋" panose="02010609060101010101" pitchFamily="49" charset="-122"/>
                <a:ea typeface="仿宋" panose="02010609060101010101" pitchFamily="49" charset="-122"/>
              </a:rPr>
              <a:t>户频繁变更三方存管银行且资金往来量较大；</a:t>
            </a:r>
          </a:p>
          <a:p>
            <a:r>
              <a:rPr lang="en-US" altLang="zh-CN" sz="1200" dirty="0" smtClean="0">
                <a:latin typeface="仿宋" panose="02010609060101010101" pitchFamily="49" charset="-122"/>
                <a:ea typeface="仿宋" panose="02010609060101010101" pitchFamily="49" charset="-122"/>
              </a:rPr>
              <a:t>15</a:t>
            </a:r>
            <a:r>
              <a:rPr lang="zh-CN" altLang="en-US" sz="1200" dirty="0" smtClean="0">
                <a:latin typeface="仿宋" panose="02010609060101010101" pitchFamily="49" charset="-122"/>
                <a:ea typeface="仿宋" panose="02010609060101010101" pitchFamily="49" charset="-122"/>
              </a:rPr>
              <a:t>、机</a:t>
            </a:r>
            <a:r>
              <a:rPr lang="zh-CN" altLang="en-US" sz="1200" dirty="0">
                <a:latin typeface="仿宋" panose="02010609060101010101" pitchFamily="49" charset="-122"/>
                <a:ea typeface="仿宋" panose="02010609060101010101" pitchFamily="49" charset="-122"/>
              </a:rPr>
              <a:t>构客户交易情况与其注册资本严重不符；</a:t>
            </a:r>
          </a:p>
          <a:p>
            <a:r>
              <a:rPr lang="en-US" altLang="zh-CN" sz="1200" dirty="0" smtClean="0">
                <a:latin typeface="仿宋" panose="02010609060101010101" pitchFamily="49" charset="-122"/>
                <a:ea typeface="仿宋" panose="02010609060101010101" pitchFamily="49" charset="-122"/>
              </a:rPr>
              <a:t>16</a:t>
            </a:r>
            <a:r>
              <a:rPr lang="zh-CN" altLang="en-US" sz="1200" dirty="0" smtClean="0">
                <a:latin typeface="仿宋" panose="02010609060101010101" pitchFamily="49" charset="-122"/>
                <a:ea typeface="仿宋" panose="02010609060101010101" pitchFamily="49" charset="-122"/>
              </a:rPr>
              <a:t>、个</a:t>
            </a:r>
            <a:r>
              <a:rPr lang="zh-CN" altLang="en-US" sz="1200" dirty="0">
                <a:latin typeface="仿宋" panose="02010609060101010101" pitchFamily="49" charset="-122"/>
                <a:ea typeface="仿宋" panose="02010609060101010101" pitchFamily="49" charset="-122"/>
              </a:rPr>
              <a:t>人和法人客户，其联系人的手机号码或地址相同，并且账户的交易标的相同，交易金额较大；</a:t>
            </a:r>
          </a:p>
          <a:p>
            <a:r>
              <a:rPr lang="en-US" altLang="zh-CN" sz="1200" dirty="0" smtClean="0">
                <a:latin typeface="仿宋" panose="02010609060101010101" pitchFamily="49" charset="-122"/>
                <a:ea typeface="仿宋" panose="02010609060101010101" pitchFamily="49" charset="-122"/>
              </a:rPr>
              <a:t>17</a:t>
            </a:r>
            <a:r>
              <a:rPr lang="zh-CN" altLang="en-US" sz="1200" dirty="0" smtClean="0">
                <a:latin typeface="仿宋" panose="02010609060101010101" pitchFamily="49" charset="-122"/>
                <a:ea typeface="仿宋" panose="02010609060101010101" pitchFamily="49" charset="-122"/>
              </a:rPr>
              <a:t>、客</a:t>
            </a:r>
            <a:r>
              <a:rPr lang="zh-CN" altLang="en-US" sz="1200" dirty="0">
                <a:latin typeface="仿宋" panose="02010609060101010101" pitchFamily="49" charset="-122"/>
                <a:ea typeface="仿宋" panose="02010609060101010101" pitchFamily="49" charset="-122"/>
              </a:rPr>
              <a:t>户职业与资产相背离（异常）的监控；</a:t>
            </a:r>
          </a:p>
          <a:p>
            <a:r>
              <a:rPr lang="en-US" altLang="zh-CN" sz="1200" dirty="0" smtClean="0">
                <a:latin typeface="仿宋" panose="02010609060101010101" pitchFamily="49" charset="-122"/>
                <a:ea typeface="仿宋" panose="02010609060101010101" pitchFamily="49" charset="-122"/>
              </a:rPr>
              <a:t>18</a:t>
            </a:r>
            <a:r>
              <a:rPr lang="zh-CN" altLang="en-US" sz="1200" dirty="0" smtClean="0">
                <a:latin typeface="仿宋" panose="02010609060101010101" pitchFamily="49" charset="-122"/>
                <a:ea typeface="仿宋" panose="02010609060101010101" pitchFamily="49" charset="-122"/>
              </a:rPr>
              <a:t>、客</a:t>
            </a:r>
            <a:r>
              <a:rPr lang="zh-CN" altLang="en-US" sz="1200" dirty="0">
                <a:latin typeface="仿宋" panose="02010609060101010101" pitchFamily="49" charset="-122"/>
                <a:ea typeface="仿宋" panose="02010609060101010101" pitchFamily="49" charset="-122"/>
              </a:rPr>
              <a:t>户年龄或身份与资产相背离（异常）的监控；</a:t>
            </a:r>
          </a:p>
          <a:p>
            <a:r>
              <a:rPr lang="en-US" altLang="zh-CN" sz="1200" dirty="0" smtClean="0">
                <a:latin typeface="仿宋" panose="02010609060101010101" pitchFamily="49" charset="-122"/>
                <a:ea typeface="仿宋" panose="02010609060101010101" pitchFamily="49" charset="-122"/>
              </a:rPr>
              <a:t>19</a:t>
            </a:r>
            <a:r>
              <a:rPr lang="zh-CN" altLang="en-US" sz="1200" dirty="0" smtClean="0">
                <a:latin typeface="仿宋" panose="02010609060101010101" pitchFamily="49" charset="-122"/>
                <a:ea typeface="仿宋" panose="02010609060101010101" pitchFamily="49" charset="-122"/>
              </a:rPr>
              <a:t>、投</a:t>
            </a:r>
            <a:r>
              <a:rPr lang="zh-CN" altLang="en-US" sz="1200" dirty="0">
                <a:latin typeface="仿宋" panose="02010609060101010101" pitchFamily="49" charset="-122"/>
                <a:ea typeface="仿宋" panose="02010609060101010101" pitchFamily="49" charset="-122"/>
              </a:rPr>
              <a:t>资者手续费高于交易所</a:t>
            </a:r>
            <a:r>
              <a:rPr lang="en-US" altLang="zh-CN" sz="1200" dirty="0">
                <a:latin typeface="仿宋" panose="02010609060101010101" pitchFamily="49" charset="-122"/>
                <a:ea typeface="仿宋" panose="02010609060101010101" pitchFamily="49" charset="-122"/>
              </a:rPr>
              <a:t>2</a:t>
            </a:r>
            <a:r>
              <a:rPr lang="zh-CN" altLang="en-US" sz="1200" dirty="0">
                <a:latin typeface="仿宋" panose="02010609060101010101" pitchFamily="49" charset="-122"/>
                <a:ea typeface="仿宋" panose="02010609060101010101" pitchFamily="49" charset="-122"/>
              </a:rPr>
              <a:t>倍以上</a:t>
            </a:r>
            <a:r>
              <a:rPr lang="en-US" altLang="zh-CN" sz="1200" dirty="0">
                <a:latin typeface="仿宋" panose="02010609060101010101" pitchFamily="49" charset="-122"/>
                <a:ea typeface="仿宋" panose="02010609060101010101" pitchFamily="49" charset="-122"/>
              </a:rPr>
              <a:t>,</a:t>
            </a:r>
            <a:r>
              <a:rPr lang="zh-CN" altLang="en-US" sz="1200" dirty="0">
                <a:latin typeface="仿宋" panose="02010609060101010101" pitchFamily="49" charset="-122"/>
                <a:ea typeface="仿宋" panose="02010609060101010101" pitchFamily="49" charset="-122"/>
              </a:rPr>
              <a:t>频繁交易</a:t>
            </a:r>
            <a:r>
              <a:rPr lang="en-US" altLang="zh-CN" sz="1200" dirty="0">
                <a:latin typeface="仿宋" panose="02010609060101010101" pitchFamily="49" charset="-122"/>
                <a:ea typeface="仿宋" panose="02010609060101010101" pitchFamily="49" charset="-122"/>
              </a:rPr>
              <a:t>,</a:t>
            </a:r>
            <a:r>
              <a:rPr lang="zh-CN" altLang="en-US" sz="1200" dirty="0">
                <a:latin typeface="仿宋" panose="02010609060101010101" pitchFamily="49" charset="-122"/>
                <a:ea typeface="仿宋" panose="02010609060101010101" pitchFamily="49" charset="-122"/>
              </a:rPr>
              <a:t>且持续亏损；</a:t>
            </a:r>
          </a:p>
          <a:p>
            <a:r>
              <a:rPr lang="en-US" altLang="zh-CN" sz="1200" dirty="0" smtClean="0">
                <a:latin typeface="仿宋" panose="02010609060101010101" pitchFamily="49" charset="-122"/>
                <a:ea typeface="仿宋" panose="02010609060101010101" pitchFamily="49" charset="-122"/>
              </a:rPr>
              <a:t>20</a:t>
            </a:r>
            <a:r>
              <a:rPr lang="zh-CN" altLang="en-US" sz="1200" dirty="0" smtClean="0">
                <a:latin typeface="仿宋" panose="02010609060101010101" pitchFamily="49" charset="-122"/>
                <a:ea typeface="仿宋" panose="02010609060101010101" pitchFamily="49" charset="-122"/>
              </a:rPr>
              <a:t>、其</a:t>
            </a:r>
            <a:r>
              <a:rPr lang="zh-CN" altLang="en-US" sz="1200" dirty="0">
                <a:latin typeface="仿宋" panose="02010609060101010101" pitchFamily="49" charset="-122"/>
                <a:ea typeface="仿宋" panose="02010609060101010101" pitchFamily="49" charset="-122"/>
              </a:rPr>
              <a:t>他异常情形，经分析认为涉嫌洗钱的。</a:t>
            </a:r>
            <a:endParaRPr lang="en-US" altLang="zh-CN" sz="1200" dirty="0" smtClean="0">
              <a:latin typeface="仿宋" panose="02010609060101010101" pitchFamily="49" charset="-122"/>
              <a:ea typeface="仿宋" panose="02010609060101010101" pitchFamily="49" charset="-122"/>
            </a:endParaRPr>
          </a:p>
          <a:p>
            <a:endParaRPr lang="en-US" altLang="zh-CN" sz="1800" dirty="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5219700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四、反洗钱工作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（三）</a:t>
            </a:r>
            <a:r>
              <a:rPr lang="zh-CN" altLang="en-US" dirty="0" smtClean="0">
                <a:latin typeface="仿宋" panose="02010609060101010101" pitchFamily="49" charset="-122"/>
                <a:ea typeface="仿宋" panose="02010609060101010101" pitchFamily="49" charset="-122"/>
              </a:rPr>
              <a:t>反洗</a:t>
            </a:r>
            <a:r>
              <a:rPr lang="zh-CN" altLang="en-US" dirty="0" smtClean="0">
                <a:latin typeface="仿宋" panose="02010609060101010101" pitchFamily="49" charset="-122"/>
                <a:ea typeface="仿宋" panose="02010609060101010101" pitchFamily="49" charset="-122"/>
              </a:rPr>
              <a:t>钱基本内容</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zh-CN" altLang="en-US" sz="1800" b="1" dirty="0">
                <a:solidFill>
                  <a:srgbClr val="FF0000"/>
                </a:solidFill>
                <a:latin typeface="仿宋" panose="02010609060101010101" pitchFamily="49" charset="-122"/>
                <a:ea typeface="仿宋" panose="02010609060101010101" pitchFamily="49" charset="-122"/>
              </a:rPr>
              <a:t>客户身份资料和交易记录保存制</a:t>
            </a:r>
            <a:r>
              <a:rPr lang="zh-CN" altLang="en-US" sz="1800" b="1" dirty="0" smtClean="0">
                <a:solidFill>
                  <a:srgbClr val="FF0000"/>
                </a:solidFill>
                <a:latin typeface="仿宋" panose="02010609060101010101" pitchFamily="49" charset="-122"/>
                <a:ea typeface="仿宋" panose="02010609060101010101" pitchFamily="49" charset="-122"/>
              </a:rPr>
              <a:t>度</a:t>
            </a:r>
            <a:r>
              <a:rPr lang="zh-CN" altLang="en-US" sz="1800" dirty="0" smtClean="0">
                <a:latin typeface="仿宋" panose="02010609060101010101" pitchFamily="49" charset="-122"/>
                <a:ea typeface="仿宋" panose="02010609060101010101" pitchFamily="49" charset="-122"/>
              </a:rPr>
              <a:t>：</a:t>
            </a:r>
            <a:endParaRPr lang="en-US" altLang="zh-CN" sz="1800" dirty="0" smtClean="0">
              <a:latin typeface="仿宋" panose="02010609060101010101" pitchFamily="49" charset="-122"/>
              <a:ea typeface="仿宋" panose="02010609060101010101" pitchFamily="49" charset="-122"/>
            </a:endParaRPr>
          </a:p>
          <a:p>
            <a:r>
              <a:rPr lang="en-US" altLang="zh-CN" sz="1800" dirty="0" smtClean="0">
                <a:latin typeface="仿宋" panose="02010609060101010101" pitchFamily="49" charset="-122"/>
                <a:ea typeface="仿宋" panose="02010609060101010101" pitchFamily="49" charset="-122"/>
              </a:rPr>
              <a:t>1</a:t>
            </a:r>
            <a:r>
              <a:rPr lang="zh-CN" altLang="en-US" sz="1800" dirty="0" smtClean="0">
                <a:latin typeface="仿宋" panose="02010609060101010101" pitchFamily="49" charset="-122"/>
                <a:ea typeface="仿宋" panose="02010609060101010101" pitchFamily="49" charset="-122"/>
              </a:rPr>
              <a:t>、客</a:t>
            </a:r>
            <a:r>
              <a:rPr lang="zh-CN" altLang="en-US" sz="1800" dirty="0">
                <a:latin typeface="仿宋" panose="02010609060101010101" pitchFamily="49" charset="-122"/>
                <a:ea typeface="仿宋" panose="02010609060101010101" pitchFamily="49" charset="-122"/>
              </a:rPr>
              <a:t>户身份资料与交易记录的保管年限自业务关系结束起至少</a:t>
            </a:r>
            <a:r>
              <a:rPr lang="en-US" altLang="zh-CN" sz="1800" b="1" u="sng" dirty="0">
                <a:latin typeface="仿宋" panose="02010609060101010101" pitchFamily="49" charset="-122"/>
                <a:ea typeface="仿宋" panose="02010609060101010101" pitchFamily="49" charset="-122"/>
              </a:rPr>
              <a:t>20</a:t>
            </a:r>
            <a:r>
              <a:rPr lang="zh-CN" altLang="en-US" sz="1800" b="1" u="sng" dirty="0">
                <a:latin typeface="仿宋" panose="02010609060101010101" pitchFamily="49" charset="-122"/>
                <a:ea typeface="仿宋" panose="02010609060101010101" pitchFamily="49" charset="-122"/>
              </a:rPr>
              <a:t>年</a:t>
            </a:r>
            <a:r>
              <a:rPr lang="zh-CN" altLang="en-US" sz="1800" dirty="0">
                <a:latin typeface="仿宋" panose="02010609060101010101" pitchFamily="49" charset="-122"/>
                <a:ea typeface="仿宋" panose="02010609060101010101" pitchFamily="49" charset="-122"/>
              </a:rPr>
              <a:t>。</a:t>
            </a:r>
          </a:p>
          <a:p>
            <a:r>
              <a:rPr lang="zh-CN" altLang="en-US" sz="1800" dirty="0" smtClean="0">
                <a:latin typeface="仿宋" panose="02010609060101010101" pitchFamily="49" charset="-122"/>
                <a:ea typeface="仿宋" panose="02010609060101010101" pitchFamily="49" charset="-122"/>
              </a:rPr>
              <a:t>如</a:t>
            </a:r>
            <a:r>
              <a:rPr lang="zh-CN" altLang="en-US" sz="1800" dirty="0">
                <a:latin typeface="仿宋" panose="02010609060101010101" pitchFamily="49" charset="-122"/>
                <a:ea typeface="仿宋" panose="02010609060101010101" pitchFamily="49" charset="-122"/>
              </a:rPr>
              <a:t>客户身份资料和交易记录涉及正在被反洗钱调查的可疑交易活动，且反洗钱调查工作在保存期届满时仍未结束的，应将其保存至反洗钱调查工作结束。</a:t>
            </a:r>
          </a:p>
          <a:p>
            <a:endParaRPr lang="zh-CN" altLang="en-US" sz="1800" dirty="0">
              <a:latin typeface="仿宋" panose="02010609060101010101" pitchFamily="49" charset="-122"/>
              <a:ea typeface="仿宋" panose="02010609060101010101" pitchFamily="49" charset="-122"/>
            </a:endParaRPr>
          </a:p>
          <a:p>
            <a:r>
              <a:rPr lang="en-US" altLang="zh-CN" sz="1800" dirty="0" smtClean="0">
                <a:latin typeface="仿宋" panose="02010609060101010101" pitchFamily="49" charset="-122"/>
                <a:ea typeface="仿宋" panose="02010609060101010101" pitchFamily="49" charset="-122"/>
              </a:rPr>
              <a:t>2</a:t>
            </a:r>
            <a:r>
              <a:rPr lang="zh-CN" altLang="en-US" sz="1800" dirty="0" smtClean="0">
                <a:latin typeface="仿宋" panose="02010609060101010101" pitchFamily="49" charset="-122"/>
                <a:ea typeface="仿宋" panose="02010609060101010101" pitchFamily="49" charset="-122"/>
              </a:rPr>
              <a:t>、同</a:t>
            </a:r>
            <a:r>
              <a:rPr lang="zh-CN" altLang="en-US" sz="1800" dirty="0">
                <a:latin typeface="仿宋" panose="02010609060101010101" pitchFamily="49" charset="-122"/>
                <a:ea typeface="仿宋" panose="02010609060101010101" pitchFamily="49" charset="-122"/>
              </a:rPr>
              <a:t>一介质上有不同保存期限客户身份资料或者交易记录的，应当按最长期限保存。</a:t>
            </a:r>
          </a:p>
          <a:p>
            <a:endParaRPr lang="zh-CN" altLang="en-US" sz="1800" dirty="0">
              <a:latin typeface="仿宋" panose="02010609060101010101" pitchFamily="49" charset="-122"/>
              <a:ea typeface="仿宋" panose="02010609060101010101" pitchFamily="49" charset="-122"/>
            </a:endParaRPr>
          </a:p>
          <a:p>
            <a:r>
              <a:rPr lang="en-US" altLang="zh-CN" sz="1800" dirty="0" smtClean="0">
                <a:latin typeface="仿宋" panose="02010609060101010101" pitchFamily="49" charset="-122"/>
                <a:ea typeface="仿宋" panose="02010609060101010101" pitchFamily="49" charset="-122"/>
              </a:rPr>
              <a:t>3</a:t>
            </a:r>
            <a:r>
              <a:rPr lang="zh-CN" altLang="en-US" sz="1800" dirty="0" smtClean="0">
                <a:latin typeface="仿宋" panose="02010609060101010101" pitchFamily="49" charset="-122"/>
                <a:ea typeface="仿宋" panose="02010609060101010101" pitchFamily="49" charset="-122"/>
              </a:rPr>
              <a:t>、同</a:t>
            </a:r>
            <a:r>
              <a:rPr lang="zh-CN" altLang="en-US" sz="1800" dirty="0">
                <a:latin typeface="仿宋" panose="02010609060101010101" pitchFamily="49" charset="-122"/>
                <a:ea typeface="仿宋" panose="02010609060101010101" pitchFamily="49" charset="-122"/>
              </a:rPr>
              <a:t>一客户身份资料或者交易记录采用不同介质保存的，至少应当有一种介质的客户身份资料或者交易记录符合保存期限的要求。</a:t>
            </a:r>
            <a:endParaRPr lang="en-US" altLang="zh-CN" sz="1800" dirty="0" smtClean="0">
              <a:latin typeface="仿宋" panose="02010609060101010101" pitchFamily="49" charset="-122"/>
              <a:ea typeface="仿宋" panose="02010609060101010101" pitchFamily="49" charset="-122"/>
            </a:endParaRPr>
          </a:p>
          <a:p>
            <a:endParaRPr lang="en-US" altLang="zh-CN" sz="1800" dirty="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3101319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四、反洗钱工作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（四）反洗钱案例</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zh-CN" altLang="en-US" sz="1500" dirty="0" smtClean="0">
                <a:latin typeface="仿宋" panose="02010609060101010101" pitchFamily="49" charset="-122"/>
                <a:ea typeface="仿宋" panose="02010609060101010101" pitchFamily="49" charset="-122"/>
              </a:rPr>
              <a:t>事件：</a:t>
            </a:r>
            <a:endParaRPr lang="en-US" altLang="zh-CN" sz="1500" dirty="0" smtClean="0">
              <a:latin typeface="仿宋" panose="02010609060101010101" pitchFamily="49" charset="-122"/>
              <a:ea typeface="仿宋" panose="02010609060101010101" pitchFamily="49" charset="-122"/>
            </a:endParaRPr>
          </a:p>
          <a:p>
            <a:r>
              <a:rPr lang="zh-CN" altLang="en-US" sz="1500" dirty="0" smtClean="0">
                <a:latin typeface="仿宋" panose="02010609060101010101" pitchFamily="49" charset="-122"/>
                <a:ea typeface="仿宋" panose="02010609060101010101" pitchFamily="49" charset="-122"/>
              </a:rPr>
              <a:t>中</a:t>
            </a:r>
            <a:r>
              <a:rPr lang="zh-CN" altLang="en-US" sz="1500" dirty="0">
                <a:latin typeface="仿宋" panose="02010609060101010101" pitchFamily="49" charset="-122"/>
                <a:ea typeface="仿宋" panose="02010609060101010101" pitchFamily="49" charset="-122"/>
              </a:rPr>
              <a:t>投天琪期货有限公司，住所地深圳市福田区福田街道深南大道</a:t>
            </a:r>
            <a:r>
              <a:rPr lang="en-US" altLang="zh-CN" sz="1500" dirty="0">
                <a:latin typeface="仿宋" panose="02010609060101010101" pitchFamily="49" charset="-122"/>
                <a:ea typeface="仿宋" panose="02010609060101010101" pitchFamily="49" charset="-122"/>
              </a:rPr>
              <a:t>4009</a:t>
            </a:r>
            <a:r>
              <a:rPr lang="zh-CN" altLang="en-US" sz="1500" dirty="0">
                <a:latin typeface="仿宋" panose="02010609060101010101" pitchFamily="49" charset="-122"/>
                <a:ea typeface="仿宋" panose="02010609060101010101" pitchFamily="49" charset="-122"/>
              </a:rPr>
              <a:t>号投资大厦</a:t>
            </a:r>
            <a:r>
              <a:rPr lang="en-US" altLang="zh-CN" sz="1500" dirty="0">
                <a:latin typeface="仿宋" panose="02010609060101010101" pitchFamily="49" charset="-122"/>
                <a:ea typeface="仿宋" panose="02010609060101010101" pitchFamily="49" charset="-122"/>
              </a:rPr>
              <a:t>3</a:t>
            </a:r>
            <a:r>
              <a:rPr lang="zh-CN" altLang="en-US" sz="1500" dirty="0">
                <a:latin typeface="仿宋" panose="02010609060101010101" pitchFamily="49" charset="-122"/>
                <a:ea typeface="仿宋" panose="02010609060101010101" pitchFamily="49" charset="-122"/>
              </a:rPr>
              <a:t>楼</a:t>
            </a:r>
            <a:r>
              <a:rPr lang="en-US" altLang="zh-CN" sz="1500" dirty="0">
                <a:latin typeface="仿宋" panose="02010609060101010101" pitchFamily="49" charset="-122"/>
                <a:ea typeface="仿宋" panose="02010609060101010101" pitchFamily="49" charset="-122"/>
              </a:rPr>
              <a:t>01</a:t>
            </a:r>
            <a:r>
              <a:rPr lang="zh-CN" altLang="en-US" sz="1500" dirty="0">
                <a:latin typeface="仿宋" panose="02010609060101010101" pitchFamily="49" charset="-122"/>
                <a:ea typeface="仿宋" panose="02010609060101010101" pitchFamily="49" charset="-122"/>
              </a:rPr>
              <a:t>、</a:t>
            </a:r>
            <a:r>
              <a:rPr lang="en-US" altLang="zh-CN" sz="1500" dirty="0">
                <a:latin typeface="仿宋" panose="02010609060101010101" pitchFamily="49" charset="-122"/>
                <a:ea typeface="仿宋" panose="02010609060101010101" pitchFamily="49" charset="-122"/>
              </a:rPr>
              <a:t>04</a:t>
            </a:r>
            <a:r>
              <a:rPr lang="zh-CN" altLang="en-US" sz="1500" dirty="0">
                <a:latin typeface="仿宋" panose="02010609060101010101" pitchFamily="49" charset="-122"/>
                <a:ea typeface="仿宋" panose="02010609060101010101" pitchFamily="49" charset="-122"/>
              </a:rPr>
              <a:t>区，法定代表人任春伟。 </a:t>
            </a:r>
          </a:p>
          <a:p>
            <a:r>
              <a:rPr lang="zh-CN" altLang="en-US" sz="1500" dirty="0">
                <a:latin typeface="仿宋" panose="02010609060101010101" pitchFamily="49" charset="-122"/>
                <a:ea typeface="仿宋" panose="02010609060101010101" pitchFamily="49" charset="-122"/>
              </a:rPr>
              <a:t>　　根据</a:t>
            </a:r>
            <a:r>
              <a:rPr lang="en-US" altLang="zh-CN" sz="1500" dirty="0">
                <a:latin typeface="仿宋" panose="02010609060101010101" pitchFamily="49" charset="-122"/>
                <a:ea typeface="仿宋" panose="02010609060101010101" pitchFamily="49" charset="-122"/>
              </a:rPr>
              <a:t>《</a:t>
            </a:r>
            <a:r>
              <a:rPr lang="zh-CN" altLang="en-US" sz="1500" dirty="0">
                <a:latin typeface="仿宋" panose="02010609060101010101" pitchFamily="49" charset="-122"/>
                <a:ea typeface="仿宋" panose="02010609060101010101" pitchFamily="49" charset="-122"/>
              </a:rPr>
              <a:t>中国期货业协会纪律惩戒程序</a:t>
            </a:r>
            <a:r>
              <a:rPr lang="en-US" altLang="zh-CN" sz="1500" dirty="0">
                <a:latin typeface="仿宋" panose="02010609060101010101" pitchFamily="49" charset="-122"/>
                <a:ea typeface="仿宋" panose="02010609060101010101" pitchFamily="49" charset="-122"/>
              </a:rPr>
              <a:t>》</a:t>
            </a:r>
            <a:r>
              <a:rPr lang="zh-CN" altLang="en-US" sz="1500" dirty="0">
                <a:latin typeface="仿宋" panose="02010609060101010101" pitchFamily="49" charset="-122"/>
                <a:ea typeface="仿宋" panose="02010609060101010101" pitchFamily="49" charset="-122"/>
              </a:rPr>
              <a:t>等自律规则的有关规定，我会对中国证券监督管理委员会期货监管部移送，在</a:t>
            </a:r>
            <a:r>
              <a:rPr lang="en-US" altLang="zh-CN" sz="1500" dirty="0">
                <a:latin typeface="仿宋" panose="02010609060101010101" pitchFamily="49" charset="-122"/>
                <a:ea typeface="仿宋" panose="02010609060101010101" pitchFamily="49" charset="-122"/>
              </a:rPr>
              <a:t>2018</a:t>
            </a:r>
            <a:r>
              <a:rPr lang="zh-CN" altLang="en-US" sz="1500" dirty="0">
                <a:latin typeface="仿宋" panose="02010609060101010101" pitchFamily="49" charset="-122"/>
                <a:ea typeface="仿宋" panose="02010609060101010101" pitchFamily="49" charset="-122"/>
              </a:rPr>
              <a:t>年资产管理业务专项检查中发现的中投天琪期货有限公司的违规行为进行了调查、审理，现已调查、审理完毕。 </a:t>
            </a:r>
          </a:p>
          <a:p>
            <a:r>
              <a:rPr lang="zh-CN" altLang="en-US" sz="1500" dirty="0">
                <a:latin typeface="仿宋" panose="02010609060101010101" pitchFamily="49" charset="-122"/>
                <a:ea typeface="仿宋" panose="02010609060101010101" pitchFamily="49" charset="-122"/>
              </a:rPr>
              <a:t>　　经查明，中投天琪期货有限公司在业务开展过程中存在以下违规行为：一是金信系列资产管理计划（单一资管计划）存在委托资产由非委托人转入、转出的情况；二是为投资顾问申请拥有交易权限的</a:t>
            </a:r>
            <a:r>
              <a:rPr lang="en-US" altLang="zh-CN" sz="1500" dirty="0">
                <a:latin typeface="仿宋" panose="02010609060101010101" pitchFamily="49" charset="-122"/>
                <a:ea typeface="仿宋" panose="02010609060101010101" pitchFamily="49" charset="-122"/>
              </a:rPr>
              <a:t>IMS</a:t>
            </a:r>
            <a:r>
              <a:rPr lang="zh-CN" altLang="en-US" sz="1500" dirty="0">
                <a:latin typeface="仿宋" panose="02010609060101010101" pitchFamily="49" charset="-122"/>
                <a:ea typeface="仿宋" panose="02010609060101010101" pitchFamily="49" charset="-122"/>
              </a:rPr>
              <a:t>资管系统投资顾问账户，并绑定投资顾问的</a:t>
            </a:r>
            <a:r>
              <a:rPr lang="en-US" altLang="zh-CN" sz="1500" dirty="0">
                <a:latin typeface="仿宋" panose="02010609060101010101" pitchFamily="49" charset="-122"/>
                <a:ea typeface="仿宋" panose="02010609060101010101" pitchFamily="49" charset="-122"/>
              </a:rPr>
              <a:t>MAC</a:t>
            </a:r>
            <a:r>
              <a:rPr lang="zh-CN" altLang="en-US" sz="1500" dirty="0">
                <a:latin typeface="仿宋" panose="02010609060101010101" pitchFamily="49" charset="-122"/>
                <a:ea typeface="仿宋" panose="02010609060101010101" pitchFamily="49" charset="-122"/>
              </a:rPr>
              <a:t>地址，部分资产管理计划运行期间由投资顾问设备委托下单共计</a:t>
            </a:r>
            <a:r>
              <a:rPr lang="en-US" altLang="zh-CN" sz="1500" dirty="0">
                <a:latin typeface="仿宋" panose="02010609060101010101" pitchFamily="49" charset="-122"/>
                <a:ea typeface="仿宋" panose="02010609060101010101" pitchFamily="49" charset="-122"/>
              </a:rPr>
              <a:t>58755</a:t>
            </a:r>
            <a:r>
              <a:rPr lang="zh-CN" altLang="en-US" sz="1500" dirty="0">
                <a:latin typeface="仿宋" panose="02010609060101010101" pitchFamily="49" charset="-122"/>
                <a:ea typeface="仿宋" panose="02010609060101010101" pitchFamily="49" charset="-122"/>
              </a:rPr>
              <a:t>笔；三是部分专业投资者的告知和确认时间与其收集到的专业投资者认定材料时间不匹配，存在先认定专业投资者后收集认定材料的情况；四是</a:t>
            </a:r>
            <a:r>
              <a:rPr lang="en-US" altLang="zh-CN" sz="1500" dirty="0">
                <a:latin typeface="仿宋" panose="02010609060101010101" pitchFamily="49" charset="-122"/>
                <a:ea typeface="仿宋" panose="02010609060101010101" pitchFamily="49" charset="-122"/>
              </a:rPr>
              <a:t>《</a:t>
            </a:r>
            <a:r>
              <a:rPr lang="zh-CN" altLang="en-US" sz="1500" dirty="0">
                <a:latin typeface="仿宋" panose="02010609060101010101" pitchFamily="49" charset="-122"/>
                <a:ea typeface="仿宋" panose="02010609060101010101" pitchFamily="49" charset="-122"/>
              </a:rPr>
              <a:t>中投天琪期货有限公司资产管理业务投资者适当性操作细则</a:t>
            </a:r>
            <a:r>
              <a:rPr lang="en-US" altLang="zh-CN" sz="1500" dirty="0">
                <a:latin typeface="仿宋" panose="02010609060101010101" pitchFamily="49" charset="-122"/>
                <a:ea typeface="仿宋" panose="02010609060101010101" pitchFamily="49" charset="-122"/>
              </a:rPr>
              <a:t>》</a:t>
            </a:r>
            <a:r>
              <a:rPr lang="zh-CN" altLang="en-US" sz="1500" dirty="0">
                <a:latin typeface="仿宋" panose="02010609060101010101" pitchFamily="49" charset="-122"/>
                <a:ea typeface="仿宋" panose="02010609060101010101" pitchFamily="49" charset="-122"/>
              </a:rPr>
              <a:t>未对普通投资者购买高风险产品时需“追加了解客户相关信息”的内容进行具体的制度安排，在抽查的普通投资者购买高风险产品的资料中也没有追加了解客户的相关内容；五是公司的交易室存在多份空白的只有投资经理陈晓迪签字的</a:t>
            </a:r>
            <a:r>
              <a:rPr lang="en-US" altLang="zh-CN" sz="1500" dirty="0">
                <a:latin typeface="仿宋" panose="02010609060101010101" pitchFamily="49" charset="-122"/>
                <a:ea typeface="仿宋" panose="02010609060101010101" pitchFamily="49" charset="-122"/>
              </a:rPr>
              <a:t>《</a:t>
            </a:r>
            <a:r>
              <a:rPr lang="zh-CN" altLang="en-US" sz="1500" dirty="0">
                <a:latin typeface="仿宋" panose="02010609060101010101" pitchFamily="49" charset="-122"/>
                <a:ea typeface="仿宋" panose="02010609060101010101" pitchFamily="49" charset="-122"/>
              </a:rPr>
              <a:t>投资指令及交易执行</a:t>
            </a:r>
            <a:r>
              <a:rPr lang="en-US" altLang="zh-CN" sz="1500" dirty="0">
                <a:latin typeface="仿宋" panose="02010609060101010101" pitchFamily="49" charset="-122"/>
                <a:ea typeface="仿宋" panose="02010609060101010101" pitchFamily="49" charset="-122"/>
              </a:rPr>
              <a:t>》</a:t>
            </a:r>
            <a:r>
              <a:rPr lang="zh-CN" altLang="en-US" sz="1500" dirty="0">
                <a:latin typeface="仿宋" panose="02010609060101010101" pitchFamily="49" charset="-122"/>
                <a:ea typeface="仿宋" panose="02010609060101010101" pitchFamily="49" charset="-122"/>
              </a:rPr>
              <a:t>单据；六是金信系列共</a:t>
            </a:r>
            <a:r>
              <a:rPr lang="en-US" altLang="zh-CN" sz="1500" dirty="0">
                <a:latin typeface="仿宋" panose="02010609060101010101" pitchFamily="49" charset="-122"/>
                <a:ea typeface="仿宋" panose="02010609060101010101" pitchFamily="49" charset="-122"/>
              </a:rPr>
              <a:t>188</a:t>
            </a:r>
            <a:r>
              <a:rPr lang="zh-CN" altLang="en-US" sz="1500" dirty="0">
                <a:latin typeface="仿宋" panose="02010609060101010101" pitchFamily="49" charset="-122"/>
                <a:ea typeface="仿宋" panose="02010609060101010101" pitchFamily="49" charset="-122"/>
              </a:rPr>
              <a:t>个资产管理产品计划未按合同规定向委托人发送月度估值表。</a:t>
            </a:r>
          </a:p>
          <a:p>
            <a:endParaRPr lang="en-US" altLang="zh-CN" sz="1800" dirty="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5663044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四、反洗钱工作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（四）反洗钱案例</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zh-CN" altLang="en-US" sz="1500" dirty="0">
                <a:latin typeface="仿宋" panose="02010609060101010101" pitchFamily="49" charset="-122"/>
                <a:ea typeface="仿宋" panose="02010609060101010101" pitchFamily="49" charset="-122"/>
              </a:rPr>
              <a:t>结果</a:t>
            </a:r>
            <a:r>
              <a:rPr lang="zh-CN" altLang="en-US" sz="1500" dirty="0" smtClean="0">
                <a:latin typeface="仿宋" panose="02010609060101010101" pitchFamily="49" charset="-122"/>
                <a:ea typeface="仿宋" panose="02010609060101010101" pitchFamily="49" charset="-122"/>
              </a:rPr>
              <a:t>：</a:t>
            </a:r>
            <a:endParaRPr lang="en-US" altLang="zh-CN" sz="1500" dirty="0" smtClean="0">
              <a:latin typeface="仿宋" panose="02010609060101010101" pitchFamily="49" charset="-122"/>
              <a:ea typeface="仿宋" panose="02010609060101010101" pitchFamily="49" charset="-122"/>
            </a:endParaRPr>
          </a:p>
          <a:p>
            <a:r>
              <a:rPr lang="zh-CN" altLang="en-US" sz="1500" dirty="0">
                <a:latin typeface="仿宋" panose="02010609060101010101" pitchFamily="49" charset="-122"/>
                <a:ea typeface="仿宋" panose="02010609060101010101" pitchFamily="49" charset="-122"/>
              </a:rPr>
              <a:t> 上述行为违反了协会</a:t>
            </a:r>
            <a:r>
              <a:rPr lang="en-US" altLang="zh-CN" sz="1500" dirty="0">
                <a:latin typeface="仿宋" panose="02010609060101010101" pitchFamily="49" charset="-122"/>
                <a:ea typeface="仿宋" panose="02010609060101010101" pitchFamily="49" charset="-122"/>
              </a:rPr>
              <a:t>《</a:t>
            </a:r>
            <a:r>
              <a:rPr lang="zh-CN" altLang="en-US" sz="1500" dirty="0">
                <a:latin typeface="仿宋" panose="02010609060101010101" pitchFamily="49" charset="-122"/>
                <a:ea typeface="仿宋" panose="02010609060101010101" pitchFamily="49" charset="-122"/>
              </a:rPr>
              <a:t>期货公司资产管理业务管理规则（试行）</a:t>
            </a:r>
            <a:r>
              <a:rPr lang="en-US" altLang="zh-CN" sz="1500" dirty="0">
                <a:latin typeface="仿宋" panose="02010609060101010101" pitchFamily="49" charset="-122"/>
                <a:ea typeface="仿宋" panose="02010609060101010101" pitchFamily="49" charset="-122"/>
              </a:rPr>
              <a:t>》</a:t>
            </a:r>
            <a:r>
              <a:rPr lang="zh-CN" altLang="en-US" sz="1500" dirty="0">
                <a:latin typeface="仿宋" panose="02010609060101010101" pitchFamily="49" charset="-122"/>
                <a:ea typeface="仿宋" panose="02010609060101010101" pitchFamily="49" charset="-122"/>
              </a:rPr>
              <a:t>第四条（资产委托人应当独立承担投资风险，确保投资资金来源合法，不得非法汇集他人资金）、第十六条、第三十一条、第三十七条、第四十四条，</a:t>
            </a:r>
            <a:r>
              <a:rPr lang="en-US" altLang="zh-CN" sz="1500" dirty="0">
                <a:latin typeface="仿宋" panose="02010609060101010101" pitchFamily="49" charset="-122"/>
                <a:ea typeface="仿宋" panose="02010609060101010101" pitchFamily="49" charset="-122"/>
              </a:rPr>
              <a:t>《</a:t>
            </a:r>
            <a:r>
              <a:rPr lang="zh-CN" altLang="en-US" sz="1500" dirty="0">
                <a:latin typeface="仿宋" panose="02010609060101010101" pitchFamily="49" charset="-122"/>
                <a:ea typeface="仿宋" panose="02010609060101010101" pitchFamily="49" charset="-122"/>
              </a:rPr>
              <a:t>期货经营机构投资者适当性管理实施指引（试行）</a:t>
            </a:r>
            <a:r>
              <a:rPr lang="en-US" altLang="zh-CN" sz="1500" dirty="0">
                <a:latin typeface="仿宋" panose="02010609060101010101" pitchFamily="49" charset="-122"/>
                <a:ea typeface="仿宋" panose="02010609060101010101" pitchFamily="49" charset="-122"/>
              </a:rPr>
              <a:t>》</a:t>
            </a:r>
            <a:r>
              <a:rPr lang="zh-CN" altLang="en-US" sz="1500" dirty="0">
                <a:latin typeface="仿宋" panose="02010609060101010101" pitchFamily="49" charset="-122"/>
                <a:ea typeface="仿宋" panose="02010609060101010101" pitchFamily="49" charset="-122"/>
              </a:rPr>
              <a:t>第三条、第二十八条的规定。根据</a:t>
            </a:r>
            <a:r>
              <a:rPr lang="en-US" altLang="zh-CN" sz="1500" dirty="0">
                <a:latin typeface="仿宋" panose="02010609060101010101" pitchFamily="49" charset="-122"/>
                <a:ea typeface="仿宋" panose="02010609060101010101" pitchFamily="49" charset="-122"/>
              </a:rPr>
              <a:t>《</a:t>
            </a:r>
            <a:r>
              <a:rPr lang="zh-CN" altLang="en-US" sz="1500" dirty="0">
                <a:latin typeface="仿宋" panose="02010609060101010101" pitchFamily="49" charset="-122"/>
                <a:ea typeface="仿宋" panose="02010609060101010101" pitchFamily="49" charset="-122"/>
              </a:rPr>
              <a:t>中国期货业协会纪律惩戒程序</a:t>
            </a:r>
            <a:r>
              <a:rPr lang="en-US" altLang="zh-CN" sz="1500" dirty="0">
                <a:latin typeface="仿宋" panose="02010609060101010101" pitchFamily="49" charset="-122"/>
                <a:ea typeface="仿宋" panose="02010609060101010101" pitchFamily="49" charset="-122"/>
              </a:rPr>
              <a:t>》</a:t>
            </a:r>
            <a:r>
              <a:rPr lang="zh-CN" altLang="en-US" sz="1500" dirty="0">
                <a:latin typeface="仿宋" panose="02010609060101010101" pitchFamily="49" charset="-122"/>
                <a:ea typeface="仿宋" panose="02010609060101010101" pitchFamily="49" charset="-122"/>
              </a:rPr>
              <a:t>第二十条的规定，中国期货业协会第五届理事会自律监察委员会审议决定： </a:t>
            </a:r>
          </a:p>
          <a:p>
            <a:r>
              <a:rPr lang="zh-CN" altLang="en-US" sz="1500" dirty="0">
                <a:latin typeface="仿宋" panose="02010609060101010101" pitchFamily="49" charset="-122"/>
                <a:ea typeface="仿宋" panose="02010609060101010101" pitchFamily="49" charset="-122"/>
              </a:rPr>
              <a:t>　　给予中投天琪期货有限公司“公开谴责”的纪律惩戒。 </a:t>
            </a:r>
            <a:endParaRPr lang="en-US" altLang="zh-CN" sz="1800" dirty="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4436691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9" name="Picture 5"/>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355004" y="5234394"/>
            <a:ext cx="1105708" cy="11057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标题 3"/>
          <p:cNvSpPr>
            <a:spLocks noGrp="1"/>
          </p:cNvSpPr>
          <p:nvPr>
            <p:ph type="title"/>
          </p:nvPr>
        </p:nvSpPr>
        <p:spPr>
          <a:xfrm>
            <a:off x="1164215" y="2439286"/>
            <a:ext cx="7886700" cy="581115"/>
          </a:xfrm>
        </p:spPr>
        <p:txBody>
          <a:bodyPr/>
          <a:lstStyle/>
          <a:p>
            <a:r>
              <a:rPr lang="zh-CN" altLang="en-US" dirty="0" smtClean="0">
                <a:solidFill>
                  <a:srgbClr val="C00000"/>
                </a:solidFill>
              </a:rPr>
              <a:t>敬请雅正 欢迎交流</a:t>
            </a:r>
            <a:endParaRPr lang="zh-CN" altLang="en-US" dirty="0">
              <a:solidFill>
                <a:srgbClr val="C00000"/>
              </a:solidFill>
            </a:endParaRPr>
          </a:p>
        </p:txBody>
      </p:sp>
      <p:sp>
        <p:nvSpPr>
          <p:cNvPr id="25" name="文本占位符 24"/>
          <p:cNvSpPr>
            <a:spLocks noGrp="1"/>
          </p:cNvSpPr>
          <p:nvPr>
            <p:ph type="body" idx="13"/>
          </p:nvPr>
        </p:nvSpPr>
        <p:spPr>
          <a:xfrm>
            <a:off x="574012" y="5735842"/>
            <a:ext cx="7886700" cy="872345"/>
          </a:xfrm>
        </p:spPr>
        <p:txBody>
          <a:bodyPr/>
          <a:lstStyle/>
          <a:p>
            <a:r>
              <a:rPr lang="zh-CN" altLang="zh-CN" dirty="0" smtClean="0"/>
              <a:t>盛</a:t>
            </a:r>
            <a:r>
              <a:rPr lang="zh-CN" altLang="zh-CN" dirty="0"/>
              <a:t>于理念 达于机会</a:t>
            </a:r>
          </a:p>
          <a:p>
            <a:r>
              <a:rPr lang="zh-CN" altLang="zh-CN" dirty="0"/>
              <a:t>◎</a:t>
            </a:r>
            <a:r>
              <a:rPr lang="en-US" altLang="zh-CN" dirty="0" smtClean="0"/>
              <a:t>2018 </a:t>
            </a:r>
            <a:r>
              <a:rPr lang="en-US" altLang="zh-CN" dirty="0" err="1"/>
              <a:t>Shengda</a:t>
            </a:r>
            <a:r>
              <a:rPr lang="en-US" altLang="zh-CN" dirty="0"/>
              <a:t> futures </a:t>
            </a:r>
            <a:r>
              <a:rPr lang="en-US" altLang="zh-CN" dirty="0" err="1"/>
              <a:t>Co.,Ltd</a:t>
            </a:r>
            <a:r>
              <a:rPr lang="en-US" altLang="zh-CN" dirty="0"/>
              <a:t>.  All rights </a:t>
            </a:r>
            <a:r>
              <a:rPr lang="en-US" altLang="zh-CN" dirty="0" smtClean="0"/>
              <a:t>reserved</a:t>
            </a:r>
            <a:endParaRPr lang="zh-CN" altLang="zh-CN" dirty="0"/>
          </a:p>
        </p:txBody>
      </p:sp>
    </p:spTree>
    <p:extLst>
      <p:ext uri="{BB962C8B-B14F-4D97-AF65-F5344CB8AC3E}">
        <p14:creationId xmlns:p14="http://schemas.microsoft.com/office/powerpoint/2010/main" val="2952174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一、什么是合规</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（一）合规的内涵</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en-US" altLang="zh-CN" dirty="0" smtClean="0">
                <a:latin typeface="仿宋" panose="02010609060101010101" pitchFamily="49" charset="-122"/>
                <a:ea typeface="仿宋" panose="02010609060101010101" pitchFamily="49" charset="-122"/>
              </a:rPr>
              <a:t>1</a:t>
            </a:r>
            <a:r>
              <a:rPr lang="zh-CN" altLang="en-US" dirty="0" smtClean="0">
                <a:latin typeface="仿宋" panose="02010609060101010101" pitchFamily="49" charset="-122"/>
                <a:ea typeface="仿宋" panose="02010609060101010101" pitchFamily="49" charset="-122"/>
              </a:rPr>
              <a:t>、“合”的内涵</a:t>
            </a:r>
            <a:endParaRPr lang="en-US" altLang="zh-CN" dirty="0" smtClean="0">
              <a:latin typeface="仿宋" panose="02010609060101010101" pitchFamily="49" charset="-122"/>
              <a:ea typeface="仿宋" panose="02010609060101010101" pitchFamily="49" charset="-122"/>
            </a:endParaRPr>
          </a:p>
          <a:p>
            <a:r>
              <a:rPr lang="zh-CN" altLang="en-US" dirty="0">
                <a:latin typeface="仿宋" panose="02010609060101010101" pitchFamily="49" charset="-122"/>
                <a:ea typeface="仿宋" panose="02010609060101010101" pitchFamily="49" charset="-122"/>
              </a:rPr>
              <a:t>抽</a:t>
            </a:r>
            <a:r>
              <a:rPr lang="zh-CN" altLang="en-US" dirty="0" smtClean="0">
                <a:latin typeface="仿宋" panose="02010609060101010101" pitchFamily="49" charset="-122"/>
                <a:ea typeface="仿宋" panose="02010609060101010101" pitchFamily="49" charset="-122"/>
              </a:rPr>
              <a:t>象层面：要求企业内部的管理制度、业务规则必须符合外部的法律法规、监管规定和行业准则。</a:t>
            </a:r>
            <a:endParaRPr lang="en-US" altLang="zh-CN" dirty="0" smtClean="0">
              <a:latin typeface="仿宋" panose="02010609060101010101" pitchFamily="49" charset="-122"/>
              <a:ea typeface="仿宋" panose="02010609060101010101" pitchFamily="49" charset="-122"/>
            </a:endParaRPr>
          </a:p>
          <a:p>
            <a:r>
              <a:rPr lang="zh-CN" altLang="en-US" dirty="0" smtClean="0">
                <a:latin typeface="仿宋" panose="02010609060101010101" pitchFamily="49" charset="-122"/>
                <a:ea typeface="仿宋" panose="02010609060101010101" pitchFamily="49" charset="-122"/>
              </a:rPr>
              <a:t>具体层面：要求企业内部的管理制度、业务规则都得到实际的执行。</a:t>
            </a:r>
            <a:endParaRPr lang="en-US" altLang="zh-CN" dirty="0" smtClean="0">
              <a:latin typeface="仿宋" panose="02010609060101010101" pitchFamily="49" charset="-122"/>
              <a:ea typeface="仿宋" panose="02010609060101010101" pitchFamily="49" charset="-122"/>
            </a:endParaRPr>
          </a:p>
          <a:p>
            <a:endParaRPr lang="en-US" altLang="zh-CN" dirty="0">
              <a:latin typeface="仿宋" panose="02010609060101010101" pitchFamily="49" charset="-122"/>
              <a:ea typeface="仿宋" panose="02010609060101010101" pitchFamily="49" charset="-122"/>
            </a:endParaRPr>
          </a:p>
          <a:p>
            <a:r>
              <a:rPr lang="en-US" altLang="zh-CN" dirty="0" smtClean="0">
                <a:latin typeface="仿宋" panose="02010609060101010101" pitchFamily="49" charset="-122"/>
                <a:ea typeface="仿宋" panose="02010609060101010101" pitchFamily="49" charset="-122"/>
              </a:rPr>
              <a:t>2</a:t>
            </a:r>
            <a:r>
              <a:rPr lang="zh-CN" altLang="en-US" dirty="0" smtClean="0">
                <a:latin typeface="仿宋" panose="02010609060101010101" pitchFamily="49" charset="-122"/>
                <a:ea typeface="仿宋" panose="02010609060101010101" pitchFamily="49" charset="-122"/>
              </a:rPr>
              <a:t>、“规”的内涵</a:t>
            </a:r>
            <a:endParaRPr lang="en-US" altLang="zh-CN" dirty="0" smtClean="0">
              <a:latin typeface="仿宋" panose="02010609060101010101" pitchFamily="49" charset="-122"/>
              <a:ea typeface="仿宋" panose="02010609060101010101" pitchFamily="49" charset="-122"/>
            </a:endParaRPr>
          </a:p>
          <a:p>
            <a:r>
              <a:rPr lang="zh-CN" altLang="en-US" dirty="0" smtClean="0">
                <a:latin typeface="仿宋" panose="02010609060101010101" pitchFamily="49" charset="-122"/>
                <a:ea typeface="仿宋" panose="02010609060101010101" pitchFamily="49" charset="-122"/>
              </a:rPr>
              <a:t>既包括来自企业外部的具有法律约束力的文件，也还包括更广义的诚实守信和道德行为的准则，后者可能来自企业外部，也可能由企业自身制定的。</a:t>
            </a:r>
            <a:endParaRPr lang="zh-CN" altLang="en-US"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1945854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一、什么是合规</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（二）合规的含义</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en-US" altLang="zh-CN" dirty="0" smtClean="0">
                <a:latin typeface="仿宋" panose="02010609060101010101" pitchFamily="49" charset="-122"/>
                <a:ea typeface="仿宋" panose="02010609060101010101" pitchFamily="49" charset="-122"/>
              </a:rPr>
              <a:t>1</a:t>
            </a:r>
            <a:r>
              <a:rPr lang="zh-CN" altLang="en-US" dirty="0" smtClean="0">
                <a:latin typeface="仿宋" panose="02010609060101010101" pitchFamily="49" charset="-122"/>
                <a:ea typeface="仿宋" panose="02010609060101010101" pitchFamily="49" charset="-122"/>
              </a:rPr>
              <a:t>、合规：是指期货公司及其工作人员的经营管理和职业行为符合法律、法规</a:t>
            </a:r>
            <a:r>
              <a:rPr lang="zh-CN" altLang="en-US" dirty="0">
                <a:latin typeface="仿宋" panose="02010609060101010101" pitchFamily="49" charset="-122"/>
                <a:ea typeface="仿宋" panose="02010609060101010101" pitchFamily="49" charset="-122"/>
              </a:rPr>
              <a:t>、</a:t>
            </a:r>
            <a:r>
              <a:rPr lang="zh-CN" altLang="en-US" dirty="0" smtClean="0">
                <a:latin typeface="仿宋" panose="02010609060101010101" pitchFamily="49" charset="-122"/>
                <a:ea typeface="仿宋" panose="02010609060101010101" pitchFamily="49" charset="-122"/>
              </a:rPr>
              <a:t>规章及其他规范性文件、行业规范和自律规则、公司内部规章制度，以及行业公认并普遍准守的职业道德和行为准则。</a:t>
            </a:r>
            <a:endParaRPr lang="en-US" altLang="zh-CN" dirty="0" smtClean="0">
              <a:latin typeface="仿宋" panose="02010609060101010101" pitchFamily="49" charset="-122"/>
              <a:ea typeface="仿宋" panose="02010609060101010101" pitchFamily="49" charset="-122"/>
            </a:endParaRPr>
          </a:p>
          <a:p>
            <a:endParaRPr lang="en-US" altLang="zh-CN" dirty="0">
              <a:latin typeface="仿宋" panose="02010609060101010101" pitchFamily="49" charset="-122"/>
              <a:ea typeface="仿宋" panose="02010609060101010101" pitchFamily="49" charset="-122"/>
            </a:endParaRPr>
          </a:p>
          <a:p>
            <a:r>
              <a:rPr lang="en-US" altLang="zh-CN" dirty="0" smtClean="0">
                <a:latin typeface="仿宋" panose="02010609060101010101" pitchFamily="49" charset="-122"/>
                <a:ea typeface="仿宋" panose="02010609060101010101" pitchFamily="49" charset="-122"/>
              </a:rPr>
              <a:t>2</a:t>
            </a:r>
            <a:r>
              <a:rPr lang="zh-CN" altLang="en-US" dirty="0" smtClean="0">
                <a:latin typeface="仿宋" panose="02010609060101010101" pitchFamily="49" charset="-122"/>
                <a:ea typeface="仿宋" panose="02010609060101010101" pitchFamily="49" charset="-122"/>
              </a:rPr>
              <a:t>、合规管理：是指期货公司制定和执行合规管理制度，建立合规管理机制，培育合规文化，防范合规风险的行为。</a:t>
            </a:r>
            <a:endParaRPr lang="en-US" altLang="zh-CN" dirty="0" smtClean="0">
              <a:latin typeface="仿宋" panose="02010609060101010101" pitchFamily="49" charset="-122"/>
              <a:ea typeface="仿宋" panose="02010609060101010101" pitchFamily="49" charset="-122"/>
            </a:endParaRPr>
          </a:p>
          <a:p>
            <a:endParaRPr lang="en-US" altLang="zh-CN" dirty="0" smtClean="0">
              <a:latin typeface="仿宋" panose="02010609060101010101" pitchFamily="49" charset="-122"/>
              <a:ea typeface="仿宋" panose="02010609060101010101" pitchFamily="49" charset="-122"/>
            </a:endParaRPr>
          </a:p>
          <a:p>
            <a:r>
              <a:rPr lang="en-US" altLang="zh-CN" dirty="0" smtClean="0">
                <a:latin typeface="仿宋" panose="02010609060101010101" pitchFamily="49" charset="-122"/>
                <a:ea typeface="仿宋" panose="02010609060101010101" pitchFamily="49" charset="-122"/>
              </a:rPr>
              <a:t>3</a:t>
            </a:r>
            <a:r>
              <a:rPr lang="zh-CN" altLang="en-US" dirty="0" smtClean="0">
                <a:latin typeface="仿宋" panose="02010609060101010101" pitchFamily="49" charset="-122"/>
                <a:ea typeface="仿宋" panose="02010609060101010101" pitchFamily="49" charset="-122"/>
              </a:rPr>
              <a:t>、合规风险：是指因期货公司或其工作人员的经营管理或职业行为违反法律、法规或准则而使期货公司收到法律制裁、被采取监管措施、遭受财产损失或声誉损失的风险。</a:t>
            </a:r>
            <a:endParaRPr lang="en-US" altLang="zh-CN" dirty="0" smtClean="0">
              <a:latin typeface="仿宋" panose="02010609060101010101" pitchFamily="49" charset="-122"/>
              <a:ea typeface="仿宋" panose="02010609060101010101" pitchFamily="49" charset="-122"/>
            </a:endParaRPr>
          </a:p>
          <a:p>
            <a:endParaRPr lang="zh-CN" altLang="en-US"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780014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二、合规审查部的主要工作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（一）主要工作内容</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en-US" altLang="zh-CN" dirty="0" smtClean="0">
                <a:latin typeface="仿宋" panose="02010609060101010101" pitchFamily="49" charset="-122"/>
                <a:ea typeface="仿宋" panose="02010609060101010101" pitchFamily="49" charset="-122"/>
              </a:rPr>
              <a:t>1</a:t>
            </a:r>
            <a:r>
              <a:rPr lang="zh-CN" altLang="en-US" dirty="0" smtClean="0">
                <a:latin typeface="仿宋" panose="02010609060101010101" pitchFamily="49" charset="-122"/>
                <a:ea typeface="仿宋" panose="02010609060101010101" pitchFamily="49" charset="-122"/>
              </a:rPr>
              <a:t>、对公司内部管理制度、新产品</a:t>
            </a:r>
            <a:r>
              <a:rPr lang="en-US" altLang="zh-CN" dirty="0" smtClean="0">
                <a:latin typeface="仿宋" panose="02010609060101010101" pitchFamily="49" charset="-122"/>
                <a:ea typeface="仿宋" panose="02010609060101010101" pitchFamily="49" charset="-122"/>
              </a:rPr>
              <a:t>/</a:t>
            </a:r>
            <a:r>
              <a:rPr lang="zh-CN" altLang="en-US" dirty="0" smtClean="0">
                <a:latin typeface="仿宋" panose="02010609060101010101" pitchFamily="49" charset="-122"/>
                <a:ea typeface="仿宋" panose="02010609060101010101" pitchFamily="49" charset="-122"/>
              </a:rPr>
              <a:t>新业务的方案等进行合规审查；</a:t>
            </a:r>
            <a:endParaRPr lang="en-US" altLang="zh-CN" dirty="0" smtClean="0">
              <a:latin typeface="仿宋" panose="02010609060101010101" pitchFamily="49" charset="-122"/>
              <a:ea typeface="仿宋" panose="02010609060101010101" pitchFamily="49" charset="-122"/>
            </a:endParaRPr>
          </a:p>
          <a:p>
            <a:r>
              <a:rPr lang="en-US" altLang="zh-CN" dirty="0" smtClean="0">
                <a:latin typeface="仿宋" panose="02010609060101010101" pitchFamily="49" charset="-122"/>
                <a:ea typeface="仿宋" panose="02010609060101010101" pitchFamily="49" charset="-122"/>
              </a:rPr>
              <a:t>2</a:t>
            </a:r>
            <a:r>
              <a:rPr lang="zh-CN" altLang="en-US" dirty="0" smtClean="0">
                <a:latin typeface="仿宋" panose="02010609060101010101" pitchFamily="49" charset="-122"/>
                <a:ea typeface="仿宋" panose="02010609060101010101" pitchFamily="49" charset="-122"/>
              </a:rPr>
              <a:t>、对公司及其工作人员的经营管理和执业行为的合规性进行监督、检查；</a:t>
            </a:r>
            <a:endParaRPr lang="en-US" altLang="zh-CN" dirty="0" smtClean="0">
              <a:latin typeface="仿宋" panose="02010609060101010101" pitchFamily="49" charset="-122"/>
              <a:ea typeface="仿宋" panose="02010609060101010101" pitchFamily="49" charset="-122"/>
            </a:endParaRPr>
          </a:p>
          <a:p>
            <a:r>
              <a:rPr lang="en-US" altLang="zh-CN" dirty="0" smtClean="0">
                <a:latin typeface="仿宋" panose="02010609060101010101" pitchFamily="49" charset="-122"/>
                <a:ea typeface="仿宋" panose="02010609060101010101" pitchFamily="49" charset="-122"/>
              </a:rPr>
              <a:t>3</a:t>
            </a:r>
            <a:r>
              <a:rPr lang="zh-CN" altLang="en-US" dirty="0" smtClean="0">
                <a:latin typeface="仿宋" panose="02010609060101010101" pitchFamily="49" charset="-122"/>
                <a:ea typeface="仿宋" panose="02010609060101010101" pitchFamily="49" charset="-122"/>
              </a:rPr>
              <a:t>、对与外部的合作项目进行审核，并给出合规性建议；</a:t>
            </a:r>
            <a:endParaRPr lang="en-US" altLang="zh-CN" dirty="0" smtClean="0">
              <a:latin typeface="仿宋" panose="02010609060101010101" pitchFamily="49" charset="-122"/>
              <a:ea typeface="仿宋" panose="02010609060101010101" pitchFamily="49" charset="-122"/>
            </a:endParaRPr>
          </a:p>
          <a:p>
            <a:r>
              <a:rPr lang="en-US" altLang="zh-CN" dirty="0" smtClean="0">
                <a:latin typeface="仿宋" panose="02010609060101010101" pitchFamily="49" charset="-122"/>
                <a:ea typeface="仿宋" panose="02010609060101010101" pitchFamily="49" charset="-122"/>
              </a:rPr>
              <a:t>4</a:t>
            </a:r>
            <a:r>
              <a:rPr lang="zh-CN" altLang="en-US" dirty="0" smtClean="0">
                <a:latin typeface="仿宋" panose="02010609060101010101" pitchFamily="49" charset="-122"/>
                <a:ea typeface="仿宋" panose="02010609060101010101" pitchFamily="49" charset="-122"/>
              </a:rPr>
              <a:t>、组织公司内部的合规培训，包括反洗钱等方面的培训；</a:t>
            </a:r>
            <a:endParaRPr lang="en-US" altLang="zh-CN" dirty="0" smtClean="0">
              <a:latin typeface="仿宋" panose="02010609060101010101" pitchFamily="49" charset="-122"/>
              <a:ea typeface="仿宋" panose="02010609060101010101" pitchFamily="49" charset="-122"/>
            </a:endParaRPr>
          </a:p>
          <a:p>
            <a:r>
              <a:rPr lang="en-US" altLang="zh-CN" dirty="0" smtClean="0">
                <a:latin typeface="仿宋" panose="02010609060101010101" pitchFamily="49" charset="-122"/>
                <a:ea typeface="仿宋" panose="02010609060101010101" pitchFamily="49" charset="-122"/>
              </a:rPr>
              <a:t>5</a:t>
            </a:r>
            <a:r>
              <a:rPr lang="zh-CN" altLang="en-US" dirty="0" smtClean="0">
                <a:latin typeface="仿宋" panose="02010609060101010101" pitchFamily="49" charset="-122"/>
                <a:ea typeface="仿宋" panose="02010609060101010101" pitchFamily="49" charset="-122"/>
              </a:rPr>
              <a:t>、配合监管机构对公司及分支机构开展的检查和调查；</a:t>
            </a:r>
            <a:endParaRPr lang="en-US" altLang="zh-CN" dirty="0" smtClean="0">
              <a:latin typeface="仿宋" panose="02010609060101010101" pitchFamily="49" charset="-122"/>
              <a:ea typeface="仿宋" panose="02010609060101010101" pitchFamily="49" charset="-122"/>
            </a:endParaRPr>
          </a:p>
          <a:p>
            <a:r>
              <a:rPr lang="en-US" altLang="zh-CN" dirty="0" smtClean="0">
                <a:latin typeface="仿宋" panose="02010609060101010101" pitchFamily="49" charset="-122"/>
                <a:ea typeface="仿宋" panose="02010609060101010101" pitchFamily="49" charset="-122"/>
              </a:rPr>
              <a:t>6</a:t>
            </a:r>
            <a:r>
              <a:rPr lang="zh-CN" altLang="en-US" dirty="0" smtClean="0">
                <a:latin typeface="仿宋" panose="02010609060101010101" pitchFamily="49" charset="-122"/>
                <a:ea typeface="仿宋" panose="02010609060101010101" pitchFamily="49" charset="-122"/>
              </a:rPr>
              <a:t>、协调公司各部门之间的工作衔接情况；</a:t>
            </a:r>
            <a:endParaRPr lang="en-US" altLang="zh-CN" dirty="0" smtClean="0">
              <a:latin typeface="仿宋" panose="02010609060101010101" pitchFamily="49" charset="-122"/>
              <a:ea typeface="仿宋" panose="02010609060101010101" pitchFamily="49" charset="-122"/>
            </a:endParaRPr>
          </a:p>
          <a:p>
            <a:r>
              <a:rPr lang="en-US" altLang="zh-CN" dirty="0" smtClean="0">
                <a:latin typeface="仿宋" panose="02010609060101010101" pitchFamily="49" charset="-122"/>
                <a:ea typeface="仿宋" panose="02010609060101010101" pitchFamily="49" charset="-122"/>
              </a:rPr>
              <a:t>7</a:t>
            </a:r>
            <a:r>
              <a:rPr lang="zh-CN" altLang="en-US" dirty="0" smtClean="0">
                <a:latin typeface="仿宋" panose="02010609060101010101" pitchFamily="49" charset="-122"/>
                <a:ea typeface="仿宋" panose="02010609060101010101" pitchFamily="49" charset="-122"/>
              </a:rPr>
              <a:t>、保持与各监管机构和行业自律组织的联系和沟通。</a:t>
            </a:r>
            <a:endParaRPr lang="zh-CN" altLang="en-US"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7856714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二、合规审查部的主要工作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（二）期货市场的监管体系</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zh-CN" altLang="en-US" dirty="0" smtClean="0">
                <a:latin typeface="仿宋" panose="02010609060101010101" pitchFamily="49" charset="-122"/>
                <a:ea typeface="仿宋" panose="02010609060101010101" pitchFamily="49" charset="-122"/>
              </a:rPr>
              <a:t>五位一体：</a:t>
            </a:r>
            <a:endParaRPr lang="en-US" altLang="zh-CN" dirty="0" smtClean="0">
              <a:latin typeface="仿宋" panose="02010609060101010101" pitchFamily="49" charset="-122"/>
              <a:ea typeface="仿宋" panose="02010609060101010101" pitchFamily="49" charset="-122"/>
            </a:endParaRPr>
          </a:p>
          <a:p>
            <a:r>
              <a:rPr lang="zh-CN" altLang="en-US" dirty="0" smtClean="0">
                <a:latin typeface="仿宋" panose="02010609060101010101" pitchFamily="49" charset="-122"/>
                <a:ea typeface="仿宋" panose="02010609060101010101" pitchFamily="49" charset="-122"/>
              </a:rPr>
              <a:t>◆中国证券监督管理委员会</a:t>
            </a:r>
            <a:endParaRPr lang="en-US" altLang="zh-CN" dirty="0" smtClean="0">
              <a:latin typeface="仿宋" panose="02010609060101010101" pitchFamily="49" charset="-122"/>
              <a:ea typeface="仿宋" panose="02010609060101010101" pitchFamily="49" charset="-122"/>
            </a:endParaRPr>
          </a:p>
          <a:p>
            <a:r>
              <a:rPr lang="zh-CN" altLang="en-US" dirty="0">
                <a:latin typeface="仿宋" panose="02010609060101010101" pitchFamily="49" charset="-122"/>
                <a:ea typeface="仿宋" panose="02010609060101010101" pitchFamily="49" charset="-122"/>
              </a:rPr>
              <a:t>◆中</a:t>
            </a:r>
            <a:r>
              <a:rPr lang="zh-CN" altLang="en-US" dirty="0" smtClean="0">
                <a:latin typeface="仿宋" panose="02010609060101010101" pitchFamily="49" charset="-122"/>
                <a:ea typeface="仿宋" panose="02010609060101010101" pitchFamily="49" charset="-122"/>
              </a:rPr>
              <a:t>国证监会派出机构</a:t>
            </a:r>
            <a:endParaRPr lang="en-US" altLang="zh-CN" dirty="0">
              <a:latin typeface="仿宋" panose="02010609060101010101" pitchFamily="49" charset="-122"/>
              <a:ea typeface="仿宋" panose="02010609060101010101" pitchFamily="49" charset="-122"/>
            </a:endParaRPr>
          </a:p>
          <a:p>
            <a:r>
              <a:rPr lang="zh-CN" altLang="en-US" dirty="0">
                <a:latin typeface="仿宋" panose="02010609060101010101" pitchFamily="49" charset="-122"/>
                <a:ea typeface="仿宋" panose="02010609060101010101" pitchFamily="49" charset="-122"/>
              </a:rPr>
              <a:t>◆中</a:t>
            </a:r>
            <a:r>
              <a:rPr lang="zh-CN" altLang="en-US" dirty="0" smtClean="0">
                <a:latin typeface="仿宋" panose="02010609060101010101" pitchFamily="49" charset="-122"/>
                <a:ea typeface="仿宋" panose="02010609060101010101" pitchFamily="49" charset="-122"/>
              </a:rPr>
              <a:t>国期货市场监控中心</a:t>
            </a:r>
            <a:endParaRPr lang="en-US" altLang="zh-CN" dirty="0" smtClean="0">
              <a:latin typeface="仿宋" panose="02010609060101010101" pitchFamily="49" charset="-122"/>
              <a:ea typeface="仿宋" panose="02010609060101010101" pitchFamily="49" charset="-122"/>
            </a:endParaRPr>
          </a:p>
          <a:p>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中</a:t>
            </a:r>
            <a:r>
              <a:rPr lang="zh-CN" altLang="en-US" dirty="0" smtClean="0">
                <a:latin typeface="仿宋" panose="02010609060101010101" pitchFamily="49" charset="-122"/>
                <a:ea typeface="仿宋" panose="02010609060101010101" pitchFamily="49" charset="-122"/>
              </a:rPr>
              <a:t>国期货业协会</a:t>
            </a:r>
            <a:endParaRPr lang="en-US" altLang="zh-CN" dirty="0" smtClean="0">
              <a:latin typeface="仿宋" panose="02010609060101010101" pitchFamily="49" charset="-122"/>
              <a:ea typeface="仿宋" panose="02010609060101010101" pitchFamily="49" charset="-122"/>
            </a:endParaRPr>
          </a:p>
          <a:p>
            <a:r>
              <a:rPr lang="zh-CN" altLang="en-US" dirty="0" smtClean="0">
                <a:latin typeface="仿宋" panose="02010609060101010101" pitchFamily="49" charset="-122"/>
                <a:ea typeface="仿宋" panose="02010609060101010101" pitchFamily="49" charset="-122"/>
              </a:rPr>
              <a:t>◆期货交易所（上海期货交易所、郑州商品交易所、大连商品交易所、中国金融期货交易所、上海国际能源交易中心）</a:t>
            </a:r>
            <a:endParaRPr lang="en-US" altLang="zh-CN" dirty="0">
              <a:latin typeface="仿宋" panose="02010609060101010101" pitchFamily="49" charset="-122"/>
              <a:ea typeface="仿宋" panose="02010609060101010101" pitchFamily="49" charset="-122"/>
            </a:endParaRPr>
          </a:p>
          <a:p>
            <a:endParaRPr lang="zh-CN" altLang="en-US"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152278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二、合规审查部的主要工作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（三）期货市场的法律体系</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zh-CN" altLang="en-US" sz="1800" dirty="0" smtClean="0">
                <a:latin typeface="仿宋" panose="02010609060101010101" pitchFamily="49" charset="-122"/>
                <a:ea typeface="仿宋" panose="02010609060101010101" pitchFamily="49" charset="-122"/>
              </a:rPr>
              <a:t>◆</a:t>
            </a:r>
            <a:r>
              <a:rPr lang="en-US" altLang="zh-CN" sz="1800" dirty="0" smtClean="0">
                <a:latin typeface="仿宋" panose="02010609060101010101" pitchFamily="49" charset="-122"/>
                <a:ea typeface="仿宋" panose="02010609060101010101" pitchFamily="49" charset="-122"/>
              </a:rPr>
              <a:t>《</a:t>
            </a:r>
            <a:r>
              <a:rPr lang="zh-CN" altLang="en-US" sz="1800" dirty="0" smtClean="0">
                <a:latin typeface="仿宋" panose="02010609060101010101" pitchFamily="49" charset="-122"/>
                <a:ea typeface="仿宋" panose="02010609060101010101" pitchFamily="49" charset="-122"/>
              </a:rPr>
              <a:t>期货交易管理条例</a:t>
            </a:r>
            <a:r>
              <a:rPr lang="en-US" altLang="zh-CN" sz="1800" dirty="0" smtClean="0">
                <a:latin typeface="仿宋" panose="02010609060101010101" pitchFamily="49" charset="-122"/>
                <a:ea typeface="仿宋" panose="02010609060101010101" pitchFamily="49" charset="-122"/>
              </a:rPr>
              <a:t>》</a:t>
            </a:r>
          </a:p>
          <a:p>
            <a:r>
              <a:rPr lang="zh-CN" altLang="en-US" sz="1800" dirty="0" smtClean="0">
                <a:latin typeface="仿宋" panose="02010609060101010101" pitchFamily="49" charset="-122"/>
                <a:ea typeface="仿宋" panose="02010609060101010101" pitchFamily="49" charset="-122"/>
              </a:rPr>
              <a:t>◆</a:t>
            </a:r>
            <a:r>
              <a:rPr lang="en-US" altLang="zh-CN" sz="1800" dirty="0" smtClean="0">
                <a:latin typeface="仿宋" panose="02010609060101010101" pitchFamily="49" charset="-122"/>
                <a:ea typeface="仿宋" panose="02010609060101010101" pitchFamily="49" charset="-122"/>
              </a:rPr>
              <a:t>《</a:t>
            </a:r>
            <a:r>
              <a:rPr lang="zh-CN" altLang="en-US" sz="1800" dirty="0" smtClean="0">
                <a:latin typeface="仿宋" panose="02010609060101010101" pitchFamily="49" charset="-122"/>
                <a:ea typeface="仿宋" panose="02010609060101010101" pitchFamily="49" charset="-122"/>
              </a:rPr>
              <a:t>期货公司监督管理办法</a:t>
            </a:r>
            <a:r>
              <a:rPr lang="en-US" altLang="zh-CN" sz="1800" dirty="0" smtClean="0">
                <a:latin typeface="仿宋" panose="02010609060101010101" pitchFamily="49" charset="-122"/>
                <a:ea typeface="仿宋" panose="02010609060101010101" pitchFamily="49" charset="-122"/>
              </a:rPr>
              <a:t>》</a:t>
            </a:r>
          </a:p>
          <a:p>
            <a:r>
              <a:rPr lang="zh-CN" altLang="en-US" sz="1800" dirty="0">
                <a:latin typeface="仿宋" panose="02010609060101010101" pitchFamily="49" charset="-122"/>
                <a:ea typeface="仿宋" panose="02010609060101010101" pitchFamily="49" charset="-122"/>
              </a:rPr>
              <a:t>◆</a:t>
            </a:r>
            <a:r>
              <a:rPr lang="en-US" altLang="zh-CN" sz="1800" dirty="0">
                <a:latin typeface="仿宋" panose="02010609060101010101" pitchFamily="49" charset="-122"/>
                <a:ea typeface="仿宋" panose="02010609060101010101" pitchFamily="49" charset="-122"/>
              </a:rPr>
              <a:t>《</a:t>
            </a:r>
            <a:r>
              <a:rPr lang="zh-CN" altLang="en-US" sz="1800" dirty="0">
                <a:latin typeface="仿宋" panose="02010609060101010101" pitchFamily="49" charset="-122"/>
                <a:ea typeface="仿宋" panose="02010609060101010101" pitchFamily="49" charset="-122"/>
              </a:rPr>
              <a:t>期</a:t>
            </a:r>
            <a:r>
              <a:rPr lang="zh-CN" altLang="en-US" sz="1800" dirty="0" smtClean="0">
                <a:latin typeface="仿宋" panose="02010609060101010101" pitchFamily="49" charset="-122"/>
                <a:ea typeface="仿宋" panose="02010609060101010101" pitchFamily="49" charset="-122"/>
              </a:rPr>
              <a:t>货</a:t>
            </a:r>
            <a:r>
              <a:rPr lang="zh-CN" altLang="en-US" sz="1800" dirty="0">
                <a:latin typeface="仿宋" panose="02010609060101010101" pitchFamily="49" charset="-122"/>
                <a:ea typeface="仿宋" panose="02010609060101010101" pitchFamily="49" charset="-122"/>
              </a:rPr>
              <a:t>公司</a:t>
            </a:r>
            <a:r>
              <a:rPr lang="zh-CN" altLang="en-US" sz="1800" dirty="0" smtClean="0">
                <a:latin typeface="仿宋" panose="02010609060101010101" pitchFamily="49" charset="-122"/>
                <a:ea typeface="仿宋" panose="02010609060101010101" pitchFamily="49" charset="-122"/>
              </a:rPr>
              <a:t>董事、监事和高级管理人员任职资格管理办法</a:t>
            </a:r>
            <a:r>
              <a:rPr lang="en-US" altLang="zh-CN" sz="1800" dirty="0" smtClean="0">
                <a:latin typeface="仿宋" panose="02010609060101010101" pitchFamily="49" charset="-122"/>
                <a:ea typeface="仿宋" panose="02010609060101010101" pitchFamily="49" charset="-122"/>
              </a:rPr>
              <a:t>》</a:t>
            </a:r>
          </a:p>
          <a:p>
            <a:r>
              <a:rPr lang="zh-CN" altLang="en-US" sz="1800" dirty="0" smtClean="0">
                <a:latin typeface="仿宋" panose="02010609060101010101" pitchFamily="49" charset="-122"/>
                <a:ea typeface="仿宋" panose="02010609060101010101" pitchFamily="49" charset="-122"/>
              </a:rPr>
              <a:t>◆</a:t>
            </a:r>
            <a:r>
              <a:rPr lang="en-US" altLang="zh-CN" sz="1800" dirty="0" smtClean="0">
                <a:latin typeface="仿宋" panose="02010609060101010101" pitchFamily="49" charset="-122"/>
                <a:ea typeface="仿宋" panose="02010609060101010101" pitchFamily="49" charset="-122"/>
              </a:rPr>
              <a:t>《</a:t>
            </a:r>
            <a:r>
              <a:rPr lang="zh-CN" altLang="en-US" sz="1800" dirty="0" smtClean="0">
                <a:latin typeface="仿宋" panose="02010609060101010101" pitchFamily="49" charset="-122"/>
                <a:ea typeface="仿宋" panose="02010609060101010101" pitchFamily="49" charset="-122"/>
              </a:rPr>
              <a:t>期货公司首席风险官管理规定</a:t>
            </a:r>
            <a:r>
              <a:rPr lang="en-US" altLang="zh-CN" sz="1800" dirty="0" smtClean="0">
                <a:latin typeface="仿宋" panose="02010609060101010101" pitchFamily="49" charset="-122"/>
                <a:ea typeface="仿宋" panose="02010609060101010101" pitchFamily="49" charset="-122"/>
              </a:rPr>
              <a:t>》</a:t>
            </a:r>
            <a:endParaRPr lang="en-US" altLang="zh-CN" sz="1800" dirty="0">
              <a:latin typeface="仿宋" panose="02010609060101010101" pitchFamily="49" charset="-122"/>
              <a:ea typeface="仿宋" panose="02010609060101010101" pitchFamily="49" charset="-122"/>
            </a:endParaRPr>
          </a:p>
          <a:p>
            <a:r>
              <a:rPr lang="zh-CN" altLang="en-US" sz="1800" dirty="0" smtClean="0">
                <a:latin typeface="仿宋" panose="02010609060101010101" pitchFamily="49" charset="-122"/>
                <a:ea typeface="仿宋" panose="02010609060101010101" pitchFamily="49" charset="-122"/>
              </a:rPr>
              <a:t>◆</a:t>
            </a:r>
            <a:r>
              <a:rPr lang="en-US" altLang="zh-CN" sz="1800" dirty="0" smtClean="0">
                <a:latin typeface="仿宋" panose="02010609060101010101" pitchFamily="49" charset="-122"/>
                <a:ea typeface="仿宋" panose="02010609060101010101" pitchFamily="49" charset="-122"/>
              </a:rPr>
              <a:t>《</a:t>
            </a:r>
            <a:r>
              <a:rPr lang="zh-CN" altLang="en-US" sz="1800" dirty="0" smtClean="0">
                <a:latin typeface="仿宋" panose="02010609060101010101" pitchFamily="49" charset="-122"/>
                <a:ea typeface="仿宋" panose="02010609060101010101" pitchFamily="49" charset="-122"/>
              </a:rPr>
              <a:t>期货从业人员管理办法</a:t>
            </a:r>
            <a:r>
              <a:rPr lang="en-US" altLang="zh-CN" sz="1800" dirty="0" smtClean="0">
                <a:latin typeface="仿宋" panose="02010609060101010101" pitchFamily="49" charset="-122"/>
                <a:ea typeface="仿宋" panose="02010609060101010101" pitchFamily="49" charset="-122"/>
              </a:rPr>
              <a:t>》</a:t>
            </a:r>
          </a:p>
          <a:p>
            <a:r>
              <a:rPr lang="zh-CN" altLang="en-US" sz="1800" dirty="0" smtClean="0">
                <a:latin typeface="仿宋" panose="02010609060101010101" pitchFamily="49" charset="-122"/>
                <a:ea typeface="仿宋" panose="02010609060101010101" pitchFamily="49" charset="-122"/>
              </a:rPr>
              <a:t>◆</a:t>
            </a:r>
            <a:r>
              <a:rPr lang="en-US" altLang="zh-CN" sz="1800" dirty="0" smtClean="0">
                <a:latin typeface="仿宋" panose="02010609060101010101" pitchFamily="49" charset="-122"/>
                <a:ea typeface="仿宋" panose="02010609060101010101" pitchFamily="49" charset="-122"/>
              </a:rPr>
              <a:t>《</a:t>
            </a:r>
            <a:r>
              <a:rPr lang="zh-CN" altLang="en-US" sz="1800" dirty="0">
                <a:latin typeface="仿宋" panose="02010609060101010101" pitchFamily="49" charset="-122"/>
                <a:ea typeface="仿宋" panose="02010609060101010101" pitchFamily="49" charset="-122"/>
              </a:rPr>
              <a:t>期</a:t>
            </a:r>
            <a:r>
              <a:rPr lang="zh-CN" altLang="en-US" sz="1800" dirty="0" smtClean="0">
                <a:latin typeface="仿宋" panose="02010609060101010101" pitchFamily="49" charset="-122"/>
                <a:ea typeface="仿宋" panose="02010609060101010101" pitchFamily="49" charset="-122"/>
              </a:rPr>
              <a:t>货公司风险监管指标管理试行办法</a:t>
            </a:r>
            <a:r>
              <a:rPr lang="en-US" altLang="zh-CN" sz="1800" dirty="0" smtClean="0">
                <a:latin typeface="仿宋" panose="02010609060101010101" pitchFamily="49" charset="-122"/>
                <a:ea typeface="仿宋" panose="02010609060101010101" pitchFamily="49" charset="-122"/>
              </a:rPr>
              <a:t>》</a:t>
            </a:r>
          </a:p>
          <a:p>
            <a:r>
              <a:rPr lang="zh-CN" altLang="en-US" sz="1800" dirty="0" smtClean="0">
                <a:latin typeface="仿宋" panose="02010609060101010101" pitchFamily="49" charset="-122"/>
                <a:ea typeface="仿宋" panose="02010609060101010101" pitchFamily="49" charset="-122"/>
              </a:rPr>
              <a:t>◆</a:t>
            </a:r>
            <a:r>
              <a:rPr lang="en-US" altLang="zh-CN" sz="1800" dirty="0" smtClean="0">
                <a:latin typeface="仿宋" panose="02010609060101010101" pitchFamily="49" charset="-122"/>
                <a:ea typeface="仿宋" panose="02010609060101010101" pitchFamily="49" charset="-122"/>
              </a:rPr>
              <a:t>《</a:t>
            </a:r>
            <a:r>
              <a:rPr lang="zh-CN" altLang="en-US" sz="1800" dirty="0">
                <a:latin typeface="仿宋" panose="02010609060101010101" pitchFamily="49" charset="-122"/>
                <a:ea typeface="仿宋" panose="02010609060101010101" pitchFamily="49" charset="-122"/>
              </a:rPr>
              <a:t>期货经营机构及其工作人员廉洁从业实施细则</a:t>
            </a:r>
            <a:r>
              <a:rPr lang="en-US" altLang="zh-CN" sz="1800" dirty="0" smtClean="0">
                <a:latin typeface="仿宋" panose="02010609060101010101" pitchFamily="49" charset="-122"/>
                <a:ea typeface="仿宋" panose="02010609060101010101" pitchFamily="49" charset="-122"/>
              </a:rPr>
              <a:t>》</a:t>
            </a:r>
            <a:endParaRPr lang="en-US" altLang="zh-CN" sz="1800" dirty="0">
              <a:latin typeface="仿宋" panose="02010609060101010101" pitchFamily="49" charset="-122"/>
              <a:ea typeface="仿宋" panose="02010609060101010101" pitchFamily="49" charset="-122"/>
            </a:endParaRPr>
          </a:p>
          <a:p>
            <a:r>
              <a:rPr lang="zh-CN" altLang="en-US" sz="1800" dirty="0" smtClean="0">
                <a:latin typeface="仿宋" panose="02010609060101010101" pitchFamily="49" charset="-122"/>
                <a:ea typeface="仿宋" panose="02010609060101010101" pitchFamily="49" charset="-122"/>
              </a:rPr>
              <a:t>◆</a:t>
            </a:r>
            <a:r>
              <a:rPr lang="en-US" altLang="zh-CN" sz="1800" dirty="0" smtClean="0">
                <a:latin typeface="仿宋" panose="02010609060101010101" pitchFamily="49" charset="-122"/>
                <a:ea typeface="仿宋" panose="02010609060101010101" pitchFamily="49" charset="-122"/>
              </a:rPr>
              <a:t>《</a:t>
            </a:r>
            <a:r>
              <a:rPr lang="zh-CN" altLang="en-US" sz="1800" dirty="0" smtClean="0">
                <a:latin typeface="仿宋" panose="02010609060101010101" pitchFamily="49" charset="-122"/>
                <a:ea typeface="仿宋" panose="02010609060101010101" pitchFamily="49" charset="-122"/>
              </a:rPr>
              <a:t>期货投资者保障基金管理办法</a:t>
            </a:r>
            <a:r>
              <a:rPr lang="en-US" altLang="zh-CN" sz="1800" dirty="0" smtClean="0">
                <a:latin typeface="仿宋" panose="02010609060101010101" pitchFamily="49" charset="-122"/>
                <a:ea typeface="仿宋" panose="02010609060101010101" pitchFamily="49" charset="-122"/>
              </a:rPr>
              <a:t>》</a:t>
            </a:r>
          </a:p>
          <a:p>
            <a:r>
              <a:rPr lang="zh-CN" altLang="en-US" sz="1800" dirty="0" smtClean="0">
                <a:latin typeface="仿宋" panose="02010609060101010101" pitchFamily="49" charset="-122"/>
                <a:ea typeface="仿宋" panose="02010609060101010101" pitchFamily="49" charset="-122"/>
              </a:rPr>
              <a:t>◆</a:t>
            </a:r>
            <a:r>
              <a:rPr lang="en-US" altLang="zh-CN" sz="1800" dirty="0" smtClean="0">
                <a:latin typeface="仿宋" panose="02010609060101010101" pitchFamily="49" charset="-122"/>
                <a:ea typeface="仿宋" panose="02010609060101010101" pitchFamily="49" charset="-122"/>
              </a:rPr>
              <a:t>《</a:t>
            </a:r>
            <a:r>
              <a:rPr lang="zh-CN" altLang="en-US" sz="1800" dirty="0" smtClean="0">
                <a:latin typeface="仿宋" panose="02010609060101010101" pitchFamily="49" charset="-122"/>
                <a:ea typeface="仿宋" panose="02010609060101010101" pitchFamily="49" charset="-122"/>
              </a:rPr>
              <a:t>期货市场客户开户管理规定</a:t>
            </a:r>
            <a:r>
              <a:rPr lang="en-US" altLang="zh-CN" sz="1800" dirty="0" smtClean="0">
                <a:latin typeface="仿宋" panose="02010609060101010101" pitchFamily="49" charset="-122"/>
                <a:ea typeface="仿宋" panose="02010609060101010101" pitchFamily="49" charset="-122"/>
              </a:rPr>
              <a:t>》</a:t>
            </a:r>
          </a:p>
          <a:p>
            <a:r>
              <a:rPr lang="zh-CN" altLang="en-US" sz="1800" dirty="0" smtClean="0">
                <a:latin typeface="仿宋" panose="02010609060101010101" pitchFamily="49" charset="-122"/>
                <a:ea typeface="仿宋" panose="02010609060101010101" pitchFamily="49" charset="-122"/>
              </a:rPr>
              <a:t>◆</a:t>
            </a:r>
            <a:r>
              <a:rPr lang="en-US" altLang="zh-CN" sz="1800" dirty="0" smtClean="0">
                <a:latin typeface="仿宋" panose="02010609060101010101" pitchFamily="49" charset="-122"/>
                <a:ea typeface="仿宋" panose="02010609060101010101" pitchFamily="49" charset="-122"/>
              </a:rPr>
              <a:t>《</a:t>
            </a:r>
            <a:r>
              <a:rPr lang="zh-CN" altLang="en-US" sz="1800" dirty="0" smtClean="0">
                <a:latin typeface="仿宋" panose="02010609060101010101" pitchFamily="49" charset="-122"/>
                <a:ea typeface="仿宋" panose="02010609060101010101" pitchFamily="49" charset="-122"/>
              </a:rPr>
              <a:t>最高人民法院关于审理期货纠纷案件若干问题的规定</a:t>
            </a:r>
            <a:r>
              <a:rPr lang="en-US" altLang="zh-CN" sz="1800" dirty="0" smtClean="0">
                <a:latin typeface="仿宋" panose="02010609060101010101" pitchFamily="49" charset="-122"/>
                <a:ea typeface="仿宋" panose="02010609060101010101" pitchFamily="49" charset="-122"/>
              </a:rPr>
              <a:t>》</a:t>
            </a:r>
          </a:p>
          <a:p>
            <a:r>
              <a:rPr lang="zh-CN" altLang="en-US" sz="1800" dirty="0" smtClean="0">
                <a:latin typeface="仿宋" panose="02010609060101010101" pitchFamily="49" charset="-122"/>
                <a:ea typeface="仿宋" panose="02010609060101010101" pitchFamily="49" charset="-122"/>
              </a:rPr>
              <a:t>◆</a:t>
            </a:r>
            <a:r>
              <a:rPr lang="en-US" altLang="zh-CN" sz="1800" dirty="0" smtClean="0">
                <a:latin typeface="仿宋" panose="02010609060101010101" pitchFamily="49" charset="-122"/>
                <a:ea typeface="仿宋" panose="02010609060101010101" pitchFamily="49" charset="-122"/>
              </a:rPr>
              <a:t>《</a:t>
            </a:r>
            <a:r>
              <a:rPr lang="zh-CN" altLang="en-US" sz="1800" dirty="0">
                <a:latin typeface="仿宋" panose="02010609060101010101" pitchFamily="49" charset="-122"/>
                <a:ea typeface="仿宋" panose="02010609060101010101" pitchFamily="49" charset="-122"/>
              </a:rPr>
              <a:t>中</a:t>
            </a:r>
            <a:r>
              <a:rPr lang="zh-CN" altLang="en-US" sz="1800" dirty="0" smtClean="0">
                <a:latin typeface="仿宋" panose="02010609060101010101" pitchFamily="49" charset="-122"/>
                <a:ea typeface="仿宋" panose="02010609060101010101" pitchFamily="49" charset="-122"/>
              </a:rPr>
              <a:t>华人民共和国反洗钱法</a:t>
            </a:r>
            <a:r>
              <a:rPr lang="en-US" altLang="zh-CN" sz="1800" dirty="0" smtClean="0">
                <a:latin typeface="仿宋" panose="02010609060101010101" pitchFamily="49" charset="-122"/>
                <a:ea typeface="仿宋" panose="02010609060101010101" pitchFamily="49" charset="-122"/>
              </a:rPr>
              <a:t>》</a:t>
            </a:r>
          </a:p>
        </p:txBody>
      </p:sp>
    </p:spTree>
    <p:extLst>
      <p:ext uri="{BB962C8B-B14F-4D97-AF65-F5344CB8AC3E}">
        <p14:creationId xmlns:p14="http://schemas.microsoft.com/office/powerpoint/2010/main" val="1645878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二、合规审查部的主要工作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（四）从业人员相关规定</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zh-CN" altLang="en-US" sz="1800" dirty="0" smtClean="0">
                <a:latin typeface="仿宋" panose="02010609060101010101" pitchFamily="49" charset="-122"/>
                <a:ea typeface="仿宋" panose="02010609060101010101" pitchFamily="49" charset="-122"/>
              </a:rPr>
              <a:t>◆</a:t>
            </a:r>
            <a:r>
              <a:rPr lang="en-US" altLang="zh-CN" sz="1800" dirty="0">
                <a:latin typeface="仿宋" panose="02010609060101010101" pitchFamily="49" charset="-122"/>
                <a:ea typeface="仿宋" panose="02010609060101010101" pitchFamily="49" charset="-122"/>
              </a:rPr>
              <a:t>《</a:t>
            </a:r>
            <a:r>
              <a:rPr lang="zh-CN" altLang="en-US" sz="1800" dirty="0">
                <a:latin typeface="仿宋" panose="02010609060101010101" pitchFamily="49" charset="-122"/>
                <a:ea typeface="仿宋" panose="02010609060101010101" pitchFamily="49" charset="-122"/>
              </a:rPr>
              <a:t>期货从业人员管理办法</a:t>
            </a:r>
            <a:r>
              <a:rPr lang="en-US" altLang="zh-CN" sz="1800" dirty="0">
                <a:latin typeface="仿宋" panose="02010609060101010101" pitchFamily="49" charset="-122"/>
                <a:ea typeface="仿宋" panose="02010609060101010101" pitchFamily="49" charset="-122"/>
              </a:rPr>
              <a:t>》</a:t>
            </a:r>
            <a:r>
              <a:rPr lang="zh-CN" altLang="en-US" sz="1800" dirty="0">
                <a:latin typeface="仿宋" panose="02010609060101010101" pitchFamily="49" charset="-122"/>
                <a:ea typeface="仿宋" panose="02010609060101010101" pitchFamily="49" charset="-122"/>
              </a:rPr>
              <a:t>第十三条</a:t>
            </a:r>
          </a:p>
          <a:p>
            <a:r>
              <a:rPr lang="zh-CN" altLang="en-US" sz="1800" dirty="0">
                <a:latin typeface="仿宋" panose="02010609060101010101" pitchFamily="49" charset="-122"/>
                <a:ea typeface="仿宋" panose="02010609060101010101" pitchFamily="49" charset="-122"/>
              </a:rPr>
              <a:t>期货从业人员必须遵守有关法律、行政法规和中国证监会的规定，遵守协会</a:t>
            </a:r>
          </a:p>
          <a:p>
            <a:r>
              <a:rPr lang="zh-CN" altLang="en-US" sz="1800" dirty="0">
                <a:latin typeface="仿宋" panose="02010609060101010101" pitchFamily="49" charset="-122"/>
                <a:ea typeface="仿宋" panose="02010609060101010101" pitchFamily="49" charset="-122"/>
              </a:rPr>
              <a:t>和期货交易所的自律规则，不得从事或者协同他人从事欺诈、内幕交易、操纵期</a:t>
            </a:r>
          </a:p>
          <a:p>
            <a:r>
              <a:rPr lang="zh-CN" altLang="en-US" sz="1800" dirty="0">
                <a:latin typeface="仿宋" panose="02010609060101010101" pitchFamily="49" charset="-122"/>
                <a:ea typeface="仿宋" panose="02010609060101010101" pitchFamily="49" charset="-122"/>
              </a:rPr>
              <a:t>货交易价格、编造并传播有关期货交易的虚假信息等违法违规行为。</a:t>
            </a:r>
            <a:endParaRPr lang="en-US" altLang="zh-CN" sz="1800" dirty="0" smtClean="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a:p>
            <a:r>
              <a:rPr lang="zh-CN" altLang="en-US" sz="1800" dirty="0" smtClean="0">
                <a:latin typeface="仿宋" panose="02010609060101010101" pitchFamily="49" charset="-122"/>
                <a:ea typeface="仿宋" panose="02010609060101010101" pitchFamily="49" charset="-122"/>
              </a:rPr>
              <a:t>◆</a:t>
            </a:r>
            <a:r>
              <a:rPr lang="en-US" altLang="zh-CN" sz="1800" dirty="0">
                <a:latin typeface="仿宋" panose="02010609060101010101" pitchFamily="49" charset="-122"/>
                <a:ea typeface="仿宋" panose="02010609060101010101" pitchFamily="49" charset="-122"/>
              </a:rPr>
              <a:t> 《</a:t>
            </a:r>
            <a:r>
              <a:rPr lang="zh-CN" altLang="en-US" sz="1800" dirty="0">
                <a:latin typeface="仿宋" panose="02010609060101010101" pitchFamily="49" charset="-122"/>
                <a:ea typeface="仿宋" panose="02010609060101010101" pitchFamily="49" charset="-122"/>
              </a:rPr>
              <a:t>期货从业人员管理办法</a:t>
            </a:r>
            <a:r>
              <a:rPr lang="en-US" altLang="zh-CN" sz="1800" dirty="0">
                <a:latin typeface="仿宋" panose="02010609060101010101" pitchFamily="49" charset="-122"/>
                <a:ea typeface="仿宋" panose="02010609060101010101" pitchFamily="49" charset="-122"/>
              </a:rPr>
              <a:t>》</a:t>
            </a:r>
            <a:r>
              <a:rPr lang="zh-CN" altLang="en-US" sz="1800" dirty="0">
                <a:latin typeface="仿宋" panose="02010609060101010101" pitchFamily="49" charset="-122"/>
                <a:ea typeface="仿宋" panose="02010609060101010101" pitchFamily="49" charset="-122"/>
              </a:rPr>
              <a:t>第</a:t>
            </a:r>
            <a:r>
              <a:rPr lang="zh-CN" altLang="en-US" sz="1800" dirty="0" smtClean="0">
                <a:latin typeface="仿宋" panose="02010609060101010101" pitchFamily="49" charset="-122"/>
                <a:ea typeface="仿宋" panose="02010609060101010101" pitchFamily="49" charset="-122"/>
              </a:rPr>
              <a:t>十五条</a:t>
            </a:r>
            <a:endParaRPr lang="en-US" altLang="zh-CN" sz="1800" dirty="0" smtClean="0">
              <a:latin typeface="仿宋" panose="02010609060101010101" pitchFamily="49" charset="-122"/>
              <a:ea typeface="仿宋" panose="02010609060101010101" pitchFamily="49" charset="-122"/>
            </a:endParaRPr>
          </a:p>
          <a:p>
            <a:r>
              <a:rPr lang="zh-CN" altLang="en-US" sz="1800" dirty="0" smtClean="0">
                <a:latin typeface="仿宋" panose="02010609060101010101" pitchFamily="49" charset="-122"/>
                <a:ea typeface="仿宋" panose="02010609060101010101" pitchFamily="49" charset="-122"/>
              </a:rPr>
              <a:t>期</a:t>
            </a:r>
            <a:r>
              <a:rPr lang="zh-CN" altLang="en-US" sz="1800" dirty="0">
                <a:latin typeface="仿宋" panose="02010609060101010101" pitchFamily="49" charset="-122"/>
                <a:ea typeface="仿宋" panose="02010609060101010101" pitchFamily="49" charset="-122"/>
              </a:rPr>
              <a:t>货公司的期货从业人员不得有下列行为： </a:t>
            </a:r>
          </a:p>
          <a:p>
            <a:r>
              <a:rPr lang="zh-CN" altLang="en-US" sz="1800" dirty="0" smtClean="0">
                <a:latin typeface="仿宋" panose="02010609060101010101" pitchFamily="49" charset="-122"/>
                <a:ea typeface="仿宋" panose="02010609060101010101" pitchFamily="49" charset="-122"/>
              </a:rPr>
              <a:t>（</a:t>
            </a:r>
            <a:r>
              <a:rPr lang="zh-CN" altLang="en-US" sz="1800" dirty="0">
                <a:latin typeface="仿宋" panose="02010609060101010101" pitchFamily="49" charset="-122"/>
                <a:ea typeface="仿宋" panose="02010609060101010101" pitchFamily="49" charset="-122"/>
              </a:rPr>
              <a:t>一）进行虚假宣传，诱骗客户参与期货交易； </a:t>
            </a:r>
          </a:p>
          <a:p>
            <a:r>
              <a:rPr lang="zh-CN" altLang="en-US" sz="1800" dirty="0" smtClean="0">
                <a:latin typeface="仿宋" panose="02010609060101010101" pitchFamily="49" charset="-122"/>
                <a:ea typeface="仿宋" panose="02010609060101010101" pitchFamily="49" charset="-122"/>
              </a:rPr>
              <a:t>（</a:t>
            </a:r>
            <a:r>
              <a:rPr lang="zh-CN" altLang="en-US" sz="1800" dirty="0">
                <a:latin typeface="仿宋" panose="02010609060101010101" pitchFamily="49" charset="-122"/>
                <a:ea typeface="仿宋" panose="02010609060101010101" pitchFamily="49" charset="-122"/>
              </a:rPr>
              <a:t>二）挪用客户的期货保证金或者其他资产； </a:t>
            </a:r>
          </a:p>
          <a:p>
            <a:r>
              <a:rPr lang="zh-CN" altLang="en-US" sz="1800" dirty="0" smtClean="0">
                <a:latin typeface="仿宋" panose="02010609060101010101" pitchFamily="49" charset="-122"/>
                <a:ea typeface="仿宋" panose="02010609060101010101" pitchFamily="49" charset="-122"/>
              </a:rPr>
              <a:t>（</a:t>
            </a:r>
            <a:r>
              <a:rPr lang="zh-CN" altLang="en-US" sz="1800" dirty="0">
                <a:latin typeface="仿宋" panose="02010609060101010101" pitchFamily="49" charset="-122"/>
                <a:ea typeface="仿宋" panose="02010609060101010101" pitchFamily="49" charset="-122"/>
              </a:rPr>
              <a:t>三）中国证监会禁止的其他行为。</a:t>
            </a:r>
          </a:p>
        </p:txBody>
      </p:sp>
    </p:spTree>
    <p:extLst>
      <p:ext uri="{BB962C8B-B14F-4D97-AF65-F5344CB8AC3E}">
        <p14:creationId xmlns:p14="http://schemas.microsoft.com/office/powerpoint/2010/main" val="865055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ctrTitle"/>
          </p:nvPr>
        </p:nvSpPr>
        <p:spPr/>
        <p:txBody>
          <a:bodyPr/>
          <a:lstStyle/>
          <a:p>
            <a:r>
              <a:rPr lang="zh-CN" altLang="en-US" dirty="0" smtClean="0">
                <a:latin typeface="仿宋" panose="02010609060101010101" pitchFamily="49" charset="-122"/>
                <a:ea typeface="仿宋" panose="02010609060101010101" pitchFamily="49" charset="-122"/>
              </a:rPr>
              <a:t>二、合规审查部的主要工作</a:t>
            </a:r>
            <a:endParaRPr lang="zh-CN" altLang="en-US" dirty="0">
              <a:latin typeface="仿宋" panose="02010609060101010101" pitchFamily="49" charset="-122"/>
              <a:ea typeface="仿宋" panose="02010609060101010101" pitchFamily="49" charset="-122"/>
            </a:endParaRPr>
          </a:p>
        </p:txBody>
      </p:sp>
      <p:sp>
        <p:nvSpPr>
          <p:cNvPr id="15" name="副标题 14"/>
          <p:cNvSpPr>
            <a:spLocks noGrp="1"/>
          </p:cNvSpPr>
          <p:nvPr>
            <p:ph type="subTitle" idx="1"/>
          </p:nvPr>
        </p:nvSpPr>
        <p:spPr/>
        <p:txBody>
          <a:bodyPr/>
          <a:lstStyle/>
          <a:p>
            <a:r>
              <a:rPr lang="zh-CN" altLang="en-US" dirty="0" smtClean="0">
                <a:latin typeface="仿宋" panose="02010609060101010101" pitchFamily="49" charset="-122"/>
                <a:ea typeface="仿宋" panose="02010609060101010101" pitchFamily="49" charset="-122"/>
              </a:rPr>
              <a:t>（五）盛达的内部制度</a:t>
            </a:r>
            <a:endParaRPr lang="zh-CN" altLang="en-US" dirty="0">
              <a:latin typeface="仿宋" panose="02010609060101010101" pitchFamily="49" charset="-122"/>
              <a:ea typeface="仿宋" panose="02010609060101010101" pitchFamily="49" charset="-122"/>
            </a:endParaRPr>
          </a:p>
        </p:txBody>
      </p:sp>
      <p:sp>
        <p:nvSpPr>
          <p:cNvPr id="16" name="文本占位符 15"/>
          <p:cNvSpPr>
            <a:spLocks noGrp="1"/>
          </p:cNvSpPr>
          <p:nvPr>
            <p:ph type="body" idx="10"/>
          </p:nvPr>
        </p:nvSpPr>
        <p:spPr/>
        <p:txBody>
          <a:bodyPr/>
          <a:lstStyle/>
          <a:p>
            <a:r>
              <a:rPr lang="zh-CN" altLang="en-US" sz="1800" dirty="0" smtClean="0">
                <a:latin typeface="仿宋" panose="02010609060101010101" pitchFamily="49" charset="-122"/>
                <a:ea typeface="仿宋" panose="02010609060101010101" pitchFamily="49" charset="-122"/>
              </a:rPr>
              <a:t>目前公司现有制度</a:t>
            </a:r>
            <a:r>
              <a:rPr lang="en-US" altLang="zh-CN" sz="1800" dirty="0" smtClean="0">
                <a:latin typeface="仿宋" panose="02010609060101010101" pitchFamily="49" charset="-122"/>
                <a:ea typeface="仿宋" panose="02010609060101010101" pitchFamily="49" charset="-122"/>
              </a:rPr>
              <a:t>150</a:t>
            </a:r>
            <a:r>
              <a:rPr lang="zh-CN" altLang="en-US" sz="1800" dirty="0" smtClean="0">
                <a:latin typeface="仿宋" panose="02010609060101010101" pitchFamily="49" charset="-122"/>
                <a:ea typeface="仿宋" panose="02010609060101010101" pitchFamily="49" charset="-122"/>
              </a:rPr>
              <a:t>项，分别为财务与投资类、反洗钱类、分支机构类、公司治理类、经纪业务类（交易、风控、结算、开户、市场营销等）、人事行政类、信息技术类、资产管理类等。</a:t>
            </a:r>
            <a:endParaRPr lang="en-US" altLang="zh-CN" sz="1800" dirty="0" smtClean="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a:p>
            <a:r>
              <a:rPr lang="zh-CN" altLang="en-US" sz="1800" dirty="0" smtClean="0">
                <a:latin typeface="仿宋" panose="02010609060101010101" pitchFamily="49" charset="-122"/>
                <a:ea typeface="仿宋" panose="02010609060101010101" pitchFamily="49" charset="-122"/>
              </a:rPr>
              <a:t>日常工作中需满足：</a:t>
            </a:r>
            <a:endParaRPr lang="en-US" altLang="zh-CN" sz="1800" dirty="0" smtClean="0">
              <a:latin typeface="仿宋" panose="02010609060101010101" pitchFamily="49" charset="-122"/>
              <a:ea typeface="仿宋" panose="02010609060101010101" pitchFamily="49" charset="-122"/>
            </a:endParaRPr>
          </a:p>
          <a:p>
            <a:endParaRPr lang="en-US" altLang="zh-CN" sz="1800" dirty="0" smtClean="0">
              <a:latin typeface="仿宋" panose="02010609060101010101" pitchFamily="49" charset="-122"/>
              <a:ea typeface="仿宋" panose="02010609060101010101" pitchFamily="49" charset="-122"/>
            </a:endParaRPr>
          </a:p>
        </p:txBody>
      </p:sp>
      <p:sp>
        <p:nvSpPr>
          <p:cNvPr id="3" name="矩形 2"/>
          <p:cNvSpPr/>
          <p:nvPr/>
        </p:nvSpPr>
        <p:spPr>
          <a:xfrm>
            <a:off x="963386" y="3543300"/>
            <a:ext cx="1910443" cy="7184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岗位职责</a:t>
            </a:r>
            <a:endParaRPr lang="zh-CN" altLang="en-US" dirty="0"/>
          </a:p>
        </p:txBody>
      </p:sp>
      <p:sp>
        <p:nvSpPr>
          <p:cNvPr id="7" name="矩形 6"/>
          <p:cNvSpPr/>
          <p:nvPr/>
        </p:nvSpPr>
        <p:spPr>
          <a:xfrm>
            <a:off x="3974557" y="3543299"/>
            <a:ext cx="1910443" cy="7184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行为准则</a:t>
            </a:r>
            <a:endParaRPr lang="zh-CN" altLang="en-US" dirty="0"/>
          </a:p>
        </p:txBody>
      </p:sp>
      <p:sp>
        <p:nvSpPr>
          <p:cNvPr id="4" name="等号 3"/>
          <p:cNvSpPr/>
          <p:nvPr/>
        </p:nvSpPr>
        <p:spPr>
          <a:xfrm>
            <a:off x="3086100" y="3706586"/>
            <a:ext cx="667638" cy="391885"/>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extLst>
      <p:ext uri="{BB962C8B-B14F-4D97-AF65-F5344CB8AC3E}">
        <p14:creationId xmlns:p14="http://schemas.microsoft.com/office/powerpoint/2010/main" val="20735053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468</TotalTime>
  <Words>4822</Words>
  <Application>Microsoft Office PowerPoint</Application>
  <PresentationFormat>全屏显示(4:3)</PresentationFormat>
  <Paragraphs>207</Paragraphs>
  <Slides>25</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25</vt:i4>
      </vt:variant>
    </vt:vector>
  </HeadingPairs>
  <TitlesOfParts>
    <vt:vector size="38" baseType="lpstr">
      <vt:lpstr>Arial Unicode MS</vt:lpstr>
      <vt:lpstr>等线</vt:lpstr>
      <vt:lpstr>等线 Light</vt:lpstr>
      <vt:lpstr>仿宋</vt:lpstr>
      <vt:lpstr>华文仿宋</vt:lpstr>
      <vt:lpstr>华文中宋</vt:lpstr>
      <vt:lpstr>宋体</vt:lpstr>
      <vt:lpstr>微软雅黑</vt:lpstr>
      <vt:lpstr>Arial</vt:lpstr>
      <vt:lpstr>Calibri</vt:lpstr>
      <vt:lpstr>Calibri Light</vt:lpstr>
      <vt:lpstr>Times New Roman</vt:lpstr>
      <vt:lpstr>Office 主题​​</vt:lpstr>
      <vt:lpstr>合规审查部内部培训</vt:lpstr>
      <vt:lpstr>PowerPoint 演示文稿</vt:lpstr>
      <vt:lpstr>一、什么是合规</vt:lpstr>
      <vt:lpstr>一、什么是合规</vt:lpstr>
      <vt:lpstr>二、合规审查部的主要工作</vt:lpstr>
      <vt:lpstr>二、合规审查部的主要工作</vt:lpstr>
      <vt:lpstr>二、合规审查部的主要工作</vt:lpstr>
      <vt:lpstr>二、合规审查部的主要工作</vt:lpstr>
      <vt:lpstr>二、合规审查部的主要工作</vt:lpstr>
      <vt:lpstr>二、合规审查部的主要工作</vt:lpstr>
      <vt:lpstr>二、合规审查部的主要工作</vt:lpstr>
      <vt:lpstr>二、合规审查部的主要工作</vt:lpstr>
      <vt:lpstr>二、合规审查部的主要工作</vt:lpstr>
      <vt:lpstr>三、不合规的后果</vt:lpstr>
      <vt:lpstr>三、不合规的后果</vt:lpstr>
      <vt:lpstr>四、反洗钱工作</vt:lpstr>
      <vt:lpstr>四、反洗钱工作</vt:lpstr>
      <vt:lpstr>四、反洗钱工作</vt:lpstr>
      <vt:lpstr>四、反洗钱工作</vt:lpstr>
      <vt:lpstr>四、反洗钱工作</vt:lpstr>
      <vt:lpstr>四、反洗钱工作</vt:lpstr>
      <vt:lpstr>四、反洗钱工作</vt:lpstr>
      <vt:lpstr>四、反洗钱工作</vt:lpstr>
      <vt:lpstr>四、反洗钱工作</vt:lpstr>
      <vt:lpstr>敬请雅正 欢迎交流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请输入PPT标题</dc:title>
  <dc:creator>lyd</dc:creator>
  <cp:lastModifiedBy>张兰</cp:lastModifiedBy>
  <cp:revision>72</cp:revision>
  <dcterms:created xsi:type="dcterms:W3CDTF">2017-08-30T01:45:03Z</dcterms:created>
  <dcterms:modified xsi:type="dcterms:W3CDTF">2020-05-18T05:56:09Z</dcterms:modified>
</cp:coreProperties>
</file>