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91" r:id="rId2"/>
    <p:sldId id="257" r:id="rId3"/>
    <p:sldId id="262" r:id="rId4"/>
    <p:sldId id="264" r:id="rId5"/>
    <p:sldId id="265" r:id="rId6"/>
    <p:sldId id="266" r:id="rId7"/>
    <p:sldId id="293" r:id="rId8"/>
    <p:sldId id="295" r:id="rId9"/>
    <p:sldId id="271" r:id="rId10"/>
    <p:sldId id="272" r:id="rId11"/>
    <p:sldId id="274" r:id="rId12"/>
    <p:sldId id="275" r:id="rId13"/>
    <p:sldId id="276" r:id="rId14"/>
    <p:sldId id="278" r:id="rId15"/>
    <p:sldId id="277" r:id="rId16"/>
    <p:sldId id="279" r:id="rId17"/>
    <p:sldId id="280" r:id="rId18"/>
    <p:sldId id="283" r:id="rId19"/>
    <p:sldId id="282" r:id="rId20"/>
    <p:sldId id="285" r:id="rId21"/>
    <p:sldId id="286" r:id="rId22"/>
    <p:sldId id="287" r:id="rId23"/>
    <p:sldId id="288" r:id="rId24"/>
    <p:sldId id="289" r:id="rId25"/>
    <p:sldId id="290" r:id="rId26"/>
    <p:sldId id="296" r:id="rId27"/>
    <p:sldId id="297" r:id="rId28"/>
    <p:sldId id="298" r:id="rId29"/>
    <p:sldId id="299"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000"/>
    <a:srgbClr val="FA474D"/>
    <a:srgbClr val="416660"/>
    <a:srgbClr val="DDDBBD"/>
    <a:srgbClr val="B7C8A5"/>
    <a:srgbClr val="D76739"/>
    <a:srgbClr val="70A49B"/>
    <a:srgbClr val="FA4147"/>
    <a:srgbClr val="37575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3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15A0B-FE61-4BF0-92C8-A41F0C311961}" type="datetimeFigureOut">
              <a:rPr lang="zh-CN" altLang="en-US" smtClean="0"/>
              <a:t>2020/5/20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F015C-5D49-4239-B79F-1C08DC9A4DBC}" type="slidenum">
              <a:rPr lang="zh-CN" altLang="en-US" smtClean="0"/>
              <a:t>‹#›</a:t>
            </a:fld>
            <a:endParaRPr lang="zh-CN" altLang="en-US"/>
          </a:p>
        </p:txBody>
      </p:sp>
    </p:spTree>
    <p:extLst>
      <p:ext uri="{BB962C8B-B14F-4D97-AF65-F5344CB8AC3E}">
        <p14:creationId xmlns:p14="http://schemas.microsoft.com/office/powerpoint/2010/main" val="314942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67096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705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14092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3264489"/>
            <a:ext cx="10515600" cy="581115"/>
          </a:xfrm>
          <a:prstGeom prst="rect">
            <a:avLst/>
          </a:prstGeom>
        </p:spPr>
        <p:txBody>
          <a:bodyPr anchor="b"/>
          <a:lstStyle>
            <a:lvl1pPr algn="ctr">
              <a:defRPr sz="38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1" y="3939986"/>
            <a:ext cx="10515600" cy="444009"/>
          </a:xfrm>
          <a:prstGeom prst="rect">
            <a:avLst/>
          </a:prstGeom>
        </p:spPr>
        <p:txBody>
          <a:bodyPr/>
          <a:lstStyle>
            <a:lvl1pPr marL="0" indent="0" algn="ctr">
              <a:buNone/>
              <a:defRPr sz="18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
        <p:nvSpPr>
          <p:cNvPr id="7" name="Text Placeholder 2"/>
          <p:cNvSpPr>
            <a:spLocks noGrp="1"/>
          </p:cNvSpPr>
          <p:nvPr>
            <p:ph type="body" idx="13"/>
          </p:nvPr>
        </p:nvSpPr>
        <p:spPr>
          <a:xfrm>
            <a:off x="831851" y="5058437"/>
            <a:ext cx="10515600" cy="872345"/>
          </a:xfrm>
          <a:prstGeom prst="rect">
            <a:avLst/>
          </a:prstGeom>
        </p:spPr>
        <p:txBody>
          <a:bodyPr/>
          <a:lstStyle>
            <a:lvl1pPr marL="0" indent="0" algn="l">
              <a:lnSpc>
                <a:spcPts val="1500"/>
              </a:lnSpc>
              <a:buNone/>
              <a:defRPr sz="13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1860855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54299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5511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249145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130345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78496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42969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216191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07271E9-F69F-4631-88E5-E0DA2663AA84}"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77343E-C997-42F6-9F80-7CF987965BB8}" type="slidenum">
              <a:rPr lang="zh-CN" altLang="en-US" smtClean="0"/>
              <a:t>‹#›</a:t>
            </a:fld>
            <a:endParaRPr lang="zh-CN" altLang="en-US"/>
          </a:p>
        </p:txBody>
      </p:sp>
    </p:spTree>
    <p:extLst>
      <p:ext uri="{BB962C8B-B14F-4D97-AF65-F5344CB8AC3E}">
        <p14:creationId xmlns:p14="http://schemas.microsoft.com/office/powerpoint/2010/main" val="342740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grpSp>
        <p:nvGrpSpPr>
          <p:cNvPr id="7" name="组合 6"/>
          <p:cNvGrpSpPr/>
          <p:nvPr userDrawn="1"/>
        </p:nvGrpSpPr>
        <p:grpSpPr>
          <a:xfrm>
            <a:off x="11228973" y="0"/>
            <a:ext cx="448677" cy="457200"/>
            <a:chOff x="10943223" y="0"/>
            <a:chExt cx="448677" cy="457200"/>
          </a:xfrm>
        </p:grpSpPr>
        <p:sp>
          <p:nvSpPr>
            <p:cNvPr id="8" name="矩形 7"/>
            <p:cNvSpPr/>
            <p:nvPr/>
          </p:nvSpPr>
          <p:spPr>
            <a:xfrm>
              <a:off x="10943223" y="0"/>
              <a:ext cx="448677" cy="4572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08624" y="67515"/>
              <a:ext cx="317874" cy="322170"/>
            </a:xfrm>
            <a:prstGeom prst="rect">
              <a:avLst/>
            </a:prstGeom>
          </p:spPr>
        </p:pic>
      </p:grpSp>
      <p:grpSp>
        <p:nvGrpSpPr>
          <p:cNvPr id="10" name="组合 9"/>
          <p:cNvGrpSpPr/>
          <p:nvPr userDrawn="1"/>
        </p:nvGrpSpPr>
        <p:grpSpPr>
          <a:xfrm>
            <a:off x="0" y="6781800"/>
            <a:ext cx="12191999" cy="76199"/>
            <a:chOff x="1" y="6791324"/>
            <a:chExt cx="11287124" cy="66675"/>
          </a:xfrm>
        </p:grpSpPr>
        <p:sp>
          <p:nvSpPr>
            <p:cNvPr id="11" name="矩形 10"/>
            <p:cNvSpPr/>
            <p:nvPr/>
          </p:nvSpPr>
          <p:spPr>
            <a:xfrm>
              <a:off x="2095501" y="6791324"/>
              <a:ext cx="2343149" cy="6667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15100" y="6791324"/>
              <a:ext cx="2428875" cy="66675"/>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 y="6791324"/>
              <a:ext cx="2095500" cy="6667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419601" y="6791324"/>
              <a:ext cx="2095500" cy="6667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943976" y="6791324"/>
              <a:ext cx="2343149" cy="6667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27023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baike.baidu.com/item/%E8%8B%B1%E6%A0%BC%E5%85%B0%E9%93%B6%E8%A1%8C/1542992?fr=aladdin" TargetMode="Externa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hyperlink" Target="https://baike.baidu.com/item/%E6%AF%94%E7%89%B9%E5%B8%81/4143690?fr=aladdin" TargetMode="External"/><Relationship Id="rId1" Type="http://schemas.openxmlformats.org/officeDocument/2006/relationships/slideLayout" Target="../slideLayouts/slideLayout1.xml"/><Relationship Id="rId4" Type="http://schemas.openxmlformats.org/officeDocument/2006/relationships/hyperlink" Target="https://www.sohu.com/a/217079591_72018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mnw.cn/news/digi/2054113.html" TargetMode="External"/><Relationship Id="rId2" Type="http://schemas.openxmlformats.org/officeDocument/2006/relationships/hyperlink" Target="http://hui.sohu.com/infonews/article/6336912492815450113" TargetMode="Externa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s://www.china-10.com/news/489676.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www.fortunechina.com/fortune500/c/2017-06/07/content_284276.ht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jingji.cntv.cn/special/hej/20100923/101700.shtml"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hyperlink" Target="https://baike.baidu.com/item/&#21326;&#23572;&#34903;/309366?fr=aladdin"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baike.baidu.com/item/%E5%A4%96%E6%B1%87%E5%B8%82%E5%9C%BA" TargetMode="External"/><Relationship Id="rId7"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s://baike.baidu.com/item/%E9%BB%84%E9%87%91%E5%B8%82%E5%9C%BA" TargetMode="External"/><Relationship Id="rId5" Type="http://schemas.openxmlformats.org/officeDocument/2006/relationships/hyperlink" Target="https://baike.baidu.com/item/%E8%AF%81%E5%88%B8%E4%BA%A4%E6%98%93%E6%89%80" TargetMode="External"/><Relationship Id="rId4" Type="http://schemas.openxmlformats.org/officeDocument/2006/relationships/hyperlink" Target="https://baike.baidu.com/item/%E5%9B%BD%E9%99%85%E4%BF%9D%E9%99%A9%E5%B8%82%E5%9C%B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6"/>
          <p:cNvSpPr>
            <a:spLocks noGrp="1" noChangeArrowheads="1"/>
          </p:cNvSpPr>
          <p:nvPr>
            <p:ph type="title"/>
          </p:nvPr>
        </p:nvSpPr>
        <p:spPr>
          <a:xfrm>
            <a:off x="4567476" y="2497898"/>
            <a:ext cx="5411586" cy="736954"/>
          </a:xfrm>
        </p:spPr>
        <p:txBody>
          <a:bodyPr>
            <a:norm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金融市场概况</a:t>
            </a:r>
          </a:p>
        </p:txBody>
      </p:sp>
      <p:sp>
        <p:nvSpPr>
          <p:cNvPr id="10" name="内容占位符 9"/>
          <p:cNvSpPr>
            <a:spLocks noGrp="1"/>
          </p:cNvSpPr>
          <p:nvPr>
            <p:ph idx="1"/>
          </p:nvPr>
        </p:nvSpPr>
        <p:spPr>
          <a:xfrm>
            <a:off x="4576807" y="3234851"/>
            <a:ext cx="5644342" cy="858683"/>
          </a:xfrm>
        </p:spPr>
        <p:txBody>
          <a:bodyPr>
            <a:normAutofit/>
          </a:bodyPr>
          <a:lstStyle/>
          <a:p>
            <a:pPr marL="0" indent="0">
              <a:buNone/>
            </a:pPr>
            <a:r>
              <a:rPr lang="zh-CN" altLang="en-US" sz="2000" dirty="0" smtClean="0">
                <a:latin typeface="微软雅黑" panose="020B0503020204020204" pitchFamily="34" charset="-122"/>
                <a:ea typeface="微软雅黑" panose="020B0503020204020204" pitchFamily="34" charset="-122"/>
              </a:rPr>
              <a:t>崔景士</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1400" dirty="0" smtClean="0"/>
              <a:t>2020.05.18</a:t>
            </a:r>
            <a:endParaRPr lang="zh-CN" altLang="en-US" sz="1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936289" y="6035041"/>
            <a:ext cx="2768138"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www.sdfutures.com.cn</a:t>
            </a:r>
            <a:endParaRPr lang="zh-CN" altLang="zh-CN" sz="1200"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flipH="1">
            <a:off x="7773602" y="3117852"/>
            <a:ext cx="3888322" cy="3840963"/>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10" idx="3"/>
          </p:cNvCxnSpPr>
          <p:nvPr/>
        </p:nvCxnSpPr>
        <p:spPr>
          <a:xfrm flipH="1">
            <a:off x="10221149" y="1815598"/>
            <a:ext cx="1970851" cy="1848595"/>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5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98325" y="2576553"/>
            <a:ext cx="4821450" cy="1384995"/>
          </a:xfrm>
          <a:prstGeom prst="rect">
            <a:avLst/>
          </a:prstGeom>
          <a:noFill/>
        </p:spPr>
        <p:txBody>
          <a:bodyPr wrap="square" rtlCol="0">
            <a:spAutoFit/>
          </a:bodyPr>
          <a:lstStyle/>
          <a:p>
            <a:pPr>
              <a:lnSpc>
                <a:spcPct val="2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金融市场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是指资金供应者和资金需求者双方通过信用工具进行交易而融通资金的市场，广而言之，是实现货币借贷和资金融通、办理各种票据和有价证券交易活动的市场。</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88288" y="1811728"/>
            <a:ext cx="4052773" cy="476147"/>
            <a:chOff x="1265601" y="1767878"/>
            <a:chExt cx="4052773" cy="476147"/>
          </a:xfrm>
        </p:grpSpPr>
        <p:sp>
          <p:nvSpPr>
            <p:cNvPr id="8" name="矩形 7"/>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65601" y="1805896"/>
              <a:ext cx="405277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何为金融市场</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7485892" y="1811728"/>
            <a:ext cx="3466682" cy="3457630"/>
            <a:chOff x="6845667" y="1747476"/>
            <a:chExt cx="3466682" cy="3457630"/>
          </a:xfrm>
        </p:grpSpPr>
        <p:grpSp>
          <p:nvGrpSpPr>
            <p:cNvPr id="46" name="그룹 7"/>
            <p:cNvGrpSpPr/>
            <p:nvPr/>
          </p:nvGrpSpPr>
          <p:grpSpPr>
            <a:xfrm flipH="1">
              <a:off x="6845667" y="1747476"/>
              <a:ext cx="3466682" cy="3457630"/>
              <a:chOff x="3187982" y="2490865"/>
              <a:chExt cx="2768036" cy="2760808"/>
            </a:xfrm>
          </p:grpSpPr>
          <p:sp>
            <p:nvSpPr>
              <p:cNvPr id="47" name="원호 8"/>
              <p:cNvSpPr/>
              <p:nvPr/>
            </p:nvSpPr>
            <p:spPr>
              <a:xfrm>
                <a:off x="3187982" y="2490865"/>
                <a:ext cx="2760809" cy="2760808"/>
              </a:xfrm>
              <a:prstGeom prst="arc">
                <a:avLst>
                  <a:gd name="adj1" fmla="val 16200000"/>
                  <a:gd name="adj2" fmla="val 16115733"/>
                </a:avLst>
              </a:prstGeom>
              <a:ln w="3175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sp>
            <p:nvSpPr>
              <p:cNvPr id="48" name="원호 9"/>
              <p:cNvSpPr/>
              <p:nvPr/>
            </p:nvSpPr>
            <p:spPr>
              <a:xfrm>
                <a:off x="3514199" y="2809856"/>
                <a:ext cx="2122829" cy="2122827"/>
              </a:xfrm>
              <a:prstGeom prst="arc">
                <a:avLst>
                  <a:gd name="adj1" fmla="val 16200000"/>
                  <a:gd name="adj2" fmla="val 16141882"/>
                </a:avLst>
              </a:prstGeom>
              <a:ln w="3175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sp>
            <p:nvSpPr>
              <p:cNvPr id="49" name="원호 10"/>
              <p:cNvSpPr/>
              <p:nvPr/>
            </p:nvSpPr>
            <p:spPr>
              <a:xfrm>
                <a:off x="3195209" y="2490865"/>
                <a:ext cx="2760809" cy="2760808"/>
              </a:xfrm>
              <a:prstGeom prst="arc">
                <a:avLst>
                  <a:gd name="adj1" fmla="val 16200000"/>
                  <a:gd name="adj2" fmla="val 9400271"/>
                </a:avLst>
              </a:prstGeom>
              <a:ln w="317500" cap="rnd">
                <a:solidFill>
                  <a:srgbClr val="E20000"/>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sp>
            <p:nvSpPr>
              <p:cNvPr id="50" name="원호 11"/>
              <p:cNvSpPr/>
              <p:nvPr/>
            </p:nvSpPr>
            <p:spPr>
              <a:xfrm>
                <a:off x="3514199" y="2809856"/>
                <a:ext cx="2122829" cy="2122827"/>
              </a:xfrm>
              <a:prstGeom prst="arc">
                <a:avLst>
                  <a:gd name="adj1" fmla="val 16200000"/>
                  <a:gd name="adj2" fmla="val 5418629"/>
                </a:avLst>
              </a:prstGeom>
              <a:ln w="317500" cap="rnd">
                <a:solidFill>
                  <a:srgbClr val="416660"/>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sp>
            <p:nvSpPr>
              <p:cNvPr id="51" name="원호 12"/>
              <p:cNvSpPr/>
              <p:nvPr/>
            </p:nvSpPr>
            <p:spPr>
              <a:xfrm>
                <a:off x="3835784" y="3131441"/>
                <a:ext cx="1479659" cy="1479656"/>
              </a:xfrm>
              <a:prstGeom prst="arc">
                <a:avLst>
                  <a:gd name="adj1" fmla="val 16200000"/>
                  <a:gd name="adj2" fmla="val 16147260"/>
                </a:avLst>
              </a:prstGeom>
              <a:ln w="3175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sp>
            <p:nvSpPr>
              <p:cNvPr id="52" name="원호 13"/>
              <p:cNvSpPr/>
              <p:nvPr/>
            </p:nvSpPr>
            <p:spPr>
              <a:xfrm>
                <a:off x="3835784" y="3131441"/>
                <a:ext cx="1479659" cy="1479656"/>
              </a:xfrm>
              <a:prstGeom prst="arc">
                <a:avLst>
                  <a:gd name="adj1" fmla="val 16200000"/>
                  <a:gd name="adj2" fmla="val 20963023"/>
                </a:avLst>
              </a:prstGeom>
              <a:ln w="317500" cap="rnd">
                <a:solidFill>
                  <a:srgbClr val="B7C8A5"/>
                </a:solidFill>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solidFill>
                    <a:srgbClr val="222D47"/>
                  </a:solidFill>
                </a:endParaRPr>
              </a:p>
            </p:txBody>
          </p:sp>
        </p:grpSp>
        <p:grpSp>
          <p:nvGrpSpPr>
            <p:cNvPr id="55" name="组合 54"/>
            <p:cNvGrpSpPr/>
            <p:nvPr/>
          </p:nvGrpSpPr>
          <p:grpSpPr>
            <a:xfrm>
              <a:off x="7849225" y="3120242"/>
              <a:ext cx="1534708" cy="659229"/>
              <a:chOff x="2202406" y="4856370"/>
              <a:chExt cx="1534708" cy="659229"/>
            </a:xfrm>
          </p:grpSpPr>
          <p:sp>
            <p:nvSpPr>
              <p:cNvPr id="56" name="文本框 55"/>
              <p:cNvSpPr txBox="1"/>
              <p:nvPr/>
            </p:nvSpPr>
            <p:spPr>
              <a:xfrm>
                <a:off x="2208827" y="4930824"/>
                <a:ext cx="1505540" cy="584775"/>
              </a:xfrm>
              <a:prstGeom prst="rect">
                <a:avLst/>
              </a:prstGeom>
              <a:noFill/>
            </p:spPr>
            <p:txBody>
              <a:bodyPr wrap="none" rtlCol="0">
                <a:spAutoFit/>
              </a:bodyPr>
              <a:lstStyle/>
              <a:p>
                <a:r>
                  <a:rPr lang="en-US" altLang="zh-CN" sz="3200" b="1" dirty="0" smtClean="0">
                    <a:solidFill>
                      <a:srgbClr val="E20000"/>
                    </a:solidFill>
                    <a:latin typeface="Arial" panose="020B0604020202020204" pitchFamily="34" charset="0"/>
                    <a:cs typeface="Arial" panose="020B0604020202020204" pitchFamily="34" charset="0"/>
                  </a:rPr>
                  <a:t>money</a:t>
                </a:r>
                <a:endParaRPr lang="en-US" altLang="zh-CN" sz="3200" b="1" dirty="0">
                  <a:solidFill>
                    <a:srgbClr val="E20000"/>
                  </a:solidFill>
                  <a:latin typeface="Arial" panose="020B0604020202020204" pitchFamily="34" charset="0"/>
                  <a:cs typeface="Arial" panose="020B0604020202020204" pitchFamily="34" charset="0"/>
                </a:endParaRPr>
              </a:p>
            </p:txBody>
          </p:sp>
          <p:sp>
            <p:nvSpPr>
              <p:cNvPr id="57" name="文本框 56"/>
              <p:cNvSpPr txBox="1"/>
              <p:nvPr/>
            </p:nvSpPr>
            <p:spPr>
              <a:xfrm>
                <a:off x="2202406" y="4856370"/>
                <a:ext cx="1534708"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金融市场的核心</a:t>
                </a:r>
                <a:r>
                  <a:rPr lang="zh-CN" altLang="en-US" sz="12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grpSp>
      </p:grpSp>
      <p:grpSp>
        <p:nvGrpSpPr>
          <p:cNvPr id="61" name="그룹 15"/>
          <p:cNvGrpSpPr/>
          <p:nvPr/>
        </p:nvGrpSpPr>
        <p:grpSpPr>
          <a:xfrm>
            <a:off x="998325" y="3925928"/>
            <a:ext cx="948742" cy="2231529"/>
            <a:chOff x="5541963" y="2617788"/>
            <a:chExt cx="1100137" cy="2587625"/>
          </a:xfrm>
        </p:grpSpPr>
        <p:sp>
          <p:nvSpPr>
            <p:cNvPr id="62" name="Freeform 548"/>
            <p:cNvSpPr>
              <a:spLocks noEditPoints="1"/>
            </p:cNvSpPr>
            <p:nvPr/>
          </p:nvSpPr>
          <p:spPr bwMode="auto">
            <a:xfrm>
              <a:off x="5907088" y="5059363"/>
              <a:ext cx="149225" cy="146050"/>
            </a:xfrm>
            <a:custGeom>
              <a:avLst/>
              <a:gdLst>
                <a:gd name="T0" fmla="*/ 65 w 280"/>
                <a:gd name="T1" fmla="*/ 57 h 278"/>
                <a:gd name="T2" fmla="*/ 65 w 280"/>
                <a:gd name="T3" fmla="*/ 57 h 278"/>
                <a:gd name="T4" fmla="*/ 66 w 280"/>
                <a:gd name="T5" fmla="*/ 61 h 278"/>
                <a:gd name="T6" fmla="*/ 66 w 280"/>
                <a:gd name="T7" fmla="*/ 67 h 278"/>
                <a:gd name="T8" fmla="*/ 64 w 280"/>
                <a:gd name="T9" fmla="*/ 79 h 278"/>
                <a:gd name="T10" fmla="*/ 59 w 280"/>
                <a:gd name="T11" fmla="*/ 90 h 278"/>
                <a:gd name="T12" fmla="*/ 52 w 280"/>
                <a:gd name="T13" fmla="*/ 104 h 278"/>
                <a:gd name="T14" fmla="*/ 36 w 280"/>
                <a:gd name="T15" fmla="*/ 132 h 278"/>
                <a:gd name="T16" fmla="*/ 18 w 280"/>
                <a:gd name="T17" fmla="*/ 161 h 278"/>
                <a:gd name="T18" fmla="*/ 9 w 280"/>
                <a:gd name="T19" fmla="*/ 176 h 278"/>
                <a:gd name="T20" fmla="*/ 4 w 280"/>
                <a:gd name="T21" fmla="*/ 190 h 278"/>
                <a:gd name="T22" fmla="*/ 1 w 280"/>
                <a:gd name="T23" fmla="*/ 206 h 278"/>
                <a:gd name="T24" fmla="*/ 0 w 280"/>
                <a:gd name="T25" fmla="*/ 212 h 278"/>
                <a:gd name="T26" fmla="*/ 0 w 280"/>
                <a:gd name="T27" fmla="*/ 219 h 278"/>
                <a:gd name="T28" fmla="*/ 1 w 280"/>
                <a:gd name="T29" fmla="*/ 226 h 278"/>
                <a:gd name="T30" fmla="*/ 4 w 280"/>
                <a:gd name="T31" fmla="*/ 233 h 278"/>
                <a:gd name="T32" fmla="*/ 7 w 280"/>
                <a:gd name="T33" fmla="*/ 240 h 278"/>
                <a:gd name="T34" fmla="*/ 11 w 280"/>
                <a:gd name="T35" fmla="*/ 246 h 278"/>
                <a:gd name="T36" fmla="*/ 16 w 280"/>
                <a:gd name="T37" fmla="*/ 253 h 278"/>
                <a:gd name="T38" fmla="*/ 23 w 280"/>
                <a:gd name="T39" fmla="*/ 258 h 278"/>
                <a:gd name="T40" fmla="*/ 32 w 280"/>
                <a:gd name="T41" fmla="*/ 265 h 278"/>
                <a:gd name="T42" fmla="*/ 41 w 280"/>
                <a:gd name="T43" fmla="*/ 271 h 278"/>
                <a:gd name="T44" fmla="*/ 41 w 280"/>
                <a:gd name="T45" fmla="*/ 271 h 278"/>
                <a:gd name="T46" fmla="*/ 72 w 280"/>
                <a:gd name="T47" fmla="*/ 275 h 278"/>
                <a:gd name="T48" fmla="*/ 101 w 280"/>
                <a:gd name="T49" fmla="*/ 278 h 278"/>
                <a:gd name="T50" fmla="*/ 130 w 280"/>
                <a:gd name="T51" fmla="*/ 276 h 278"/>
                <a:gd name="T52" fmla="*/ 159 w 280"/>
                <a:gd name="T53" fmla="*/ 274 h 278"/>
                <a:gd name="T54" fmla="*/ 188 w 280"/>
                <a:gd name="T55" fmla="*/ 267 h 278"/>
                <a:gd name="T56" fmla="*/ 201 w 280"/>
                <a:gd name="T57" fmla="*/ 262 h 278"/>
                <a:gd name="T58" fmla="*/ 215 w 280"/>
                <a:gd name="T59" fmla="*/ 257 h 278"/>
                <a:gd name="T60" fmla="*/ 227 w 280"/>
                <a:gd name="T61" fmla="*/ 251 h 278"/>
                <a:gd name="T62" fmla="*/ 240 w 280"/>
                <a:gd name="T63" fmla="*/ 244 h 278"/>
                <a:gd name="T64" fmla="*/ 252 w 280"/>
                <a:gd name="T65" fmla="*/ 237 h 278"/>
                <a:gd name="T66" fmla="*/ 263 w 280"/>
                <a:gd name="T67" fmla="*/ 229 h 278"/>
                <a:gd name="T68" fmla="*/ 263 w 280"/>
                <a:gd name="T69" fmla="*/ 229 h 278"/>
                <a:gd name="T70" fmla="*/ 270 w 280"/>
                <a:gd name="T71" fmla="*/ 199 h 278"/>
                <a:gd name="T72" fmla="*/ 276 w 280"/>
                <a:gd name="T73" fmla="*/ 168 h 278"/>
                <a:gd name="T74" fmla="*/ 279 w 280"/>
                <a:gd name="T75" fmla="*/ 138 h 278"/>
                <a:gd name="T76" fmla="*/ 280 w 280"/>
                <a:gd name="T77" fmla="*/ 107 h 278"/>
                <a:gd name="T78" fmla="*/ 280 w 280"/>
                <a:gd name="T79" fmla="*/ 77 h 278"/>
                <a:gd name="T80" fmla="*/ 280 w 280"/>
                <a:gd name="T81" fmla="*/ 49 h 278"/>
                <a:gd name="T82" fmla="*/ 279 w 280"/>
                <a:gd name="T83" fmla="*/ 0 h 278"/>
                <a:gd name="T84" fmla="*/ 279 w 280"/>
                <a:gd name="T85" fmla="*/ 0 h 278"/>
                <a:gd name="T86" fmla="*/ 249 w 280"/>
                <a:gd name="T87" fmla="*/ 2 h 278"/>
                <a:gd name="T88" fmla="*/ 220 w 280"/>
                <a:gd name="T89" fmla="*/ 4 h 278"/>
                <a:gd name="T90" fmla="*/ 191 w 280"/>
                <a:gd name="T91" fmla="*/ 9 h 278"/>
                <a:gd name="T92" fmla="*/ 162 w 280"/>
                <a:gd name="T93" fmla="*/ 16 h 278"/>
                <a:gd name="T94" fmla="*/ 134 w 280"/>
                <a:gd name="T95" fmla="*/ 23 h 278"/>
                <a:gd name="T96" fmla="*/ 109 w 280"/>
                <a:gd name="T97" fmla="*/ 32 h 278"/>
                <a:gd name="T98" fmla="*/ 86 w 280"/>
                <a:gd name="T99" fmla="*/ 43 h 278"/>
                <a:gd name="T100" fmla="*/ 65 w 280"/>
                <a:gd name="T101" fmla="*/ 57 h 278"/>
                <a:gd name="T102" fmla="*/ 65 w 280"/>
                <a:gd name="T103" fmla="*/ 57 h 278"/>
                <a:gd name="T104" fmla="*/ 65 w 280"/>
                <a:gd name="T105" fmla="*/ 57 h 278"/>
                <a:gd name="T106" fmla="*/ 65 w 280"/>
                <a:gd name="T107" fmla="*/ 5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0" h="278">
                  <a:moveTo>
                    <a:pt x="65" y="57"/>
                  </a:moveTo>
                  <a:lnTo>
                    <a:pt x="65" y="57"/>
                  </a:lnTo>
                  <a:lnTo>
                    <a:pt x="66" y="61"/>
                  </a:lnTo>
                  <a:lnTo>
                    <a:pt x="66" y="67"/>
                  </a:lnTo>
                  <a:lnTo>
                    <a:pt x="64" y="79"/>
                  </a:lnTo>
                  <a:lnTo>
                    <a:pt x="59" y="90"/>
                  </a:lnTo>
                  <a:lnTo>
                    <a:pt x="52" y="104"/>
                  </a:lnTo>
                  <a:lnTo>
                    <a:pt x="36" y="132"/>
                  </a:lnTo>
                  <a:lnTo>
                    <a:pt x="18" y="161"/>
                  </a:lnTo>
                  <a:lnTo>
                    <a:pt x="9" y="176"/>
                  </a:lnTo>
                  <a:lnTo>
                    <a:pt x="4" y="190"/>
                  </a:lnTo>
                  <a:lnTo>
                    <a:pt x="1" y="206"/>
                  </a:lnTo>
                  <a:lnTo>
                    <a:pt x="0" y="212"/>
                  </a:lnTo>
                  <a:lnTo>
                    <a:pt x="0" y="219"/>
                  </a:lnTo>
                  <a:lnTo>
                    <a:pt x="1" y="226"/>
                  </a:lnTo>
                  <a:lnTo>
                    <a:pt x="4" y="233"/>
                  </a:lnTo>
                  <a:lnTo>
                    <a:pt x="7" y="240"/>
                  </a:lnTo>
                  <a:lnTo>
                    <a:pt x="11" y="246"/>
                  </a:lnTo>
                  <a:lnTo>
                    <a:pt x="16" y="253"/>
                  </a:lnTo>
                  <a:lnTo>
                    <a:pt x="23" y="258"/>
                  </a:lnTo>
                  <a:lnTo>
                    <a:pt x="32" y="265"/>
                  </a:lnTo>
                  <a:lnTo>
                    <a:pt x="41" y="271"/>
                  </a:lnTo>
                  <a:lnTo>
                    <a:pt x="41" y="271"/>
                  </a:lnTo>
                  <a:lnTo>
                    <a:pt x="72" y="275"/>
                  </a:lnTo>
                  <a:lnTo>
                    <a:pt x="101" y="278"/>
                  </a:lnTo>
                  <a:lnTo>
                    <a:pt x="130" y="276"/>
                  </a:lnTo>
                  <a:lnTo>
                    <a:pt x="159" y="274"/>
                  </a:lnTo>
                  <a:lnTo>
                    <a:pt x="188" y="267"/>
                  </a:lnTo>
                  <a:lnTo>
                    <a:pt x="201" y="262"/>
                  </a:lnTo>
                  <a:lnTo>
                    <a:pt x="215" y="257"/>
                  </a:lnTo>
                  <a:lnTo>
                    <a:pt x="227" y="251"/>
                  </a:lnTo>
                  <a:lnTo>
                    <a:pt x="240" y="244"/>
                  </a:lnTo>
                  <a:lnTo>
                    <a:pt x="252" y="237"/>
                  </a:lnTo>
                  <a:lnTo>
                    <a:pt x="263" y="229"/>
                  </a:lnTo>
                  <a:lnTo>
                    <a:pt x="263" y="229"/>
                  </a:lnTo>
                  <a:lnTo>
                    <a:pt x="270" y="199"/>
                  </a:lnTo>
                  <a:lnTo>
                    <a:pt x="276" y="168"/>
                  </a:lnTo>
                  <a:lnTo>
                    <a:pt x="279" y="138"/>
                  </a:lnTo>
                  <a:lnTo>
                    <a:pt x="280" y="107"/>
                  </a:lnTo>
                  <a:lnTo>
                    <a:pt x="280" y="77"/>
                  </a:lnTo>
                  <a:lnTo>
                    <a:pt x="280" y="49"/>
                  </a:lnTo>
                  <a:lnTo>
                    <a:pt x="279" y="0"/>
                  </a:lnTo>
                  <a:lnTo>
                    <a:pt x="279" y="0"/>
                  </a:lnTo>
                  <a:lnTo>
                    <a:pt x="249" y="2"/>
                  </a:lnTo>
                  <a:lnTo>
                    <a:pt x="220" y="4"/>
                  </a:lnTo>
                  <a:lnTo>
                    <a:pt x="191" y="9"/>
                  </a:lnTo>
                  <a:lnTo>
                    <a:pt x="162" y="16"/>
                  </a:lnTo>
                  <a:lnTo>
                    <a:pt x="134" y="23"/>
                  </a:lnTo>
                  <a:lnTo>
                    <a:pt x="109" y="32"/>
                  </a:lnTo>
                  <a:lnTo>
                    <a:pt x="86" y="43"/>
                  </a:lnTo>
                  <a:lnTo>
                    <a:pt x="65" y="57"/>
                  </a:lnTo>
                  <a:lnTo>
                    <a:pt x="65" y="57"/>
                  </a:lnTo>
                  <a:close/>
                  <a:moveTo>
                    <a:pt x="65" y="57"/>
                  </a:moveTo>
                  <a:lnTo>
                    <a:pt x="65"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549"/>
            <p:cNvSpPr>
              <a:spLocks/>
            </p:cNvSpPr>
            <p:nvPr/>
          </p:nvSpPr>
          <p:spPr bwMode="auto">
            <a:xfrm>
              <a:off x="5907088" y="5059363"/>
              <a:ext cx="149225" cy="146050"/>
            </a:xfrm>
            <a:custGeom>
              <a:avLst/>
              <a:gdLst>
                <a:gd name="T0" fmla="*/ 65 w 280"/>
                <a:gd name="T1" fmla="*/ 57 h 278"/>
                <a:gd name="T2" fmla="*/ 65 w 280"/>
                <a:gd name="T3" fmla="*/ 57 h 278"/>
                <a:gd name="T4" fmla="*/ 66 w 280"/>
                <a:gd name="T5" fmla="*/ 61 h 278"/>
                <a:gd name="T6" fmla="*/ 66 w 280"/>
                <a:gd name="T7" fmla="*/ 67 h 278"/>
                <a:gd name="T8" fmla="*/ 64 w 280"/>
                <a:gd name="T9" fmla="*/ 79 h 278"/>
                <a:gd name="T10" fmla="*/ 59 w 280"/>
                <a:gd name="T11" fmla="*/ 90 h 278"/>
                <a:gd name="T12" fmla="*/ 52 w 280"/>
                <a:gd name="T13" fmla="*/ 104 h 278"/>
                <a:gd name="T14" fmla="*/ 36 w 280"/>
                <a:gd name="T15" fmla="*/ 132 h 278"/>
                <a:gd name="T16" fmla="*/ 18 w 280"/>
                <a:gd name="T17" fmla="*/ 161 h 278"/>
                <a:gd name="T18" fmla="*/ 9 w 280"/>
                <a:gd name="T19" fmla="*/ 176 h 278"/>
                <a:gd name="T20" fmla="*/ 4 w 280"/>
                <a:gd name="T21" fmla="*/ 190 h 278"/>
                <a:gd name="T22" fmla="*/ 1 w 280"/>
                <a:gd name="T23" fmla="*/ 206 h 278"/>
                <a:gd name="T24" fmla="*/ 0 w 280"/>
                <a:gd name="T25" fmla="*/ 212 h 278"/>
                <a:gd name="T26" fmla="*/ 0 w 280"/>
                <a:gd name="T27" fmla="*/ 219 h 278"/>
                <a:gd name="T28" fmla="*/ 1 w 280"/>
                <a:gd name="T29" fmla="*/ 226 h 278"/>
                <a:gd name="T30" fmla="*/ 4 w 280"/>
                <a:gd name="T31" fmla="*/ 233 h 278"/>
                <a:gd name="T32" fmla="*/ 7 w 280"/>
                <a:gd name="T33" fmla="*/ 240 h 278"/>
                <a:gd name="T34" fmla="*/ 11 w 280"/>
                <a:gd name="T35" fmla="*/ 246 h 278"/>
                <a:gd name="T36" fmla="*/ 16 w 280"/>
                <a:gd name="T37" fmla="*/ 253 h 278"/>
                <a:gd name="T38" fmla="*/ 23 w 280"/>
                <a:gd name="T39" fmla="*/ 258 h 278"/>
                <a:gd name="T40" fmla="*/ 32 w 280"/>
                <a:gd name="T41" fmla="*/ 265 h 278"/>
                <a:gd name="T42" fmla="*/ 41 w 280"/>
                <a:gd name="T43" fmla="*/ 271 h 278"/>
                <a:gd name="T44" fmla="*/ 41 w 280"/>
                <a:gd name="T45" fmla="*/ 271 h 278"/>
                <a:gd name="T46" fmla="*/ 72 w 280"/>
                <a:gd name="T47" fmla="*/ 275 h 278"/>
                <a:gd name="T48" fmla="*/ 101 w 280"/>
                <a:gd name="T49" fmla="*/ 278 h 278"/>
                <a:gd name="T50" fmla="*/ 130 w 280"/>
                <a:gd name="T51" fmla="*/ 276 h 278"/>
                <a:gd name="T52" fmla="*/ 159 w 280"/>
                <a:gd name="T53" fmla="*/ 274 h 278"/>
                <a:gd name="T54" fmla="*/ 188 w 280"/>
                <a:gd name="T55" fmla="*/ 267 h 278"/>
                <a:gd name="T56" fmla="*/ 201 w 280"/>
                <a:gd name="T57" fmla="*/ 262 h 278"/>
                <a:gd name="T58" fmla="*/ 215 w 280"/>
                <a:gd name="T59" fmla="*/ 257 h 278"/>
                <a:gd name="T60" fmla="*/ 227 w 280"/>
                <a:gd name="T61" fmla="*/ 251 h 278"/>
                <a:gd name="T62" fmla="*/ 240 w 280"/>
                <a:gd name="T63" fmla="*/ 244 h 278"/>
                <a:gd name="T64" fmla="*/ 252 w 280"/>
                <a:gd name="T65" fmla="*/ 237 h 278"/>
                <a:gd name="T66" fmla="*/ 263 w 280"/>
                <a:gd name="T67" fmla="*/ 229 h 278"/>
                <a:gd name="T68" fmla="*/ 263 w 280"/>
                <a:gd name="T69" fmla="*/ 229 h 278"/>
                <a:gd name="T70" fmla="*/ 270 w 280"/>
                <a:gd name="T71" fmla="*/ 199 h 278"/>
                <a:gd name="T72" fmla="*/ 276 w 280"/>
                <a:gd name="T73" fmla="*/ 168 h 278"/>
                <a:gd name="T74" fmla="*/ 279 w 280"/>
                <a:gd name="T75" fmla="*/ 138 h 278"/>
                <a:gd name="T76" fmla="*/ 280 w 280"/>
                <a:gd name="T77" fmla="*/ 107 h 278"/>
                <a:gd name="T78" fmla="*/ 280 w 280"/>
                <a:gd name="T79" fmla="*/ 77 h 278"/>
                <a:gd name="T80" fmla="*/ 280 w 280"/>
                <a:gd name="T81" fmla="*/ 49 h 278"/>
                <a:gd name="T82" fmla="*/ 279 w 280"/>
                <a:gd name="T83" fmla="*/ 0 h 278"/>
                <a:gd name="T84" fmla="*/ 279 w 280"/>
                <a:gd name="T85" fmla="*/ 0 h 278"/>
                <a:gd name="T86" fmla="*/ 249 w 280"/>
                <a:gd name="T87" fmla="*/ 2 h 278"/>
                <a:gd name="T88" fmla="*/ 220 w 280"/>
                <a:gd name="T89" fmla="*/ 4 h 278"/>
                <a:gd name="T90" fmla="*/ 191 w 280"/>
                <a:gd name="T91" fmla="*/ 9 h 278"/>
                <a:gd name="T92" fmla="*/ 162 w 280"/>
                <a:gd name="T93" fmla="*/ 16 h 278"/>
                <a:gd name="T94" fmla="*/ 134 w 280"/>
                <a:gd name="T95" fmla="*/ 23 h 278"/>
                <a:gd name="T96" fmla="*/ 109 w 280"/>
                <a:gd name="T97" fmla="*/ 32 h 278"/>
                <a:gd name="T98" fmla="*/ 86 w 280"/>
                <a:gd name="T99" fmla="*/ 43 h 278"/>
                <a:gd name="T100" fmla="*/ 65 w 280"/>
                <a:gd name="T101" fmla="*/ 57 h 278"/>
                <a:gd name="T102" fmla="*/ 65 w 280"/>
                <a:gd name="T103" fmla="*/ 5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278">
                  <a:moveTo>
                    <a:pt x="65" y="57"/>
                  </a:moveTo>
                  <a:lnTo>
                    <a:pt x="65" y="57"/>
                  </a:lnTo>
                  <a:lnTo>
                    <a:pt x="66" y="61"/>
                  </a:lnTo>
                  <a:lnTo>
                    <a:pt x="66" y="67"/>
                  </a:lnTo>
                  <a:lnTo>
                    <a:pt x="64" y="79"/>
                  </a:lnTo>
                  <a:lnTo>
                    <a:pt x="59" y="90"/>
                  </a:lnTo>
                  <a:lnTo>
                    <a:pt x="52" y="104"/>
                  </a:lnTo>
                  <a:lnTo>
                    <a:pt x="36" y="132"/>
                  </a:lnTo>
                  <a:lnTo>
                    <a:pt x="18" y="161"/>
                  </a:lnTo>
                  <a:lnTo>
                    <a:pt x="9" y="176"/>
                  </a:lnTo>
                  <a:lnTo>
                    <a:pt x="4" y="190"/>
                  </a:lnTo>
                  <a:lnTo>
                    <a:pt x="1" y="206"/>
                  </a:lnTo>
                  <a:lnTo>
                    <a:pt x="0" y="212"/>
                  </a:lnTo>
                  <a:lnTo>
                    <a:pt x="0" y="219"/>
                  </a:lnTo>
                  <a:lnTo>
                    <a:pt x="1" y="226"/>
                  </a:lnTo>
                  <a:lnTo>
                    <a:pt x="4" y="233"/>
                  </a:lnTo>
                  <a:lnTo>
                    <a:pt x="7" y="240"/>
                  </a:lnTo>
                  <a:lnTo>
                    <a:pt x="11" y="246"/>
                  </a:lnTo>
                  <a:lnTo>
                    <a:pt x="16" y="253"/>
                  </a:lnTo>
                  <a:lnTo>
                    <a:pt x="23" y="258"/>
                  </a:lnTo>
                  <a:lnTo>
                    <a:pt x="32" y="265"/>
                  </a:lnTo>
                  <a:lnTo>
                    <a:pt x="41" y="271"/>
                  </a:lnTo>
                  <a:lnTo>
                    <a:pt x="41" y="271"/>
                  </a:lnTo>
                  <a:lnTo>
                    <a:pt x="72" y="275"/>
                  </a:lnTo>
                  <a:lnTo>
                    <a:pt x="101" y="278"/>
                  </a:lnTo>
                  <a:lnTo>
                    <a:pt x="130" y="276"/>
                  </a:lnTo>
                  <a:lnTo>
                    <a:pt x="159" y="274"/>
                  </a:lnTo>
                  <a:lnTo>
                    <a:pt x="188" y="267"/>
                  </a:lnTo>
                  <a:lnTo>
                    <a:pt x="201" y="262"/>
                  </a:lnTo>
                  <a:lnTo>
                    <a:pt x="215" y="257"/>
                  </a:lnTo>
                  <a:lnTo>
                    <a:pt x="227" y="251"/>
                  </a:lnTo>
                  <a:lnTo>
                    <a:pt x="240" y="244"/>
                  </a:lnTo>
                  <a:lnTo>
                    <a:pt x="252" y="237"/>
                  </a:lnTo>
                  <a:lnTo>
                    <a:pt x="263" y="229"/>
                  </a:lnTo>
                  <a:lnTo>
                    <a:pt x="263" y="229"/>
                  </a:lnTo>
                  <a:lnTo>
                    <a:pt x="270" y="199"/>
                  </a:lnTo>
                  <a:lnTo>
                    <a:pt x="276" y="168"/>
                  </a:lnTo>
                  <a:lnTo>
                    <a:pt x="279" y="138"/>
                  </a:lnTo>
                  <a:lnTo>
                    <a:pt x="280" y="107"/>
                  </a:lnTo>
                  <a:lnTo>
                    <a:pt x="280" y="77"/>
                  </a:lnTo>
                  <a:lnTo>
                    <a:pt x="280" y="49"/>
                  </a:lnTo>
                  <a:lnTo>
                    <a:pt x="279" y="0"/>
                  </a:lnTo>
                  <a:lnTo>
                    <a:pt x="279" y="0"/>
                  </a:lnTo>
                  <a:lnTo>
                    <a:pt x="249" y="2"/>
                  </a:lnTo>
                  <a:lnTo>
                    <a:pt x="220" y="4"/>
                  </a:lnTo>
                  <a:lnTo>
                    <a:pt x="191" y="9"/>
                  </a:lnTo>
                  <a:lnTo>
                    <a:pt x="162" y="16"/>
                  </a:lnTo>
                  <a:lnTo>
                    <a:pt x="134" y="23"/>
                  </a:lnTo>
                  <a:lnTo>
                    <a:pt x="109" y="32"/>
                  </a:lnTo>
                  <a:lnTo>
                    <a:pt x="86" y="43"/>
                  </a:lnTo>
                  <a:lnTo>
                    <a:pt x="65" y="57"/>
                  </a:lnTo>
                  <a:lnTo>
                    <a:pt x="65"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Line 550"/>
            <p:cNvSpPr>
              <a:spLocks noChangeShapeType="1"/>
            </p:cNvSpPr>
            <p:nvPr/>
          </p:nvSpPr>
          <p:spPr bwMode="auto">
            <a:xfrm>
              <a:off x="5942013" y="50895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551"/>
            <p:cNvSpPr>
              <a:spLocks/>
            </p:cNvSpPr>
            <p:nvPr/>
          </p:nvSpPr>
          <p:spPr bwMode="auto">
            <a:xfrm>
              <a:off x="5907088" y="5059363"/>
              <a:ext cx="149225" cy="146050"/>
            </a:xfrm>
            <a:custGeom>
              <a:avLst/>
              <a:gdLst>
                <a:gd name="T0" fmla="*/ 65 w 280"/>
                <a:gd name="T1" fmla="*/ 55 h 276"/>
                <a:gd name="T2" fmla="*/ 65 w 280"/>
                <a:gd name="T3" fmla="*/ 55 h 276"/>
                <a:gd name="T4" fmla="*/ 66 w 280"/>
                <a:gd name="T5" fmla="*/ 59 h 276"/>
                <a:gd name="T6" fmla="*/ 66 w 280"/>
                <a:gd name="T7" fmla="*/ 65 h 276"/>
                <a:gd name="T8" fmla="*/ 64 w 280"/>
                <a:gd name="T9" fmla="*/ 77 h 276"/>
                <a:gd name="T10" fmla="*/ 59 w 280"/>
                <a:gd name="T11" fmla="*/ 88 h 276"/>
                <a:gd name="T12" fmla="*/ 52 w 280"/>
                <a:gd name="T13" fmla="*/ 102 h 276"/>
                <a:gd name="T14" fmla="*/ 36 w 280"/>
                <a:gd name="T15" fmla="*/ 130 h 276"/>
                <a:gd name="T16" fmla="*/ 18 w 280"/>
                <a:gd name="T17" fmla="*/ 159 h 276"/>
                <a:gd name="T18" fmla="*/ 9 w 280"/>
                <a:gd name="T19" fmla="*/ 174 h 276"/>
                <a:gd name="T20" fmla="*/ 4 w 280"/>
                <a:gd name="T21" fmla="*/ 188 h 276"/>
                <a:gd name="T22" fmla="*/ 1 w 280"/>
                <a:gd name="T23" fmla="*/ 204 h 276"/>
                <a:gd name="T24" fmla="*/ 0 w 280"/>
                <a:gd name="T25" fmla="*/ 210 h 276"/>
                <a:gd name="T26" fmla="*/ 0 w 280"/>
                <a:gd name="T27" fmla="*/ 217 h 276"/>
                <a:gd name="T28" fmla="*/ 1 w 280"/>
                <a:gd name="T29" fmla="*/ 224 h 276"/>
                <a:gd name="T30" fmla="*/ 4 w 280"/>
                <a:gd name="T31" fmla="*/ 231 h 276"/>
                <a:gd name="T32" fmla="*/ 7 w 280"/>
                <a:gd name="T33" fmla="*/ 238 h 276"/>
                <a:gd name="T34" fmla="*/ 11 w 280"/>
                <a:gd name="T35" fmla="*/ 244 h 276"/>
                <a:gd name="T36" fmla="*/ 16 w 280"/>
                <a:gd name="T37" fmla="*/ 251 h 276"/>
                <a:gd name="T38" fmla="*/ 23 w 280"/>
                <a:gd name="T39" fmla="*/ 256 h 276"/>
                <a:gd name="T40" fmla="*/ 32 w 280"/>
                <a:gd name="T41" fmla="*/ 263 h 276"/>
                <a:gd name="T42" fmla="*/ 41 w 280"/>
                <a:gd name="T43" fmla="*/ 269 h 276"/>
                <a:gd name="T44" fmla="*/ 41 w 280"/>
                <a:gd name="T45" fmla="*/ 269 h 276"/>
                <a:gd name="T46" fmla="*/ 72 w 280"/>
                <a:gd name="T47" fmla="*/ 273 h 276"/>
                <a:gd name="T48" fmla="*/ 101 w 280"/>
                <a:gd name="T49" fmla="*/ 276 h 276"/>
                <a:gd name="T50" fmla="*/ 130 w 280"/>
                <a:gd name="T51" fmla="*/ 274 h 276"/>
                <a:gd name="T52" fmla="*/ 159 w 280"/>
                <a:gd name="T53" fmla="*/ 272 h 276"/>
                <a:gd name="T54" fmla="*/ 188 w 280"/>
                <a:gd name="T55" fmla="*/ 265 h 276"/>
                <a:gd name="T56" fmla="*/ 201 w 280"/>
                <a:gd name="T57" fmla="*/ 260 h 276"/>
                <a:gd name="T58" fmla="*/ 215 w 280"/>
                <a:gd name="T59" fmla="*/ 255 h 276"/>
                <a:gd name="T60" fmla="*/ 227 w 280"/>
                <a:gd name="T61" fmla="*/ 249 h 276"/>
                <a:gd name="T62" fmla="*/ 240 w 280"/>
                <a:gd name="T63" fmla="*/ 242 h 276"/>
                <a:gd name="T64" fmla="*/ 252 w 280"/>
                <a:gd name="T65" fmla="*/ 235 h 276"/>
                <a:gd name="T66" fmla="*/ 263 w 280"/>
                <a:gd name="T67" fmla="*/ 227 h 276"/>
                <a:gd name="T68" fmla="*/ 263 w 280"/>
                <a:gd name="T69" fmla="*/ 227 h 276"/>
                <a:gd name="T70" fmla="*/ 270 w 280"/>
                <a:gd name="T71" fmla="*/ 197 h 276"/>
                <a:gd name="T72" fmla="*/ 276 w 280"/>
                <a:gd name="T73" fmla="*/ 166 h 276"/>
                <a:gd name="T74" fmla="*/ 279 w 280"/>
                <a:gd name="T75" fmla="*/ 136 h 276"/>
                <a:gd name="T76" fmla="*/ 280 w 280"/>
                <a:gd name="T77" fmla="*/ 105 h 276"/>
                <a:gd name="T78" fmla="*/ 280 w 280"/>
                <a:gd name="T79" fmla="*/ 75 h 276"/>
                <a:gd name="T80" fmla="*/ 280 w 280"/>
                <a:gd name="T81" fmla="*/ 47 h 276"/>
                <a:gd name="T82" fmla="*/ 279 w 280"/>
                <a:gd name="T83" fmla="*/ 0 h 276"/>
                <a:gd name="T84" fmla="*/ 279 w 280"/>
                <a:gd name="T85" fmla="*/ 0 h 276"/>
                <a:gd name="T86" fmla="*/ 249 w 280"/>
                <a:gd name="T87" fmla="*/ 0 h 276"/>
                <a:gd name="T88" fmla="*/ 220 w 280"/>
                <a:gd name="T89" fmla="*/ 2 h 276"/>
                <a:gd name="T90" fmla="*/ 191 w 280"/>
                <a:gd name="T91" fmla="*/ 7 h 276"/>
                <a:gd name="T92" fmla="*/ 162 w 280"/>
                <a:gd name="T93" fmla="*/ 14 h 276"/>
                <a:gd name="T94" fmla="*/ 134 w 280"/>
                <a:gd name="T95" fmla="*/ 21 h 276"/>
                <a:gd name="T96" fmla="*/ 109 w 280"/>
                <a:gd name="T97" fmla="*/ 30 h 276"/>
                <a:gd name="T98" fmla="*/ 86 w 280"/>
                <a:gd name="T99" fmla="*/ 41 h 276"/>
                <a:gd name="T100" fmla="*/ 65 w 280"/>
                <a:gd name="T101" fmla="*/ 55 h 276"/>
                <a:gd name="T102" fmla="*/ 65 w 280"/>
                <a:gd name="T103" fmla="*/ 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276">
                  <a:moveTo>
                    <a:pt x="65" y="55"/>
                  </a:moveTo>
                  <a:lnTo>
                    <a:pt x="65" y="55"/>
                  </a:lnTo>
                  <a:lnTo>
                    <a:pt x="66" y="59"/>
                  </a:lnTo>
                  <a:lnTo>
                    <a:pt x="66" y="65"/>
                  </a:lnTo>
                  <a:lnTo>
                    <a:pt x="64" y="77"/>
                  </a:lnTo>
                  <a:lnTo>
                    <a:pt x="59" y="88"/>
                  </a:lnTo>
                  <a:lnTo>
                    <a:pt x="52" y="102"/>
                  </a:lnTo>
                  <a:lnTo>
                    <a:pt x="36" y="130"/>
                  </a:lnTo>
                  <a:lnTo>
                    <a:pt x="18" y="159"/>
                  </a:lnTo>
                  <a:lnTo>
                    <a:pt x="9" y="174"/>
                  </a:lnTo>
                  <a:lnTo>
                    <a:pt x="4" y="188"/>
                  </a:lnTo>
                  <a:lnTo>
                    <a:pt x="1" y="204"/>
                  </a:lnTo>
                  <a:lnTo>
                    <a:pt x="0" y="210"/>
                  </a:lnTo>
                  <a:lnTo>
                    <a:pt x="0" y="217"/>
                  </a:lnTo>
                  <a:lnTo>
                    <a:pt x="1" y="224"/>
                  </a:lnTo>
                  <a:lnTo>
                    <a:pt x="4" y="231"/>
                  </a:lnTo>
                  <a:lnTo>
                    <a:pt x="7" y="238"/>
                  </a:lnTo>
                  <a:lnTo>
                    <a:pt x="11" y="244"/>
                  </a:lnTo>
                  <a:lnTo>
                    <a:pt x="16" y="251"/>
                  </a:lnTo>
                  <a:lnTo>
                    <a:pt x="23" y="256"/>
                  </a:lnTo>
                  <a:lnTo>
                    <a:pt x="32" y="263"/>
                  </a:lnTo>
                  <a:lnTo>
                    <a:pt x="41" y="269"/>
                  </a:lnTo>
                  <a:lnTo>
                    <a:pt x="41" y="269"/>
                  </a:lnTo>
                  <a:lnTo>
                    <a:pt x="72" y="273"/>
                  </a:lnTo>
                  <a:lnTo>
                    <a:pt x="101" y="276"/>
                  </a:lnTo>
                  <a:lnTo>
                    <a:pt x="130" y="274"/>
                  </a:lnTo>
                  <a:lnTo>
                    <a:pt x="159" y="272"/>
                  </a:lnTo>
                  <a:lnTo>
                    <a:pt x="188" y="265"/>
                  </a:lnTo>
                  <a:lnTo>
                    <a:pt x="201" y="260"/>
                  </a:lnTo>
                  <a:lnTo>
                    <a:pt x="215" y="255"/>
                  </a:lnTo>
                  <a:lnTo>
                    <a:pt x="227" y="249"/>
                  </a:lnTo>
                  <a:lnTo>
                    <a:pt x="240" y="242"/>
                  </a:lnTo>
                  <a:lnTo>
                    <a:pt x="252" y="235"/>
                  </a:lnTo>
                  <a:lnTo>
                    <a:pt x="263" y="227"/>
                  </a:lnTo>
                  <a:lnTo>
                    <a:pt x="263" y="227"/>
                  </a:lnTo>
                  <a:lnTo>
                    <a:pt x="270" y="197"/>
                  </a:lnTo>
                  <a:lnTo>
                    <a:pt x="276" y="166"/>
                  </a:lnTo>
                  <a:lnTo>
                    <a:pt x="279" y="136"/>
                  </a:lnTo>
                  <a:lnTo>
                    <a:pt x="280" y="105"/>
                  </a:lnTo>
                  <a:lnTo>
                    <a:pt x="280" y="75"/>
                  </a:lnTo>
                  <a:lnTo>
                    <a:pt x="280" y="47"/>
                  </a:lnTo>
                  <a:lnTo>
                    <a:pt x="279" y="0"/>
                  </a:lnTo>
                  <a:lnTo>
                    <a:pt x="279" y="0"/>
                  </a:lnTo>
                  <a:lnTo>
                    <a:pt x="249" y="0"/>
                  </a:lnTo>
                  <a:lnTo>
                    <a:pt x="220" y="2"/>
                  </a:lnTo>
                  <a:lnTo>
                    <a:pt x="191" y="7"/>
                  </a:lnTo>
                  <a:lnTo>
                    <a:pt x="162" y="14"/>
                  </a:lnTo>
                  <a:lnTo>
                    <a:pt x="134" y="21"/>
                  </a:lnTo>
                  <a:lnTo>
                    <a:pt x="109" y="30"/>
                  </a:lnTo>
                  <a:lnTo>
                    <a:pt x="86" y="41"/>
                  </a:lnTo>
                  <a:lnTo>
                    <a:pt x="65" y="55"/>
                  </a:lnTo>
                  <a:lnTo>
                    <a:pt x="65"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6" name="Line 552"/>
            <p:cNvSpPr>
              <a:spLocks noChangeShapeType="1"/>
            </p:cNvSpPr>
            <p:nvPr/>
          </p:nvSpPr>
          <p:spPr bwMode="auto">
            <a:xfrm>
              <a:off x="5942013" y="5089525"/>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7" name="Freeform 553"/>
            <p:cNvSpPr>
              <a:spLocks noEditPoints="1"/>
            </p:cNvSpPr>
            <p:nvPr/>
          </p:nvSpPr>
          <p:spPr bwMode="auto">
            <a:xfrm>
              <a:off x="6054725" y="4756150"/>
              <a:ext cx="88900" cy="341313"/>
            </a:xfrm>
            <a:custGeom>
              <a:avLst/>
              <a:gdLst>
                <a:gd name="T0" fmla="*/ 166 w 166"/>
                <a:gd name="T1" fmla="*/ 275 h 643"/>
                <a:gd name="T2" fmla="*/ 166 w 166"/>
                <a:gd name="T3" fmla="*/ 275 h 643"/>
                <a:gd name="T4" fmla="*/ 159 w 166"/>
                <a:gd name="T5" fmla="*/ 320 h 643"/>
                <a:gd name="T6" fmla="*/ 153 w 166"/>
                <a:gd name="T7" fmla="*/ 370 h 643"/>
                <a:gd name="T8" fmla="*/ 144 w 166"/>
                <a:gd name="T9" fmla="*/ 474 h 643"/>
                <a:gd name="T10" fmla="*/ 140 w 166"/>
                <a:gd name="T11" fmla="*/ 523 h 643"/>
                <a:gd name="T12" fmla="*/ 133 w 166"/>
                <a:gd name="T13" fmla="*/ 567 h 643"/>
                <a:gd name="T14" fmla="*/ 130 w 166"/>
                <a:gd name="T15" fmla="*/ 588 h 643"/>
                <a:gd name="T16" fmla="*/ 126 w 166"/>
                <a:gd name="T17" fmla="*/ 606 h 643"/>
                <a:gd name="T18" fmla="*/ 122 w 166"/>
                <a:gd name="T19" fmla="*/ 621 h 643"/>
                <a:gd name="T20" fmla="*/ 116 w 166"/>
                <a:gd name="T21" fmla="*/ 635 h 643"/>
                <a:gd name="T22" fmla="*/ 116 w 166"/>
                <a:gd name="T23" fmla="*/ 635 h 643"/>
                <a:gd name="T24" fmla="*/ 104 w 166"/>
                <a:gd name="T25" fmla="*/ 638 h 643"/>
                <a:gd name="T26" fmla="*/ 91 w 166"/>
                <a:gd name="T27" fmla="*/ 641 h 643"/>
                <a:gd name="T28" fmla="*/ 77 w 166"/>
                <a:gd name="T29" fmla="*/ 642 h 643"/>
                <a:gd name="T30" fmla="*/ 65 w 166"/>
                <a:gd name="T31" fmla="*/ 643 h 643"/>
                <a:gd name="T32" fmla="*/ 52 w 166"/>
                <a:gd name="T33" fmla="*/ 642 h 643"/>
                <a:gd name="T34" fmla="*/ 38 w 166"/>
                <a:gd name="T35" fmla="*/ 639 h 643"/>
                <a:gd name="T36" fmla="*/ 26 w 166"/>
                <a:gd name="T37" fmla="*/ 635 h 643"/>
                <a:gd name="T38" fmla="*/ 13 w 166"/>
                <a:gd name="T39" fmla="*/ 628 h 643"/>
                <a:gd name="T40" fmla="*/ 13 w 166"/>
                <a:gd name="T41" fmla="*/ 628 h 643"/>
                <a:gd name="T42" fmla="*/ 8 w 166"/>
                <a:gd name="T43" fmla="*/ 570 h 643"/>
                <a:gd name="T44" fmla="*/ 5 w 166"/>
                <a:gd name="T45" fmla="*/ 516 h 643"/>
                <a:gd name="T46" fmla="*/ 4 w 166"/>
                <a:gd name="T47" fmla="*/ 463 h 643"/>
                <a:gd name="T48" fmla="*/ 4 w 166"/>
                <a:gd name="T49" fmla="*/ 412 h 643"/>
                <a:gd name="T50" fmla="*/ 4 w 166"/>
                <a:gd name="T51" fmla="*/ 313 h 643"/>
                <a:gd name="T52" fmla="*/ 4 w 166"/>
                <a:gd name="T53" fmla="*/ 212 h 643"/>
                <a:gd name="T54" fmla="*/ 4 w 166"/>
                <a:gd name="T55" fmla="*/ 212 h 643"/>
                <a:gd name="T56" fmla="*/ 1 w 166"/>
                <a:gd name="T57" fmla="*/ 183 h 643"/>
                <a:gd name="T58" fmla="*/ 0 w 166"/>
                <a:gd name="T59" fmla="*/ 155 h 643"/>
                <a:gd name="T60" fmla="*/ 0 w 166"/>
                <a:gd name="T61" fmla="*/ 129 h 643"/>
                <a:gd name="T62" fmla="*/ 1 w 166"/>
                <a:gd name="T63" fmla="*/ 103 h 643"/>
                <a:gd name="T64" fmla="*/ 5 w 166"/>
                <a:gd name="T65" fmla="*/ 53 h 643"/>
                <a:gd name="T66" fmla="*/ 8 w 166"/>
                <a:gd name="T67" fmla="*/ 0 h 643"/>
                <a:gd name="T68" fmla="*/ 8 w 166"/>
                <a:gd name="T69" fmla="*/ 0 h 643"/>
                <a:gd name="T70" fmla="*/ 31 w 166"/>
                <a:gd name="T71" fmla="*/ 28 h 643"/>
                <a:gd name="T72" fmla="*/ 54 w 166"/>
                <a:gd name="T73" fmla="*/ 57 h 643"/>
                <a:gd name="T74" fmla="*/ 74 w 166"/>
                <a:gd name="T75" fmla="*/ 89 h 643"/>
                <a:gd name="T76" fmla="*/ 95 w 166"/>
                <a:gd name="T77" fmla="*/ 123 h 643"/>
                <a:gd name="T78" fmla="*/ 115 w 166"/>
                <a:gd name="T79" fmla="*/ 159 h 643"/>
                <a:gd name="T80" fmla="*/ 133 w 166"/>
                <a:gd name="T81" fmla="*/ 197 h 643"/>
                <a:gd name="T82" fmla="*/ 149 w 166"/>
                <a:gd name="T83" fmla="*/ 236 h 643"/>
                <a:gd name="T84" fmla="*/ 166 w 166"/>
                <a:gd name="T85" fmla="*/ 275 h 643"/>
                <a:gd name="T86" fmla="*/ 166 w 166"/>
                <a:gd name="T87" fmla="*/ 275 h 643"/>
                <a:gd name="T88" fmla="*/ 166 w 166"/>
                <a:gd name="T89" fmla="*/ 275 h 643"/>
                <a:gd name="T90" fmla="*/ 166 w 166"/>
                <a:gd name="T91" fmla="*/ 2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643">
                  <a:moveTo>
                    <a:pt x="166" y="275"/>
                  </a:moveTo>
                  <a:lnTo>
                    <a:pt x="166" y="275"/>
                  </a:lnTo>
                  <a:lnTo>
                    <a:pt x="159" y="320"/>
                  </a:lnTo>
                  <a:lnTo>
                    <a:pt x="153" y="370"/>
                  </a:lnTo>
                  <a:lnTo>
                    <a:pt x="144" y="474"/>
                  </a:lnTo>
                  <a:lnTo>
                    <a:pt x="140" y="523"/>
                  </a:lnTo>
                  <a:lnTo>
                    <a:pt x="133" y="567"/>
                  </a:lnTo>
                  <a:lnTo>
                    <a:pt x="130" y="588"/>
                  </a:lnTo>
                  <a:lnTo>
                    <a:pt x="126" y="606"/>
                  </a:lnTo>
                  <a:lnTo>
                    <a:pt x="122" y="621"/>
                  </a:lnTo>
                  <a:lnTo>
                    <a:pt x="116" y="635"/>
                  </a:lnTo>
                  <a:lnTo>
                    <a:pt x="116" y="635"/>
                  </a:lnTo>
                  <a:lnTo>
                    <a:pt x="104" y="638"/>
                  </a:lnTo>
                  <a:lnTo>
                    <a:pt x="91" y="641"/>
                  </a:lnTo>
                  <a:lnTo>
                    <a:pt x="77" y="642"/>
                  </a:lnTo>
                  <a:lnTo>
                    <a:pt x="65" y="643"/>
                  </a:lnTo>
                  <a:lnTo>
                    <a:pt x="52" y="642"/>
                  </a:lnTo>
                  <a:lnTo>
                    <a:pt x="38" y="639"/>
                  </a:lnTo>
                  <a:lnTo>
                    <a:pt x="26" y="635"/>
                  </a:lnTo>
                  <a:lnTo>
                    <a:pt x="13" y="628"/>
                  </a:lnTo>
                  <a:lnTo>
                    <a:pt x="13" y="628"/>
                  </a:lnTo>
                  <a:lnTo>
                    <a:pt x="8" y="570"/>
                  </a:lnTo>
                  <a:lnTo>
                    <a:pt x="5" y="516"/>
                  </a:lnTo>
                  <a:lnTo>
                    <a:pt x="4" y="463"/>
                  </a:lnTo>
                  <a:lnTo>
                    <a:pt x="4" y="412"/>
                  </a:lnTo>
                  <a:lnTo>
                    <a:pt x="4" y="313"/>
                  </a:lnTo>
                  <a:lnTo>
                    <a:pt x="4" y="212"/>
                  </a:lnTo>
                  <a:lnTo>
                    <a:pt x="4" y="212"/>
                  </a:lnTo>
                  <a:lnTo>
                    <a:pt x="1" y="183"/>
                  </a:lnTo>
                  <a:lnTo>
                    <a:pt x="0" y="155"/>
                  </a:lnTo>
                  <a:lnTo>
                    <a:pt x="0" y="129"/>
                  </a:lnTo>
                  <a:lnTo>
                    <a:pt x="1" y="103"/>
                  </a:lnTo>
                  <a:lnTo>
                    <a:pt x="5" y="53"/>
                  </a:lnTo>
                  <a:lnTo>
                    <a:pt x="8" y="0"/>
                  </a:lnTo>
                  <a:lnTo>
                    <a:pt x="8" y="0"/>
                  </a:lnTo>
                  <a:lnTo>
                    <a:pt x="31" y="28"/>
                  </a:lnTo>
                  <a:lnTo>
                    <a:pt x="54" y="57"/>
                  </a:lnTo>
                  <a:lnTo>
                    <a:pt x="74" y="89"/>
                  </a:lnTo>
                  <a:lnTo>
                    <a:pt x="95" y="123"/>
                  </a:lnTo>
                  <a:lnTo>
                    <a:pt x="115" y="159"/>
                  </a:lnTo>
                  <a:lnTo>
                    <a:pt x="133" y="197"/>
                  </a:lnTo>
                  <a:lnTo>
                    <a:pt x="149" y="236"/>
                  </a:lnTo>
                  <a:lnTo>
                    <a:pt x="166" y="275"/>
                  </a:lnTo>
                  <a:lnTo>
                    <a:pt x="166" y="275"/>
                  </a:lnTo>
                  <a:close/>
                  <a:moveTo>
                    <a:pt x="166" y="275"/>
                  </a:moveTo>
                  <a:lnTo>
                    <a:pt x="166" y="2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8" name="Freeform 554"/>
            <p:cNvSpPr>
              <a:spLocks/>
            </p:cNvSpPr>
            <p:nvPr/>
          </p:nvSpPr>
          <p:spPr bwMode="auto">
            <a:xfrm>
              <a:off x="6054725" y="4756150"/>
              <a:ext cx="88900" cy="341313"/>
            </a:xfrm>
            <a:custGeom>
              <a:avLst/>
              <a:gdLst>
                <a:gd name="T0" fmla="*/ 166 w 166"/>
                <a:gd name="T1" fmla="*/ 275 h 643"/>
                <a:gd name="T2" fmla="*/ 166 w 166"/>
                <a:gd name="T3" fmla="*/ 275 h 643"/>
                <a:gd name="T4" fmla="*/ 159 w 166"/>
                <a:gd name="T5" fmla="*/ 320 h 643"/>
                <a:gd name="T6" fmla="*/ 153 w 166"/>
                <a:gd name="T7" fmla="*/ 370 h 643"/>
                <a:gd name="T8" fmla="*/ 144 w 166"/>
                <a:gd name="T9" fmla="*/ 474 h 643"/>
                <a:gd name="T10" fmla="*/ 140 w 166"/>
                <a:gd name="T11" fmla="*/ 523 h 643"/>
                <a:gd name="T12" fmla="*/ 133 w 166"/>
                <a:gd name="T13" fmla="*/ 567 h 643"/>
                <a:gd name="T14" fmla="*/ 130 w 166"/>
                <a:gd name="T15" fmla="*/ 588 h 643"/>
                <a:gd name="T16" fmla="*/ 126 w 166"/>
                <a:gd name="T17" fmla="*/ 606 h 643"/>
                <a:gd name="T18" fmla="*/ 122 w 166"/>
                <a:gd name="T19" fmla="*/ 621 h 643"/>
                <a:gd name="T20" fmla="*/ 116 w 166"/>
                <a:gd name="T21" fmla="*/ 635 h 643"/>
                <a:gd name="T22" fmla="*/ 116 w 166"/>
                <a:gd name="T23" fmla="*/ 635 h 643"/>
                <a:gd name="T24" fmla="*/ 104 w 166"/>
                <a:gd name="T25" fmla="*/ 638 h 643"/>
                <a:gd name="T26" fmla="*/ 91 w 166"/>
                <a:gd name="T27" fmla="*/ 641 h 643"/>
                <a:gd name="T28" fmla="*/ 77 w 166"/>
                <a:gd name="T29" fmla="*/ 642 h 643"/>
                <a:gd name="T30" fmla="*/ 65 w 166"/>
                <a:gd name="T31" fmla="*/ 643 h 643"/>
                <a:gd name="T32" fmla="*/ 52 w 166"/>
                <a:gd name="T33" fmla="*/ 642 h 643"/>
                <a:gd name="T34" fmla="*/ 38 w 166"/>
                <a:gd name="T35" fmla="*/ 639 h 643"/>
                <a:gd name="T36" fmla="*/ 26 w 166"/>
                <a:gd name="T37" fmla="*/ 635 h 643"/>
                <a:gd name="T38" fmla="*/ 13 w 166"/>
                <a:gd name="T39" fmla="*/ 628 h 643"/>
                <a:gd name="T40" fmla="*/ 13 w 166"/>
                <a:gd name="T41" fmla="*/ 628 h 643"/>
                <a:gd name="T42" fmla="*/ 8 w 166"/>
                <a:gd name="T43" fmla="*/ 570 h 643"/>
                <a:gd name="T44" fmla="*/ 5 w 166"/>
                <a:gd name="T45" fmla="*/ 516 h 643"/>
                <a:gd name="T46" fmla="*/ 4 w 166"/>
                <a:gd name="T47" fmla="*/ 463 h 643"/>
                <a:gd name="T48" fmla="*/ 4 w 166"/>
                <a:gd name="T49" fmla="*/ 412 h 643"/>
                <a:gd name="T50" fmla="*/ 4 w 166"/>
                <a:gd name="T51" fmla="*/ 313 h 643"/>
                <a:gd name="T52" fmla="*/ 4 w 166"/>
                <a:gd name="T53" fmla="*/ 212 h 643"/>
                <a:gd name="T54" fmla="*/ 4 w 166"/>
                <a:gd name="T55" fmla="*/ 212 h 643"/>
                <a:gd name="T56" fmla="*/ 1 w 166"/>
                <a:gd name="T57" fmla="*/ 183 h 643"/>
                <a:gd name="T58" fmla="*/ 0 w 166"/>
                <a:gd name="T59" fmla="*/ 155 h 643"/>
                <a:gd name="T60" fmla="*/ 0 w 166"/>
                <a:gd name="T61" fmla="*/ 129 h 643"/>
                <a:gd name="T62" fmla="*/ 1 w 166"/>
                <a:gd name="T63" fmla="*/ 103 h 643"/>
                <a:gd name="T64" fmla="*/ 5 w 166"/>
                <a:gd name="T65" fmla="*/ 53 h 643"/>
                <a:gd name="T66" fmla="*/ 8 w 166"/>
                <a:gd name="T67" fmla="*/ 0 h 643"/>
                <a:gd name="T68" fmla="*/ 8 w 166"/>
                <a:gd name="T69" fmla="*/ 0 h 643"/>
                <a:gd name="T70" fmla="*/ 31 w 166"/>
                <a:gd name="T71" fmla="*/ 28 h 643"/>
                <a:gd name="T72" fmla="*/ 54 w 166"/>
                <a:gd name="T73" fmla="*/ 57 h 643"/>
                <a:gd name="T74" fmla="*/ 74 w 166"/>
                <a:gd name="T75" fmla="*/ 89 h 643"/>
                <a:gd name="T76" fmla="*/ 95 w 166"/>
                <a:gd name="T77" fmla="*/ 123 h 643"/>
                <a:gd name="T78" fmla="*/ 115 w 166"/>
                <a:gd name="T79" fmla="*/ 159 h 643"/>
                <a:gd name="T80" fmla="*/ 133 w 166"/>
                <a:gd name="T81" fmla="*/ 197 h 643"/>
                <a:gd name="T82" fmla="*/ 149 w 166"/>
                <a:gd name="T83" fmla="*/ 236 h 643"/>
                <a:gd name="T84" fmla="*/ 166 w 166"/>
                <a:gd name="T85" fmla="*/ 275 h 643"/>
                <a:gd name="T86" fmla="*/ 166 w 166"/>
                <a:gd name="T87" fmla="*/ 2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643">
                  <a:moveTo>
                    <a:pt x="166" y="275"/>
                  </a:moveTo>
                  <a:lnTo>
                    <a:pt x="166" y="275"/>
                  </a:lnTo>
                  <a:lnTo>
                    <a:pt x="159" y="320"/>
                  </a:lnTo>
                  <a:lnTo>
                    <a:pt x="153" y="370"/>
                  </a:lnTo>
                  <a:lnTo>
                    <a:pt x="144" y="474"/>
                  </a:lnTo>
                  <a:lnTo>
                    <a:pt x="140" y="523"/>
                  </a:lnTo>
                  <a:lnTo>
                    <a:pt x="133" y="567"/>
                  </a:lnTo>
                  <a:lnTo>
                    <a:pt x="130" y="588"/>
                  </a:lnTo>
                  <a:lnTo>
                    <a:pt x="126" y="606"/>
                  </a:lnTo>
                  <a:lnTo>
                    <a:pt x="122" y="621"/>
                  </a:lnTo>
                  <a:lnTo>
                    <a:pt x="116" y="635"/>
                  </a:lnTo>
                  <a:lnTo>
                    <a:pt x="116" y="635"/>
                  </a:lnTo>
                  <a:lnTo>
                    <a:pt x="104" y="638"/>
                  </a:lnTo>
                  <a:lnTo>
                    <a:pt x="91" y="641"/>
                  </a:lnTo>
                  <a:lnTo>
                    <a:pt x="77" y="642"/>
                  </a:lnTo>
                  <a:lnTo>
                    <a:pt x="65" y="643"/>
                  </a:lnTo>
                  <a:lnTo>
                    <a:pt x="52" y="642"/>
                  </a:lnTo>
                  <a:lnTo>
                    <a:pt x="38" y="639"/>
                  </a:lnTo>
                  <a:lnTo>
                    <a:pt x="26" y="635"/>
                  </a:lnTo>
                  <a:lnTo>
                    <a:pt x="13" y="628"/>
                  </a:lnTo>
                  <a:lnTo>
                    <a:pt x="13" y="628"/>
                  </a:lnTo>
                  <a:lnTo>
                    <a:pt x="8" y="570"/>
                  </a:lnTo>
                  <a:lnTo>
                    <a:pt x="5" y="516"/>
                  </a:lnTo>
                  <a:lnTo>
                    <a:pt x="4" y="463"/>
                  </a:lnTo>
                  <a:lnTo>
                    <a:pt x="4" y="412"/>
                  </a:lnTo>
                  <a:lnTo>
                    <a:pt x="4" y="313"/>
                  </a:lnTo>
                  <a:lnTo>
                    <a:pt x="4" y="212"/>
                  </a:lnTo>
                  <a:lnTo>
                    <a:pt x="4" y="212"/>
                  </a:lnTo>
                  <a:lnTo>
                    <a:pt x="1" y="183"/>
                  </a:lnTo>
                  <a:lnTo>
                    <a:pt x="0" y="155"/>
                  </a:lnTo>
                  <a:lnTo>
                    <a:pt x="0" y="129"/>
                  </a:lnTo>
                  <a:lnTo>
                    <a:pt x="1" y="103"/>
                  </a:lnTo>
                  <a:lnTo>
                    <a:pt x="5" y="53"/>
                  </a:lnTo>
                  <a:lnTo>
                    <a:pt x="8" y="0"/>
                  </a:lnTo>
                  <a:lnTo>
                    <a:pt x="8" y="0"/>
                  </a:lnTo>
                  <a:lnTo>
                    <a:pt x="31" y="28"/>
                  </a:lnTo>
                  <a:lnTo>
                    <a:pt x="54" y="57"/>
                  </a:lnTo>
                  <a:lnTo>
                    <a:pt x="74" y="89"/>
                  </a:lnTo>
                  <a:lnTo>
                    <a:pt x="95" y="123"/>
                  </a:lnTo>
                  <a:lnTo>
                    <a:pt x="115" y="159"/>
                  </a:lnTo>
                  <a:lnTo>
                    <a:pt x="133" y="197"/>
                  </a:lnTo>
                  <a:lnTo>
                    <a:pt x="149" y="236"/>
                  </a:lnTo>
                  <a:lnTo>
                    <a:pt x="166" y="275"/>
                  </a:lnTo>
                  <a:lnTo>
                    <a:pt x="166"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Line 555"/>
            <p:cNvSpPr>
              <a:spLocks noChangeShapeType="1"/>
            </p:cNvSpPr>
            <p:nvPr/>
          </p:nvSpPr>
          <p:spPr bwMode="auto">
            <a:xfrm>
              <a:off x="6143625" y="4902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0" name="Freeform 556"/>
            <p:cNvSpPr>
              <a:spLocks/>
            </p:cNvSpPr>
            <p:nvPr/>
          </p:nvSpPr>
          <p:spPr bwMode="auto">
            <a:xfrm>
              <a:off x="6054725" y="4756150"/>
              <a:ext cx="88900" cy="341313"/>
            </a:xfrm>
            <a:custGeom>
              <a:avLst/>
              <a:gdLst>
                <a:gd name="T0" fmla="*/ 166 w 166"/>
                <a:gd name="T1" fmla="*/ 275 h 643"/>
                <a:gd name="T2" fmla="*/ 166 w 166"/>
                <a:gd name="T3" fmla="*/ 275 h 643"/>
                <a:gd name="T4" fmla="*/ 159 w 166"/>
                <a:gd name="T5" fmla="*/ 320 h 643"/>
                <a:gd name="T6" fmla="*/ 153 w 166"/>
                <a:gd name="T7" fmla="*/ 370 h 643"/>
                <a:gd name="T8" fmla="*/ 144 w 166"/>
                <a:gd name="T9" fmla="*/ 474 h 643"/>
                <a:gd name="T10" fmla="*/ 140 w 166"/>
                <a:gd name="T11" fmla="*/ 523 h 643"/>
                <a:gd name="T12" fmla="*/ 133 w 166"/>
                <a:gd name="T13" fmla="*/ 567 h 643"/>
                <a:gd name="T14" fmla="*/ 130 w 166"/>
                <a:gd name="T15" fmla="*/ 588 h 643"/>
                <a:gd name="T16" fmla="*/ 126 w 166"/>
                <a:gd name="T17" fmla="*/ 606 h 643"/>
                <a:gd name="T18" fmla="*/ 122 w 166"/>
                <a:gd name="T19" fmla="*/ 621 h 643"/>
                <a:gd name="T20" fmla="*/ 116 w 166"/>
                <a:gd name="T21" fmla="*/ 635 h 643"/>
                <a:gd name="T22" fmla="*/ 116 w 166"/>
                <a:gd name="T23" fmla="*/ 635 h 643"/>
                <a:gd name="T24" fmla="*/ 104 w 166"/>
                <a:gd name="T25" fmla="*/ 638 h 643"/>
                <a:gd name="T26" fmla="*/ 91 w 166"/>
                <a:gd name="T27" fmla="*/ 641 h 643"/>
                <a:gd name="T28" fmla="*/ 77 w 166"/>
                <a:gd name="T29" fmla="*/ 642 h 643"/>
                <a:gd name="T30" fmla="*/ 65 w 166"/>
                <a:gd name="T31" fmla="*/ 643 h 643"/>
                <a:gd name="T32" fmla="*/ 52 w 166"/>
                <a:gd name="T33" fmla="*/ 642 h 643"/>
                <a:gd name="T34" fmla="*/ 38 w 166"/>
                <a:gd name="T35" fmla="*/ 639 h 643"/>
                <a:gd name="T36" fmla="*/ 26 w 166"/>
                <a:gd name="T37" fmla="*/ 635 h 643"/>
                <a:gd name="T38" fmla="*/ 13 w 166"/>
                <a:gd name="T39" fmla="*/ 628 h 643"/>
                <a:gd name="T40" fmla="*/ 13 w 166"/>
                <a:gd name="T41" fmla="*/ 628 h 643"/>
                <a:gd name="T42" fmla="*/ 8 w 166"/>
                <a:gd name="T43" fmla="*/ 570 h 643"/>
                <a:gd name="T44" fmla="*/ 5 w 166"/>
                <a:gd name="T45" fmla="*/ 516 h 643"/>
                <a:gd name="T46" fmla="*/ 4 w 166"/>
                <a:gd name="T47" fmla="*/ 463 h 643"/>
                <a:gd name="T48" fmla="*/ 4 w 166"/>
                <a:gd name="T49" fmla="*/ 412 h 643"/>
                <a:gd name="T50" fmla="*/ 4 w 166"/>
                <a:gd name="T51" fmla="*/ 313 h 643"/>
                <a:gd name="T52" fmla="*/ 4 w 166"/>
                <a:gd name="T53" fmla="*/ 212 h 643"/>
                <a:gd name="T54" fmla="*/ 4 w 166"/>
                <a:gd name="T55" fmla="*/ 212 h 643"/>
                <a:gd name="T56" fmla="*/ 1 w 166"/>
                <a:gd name="T57" fmla="*/ 183 h 643"/>
                <a:gd name="T58" fmla="*/ 0 w 166"/>
                <a:gd name="T59" fmla="*/ 155 h 643"/>
                <a:gd name="T60" fmla="*/ 0 w 166"/>
                <a:gd name="T61" fmla="*/ 129 h 643"/>
                <a:gd name="T62" fmla="*/ 1 w 166"/>
                <a:gd name="T63" fmla="*/ 103 h 643"/>
                <a:gd name="T64" fmla="*/ 5 w 166"/>
                <a:gd name="T65" fmla="*/ 53 h 643"/>
                <a:gd name="T66" fmla="*/ 8 w 166"/>
                <a:gd name="T67" fmla="*/ 0 h 643"/>
                <a:gd name="T68" fmla="*/ 8 w 166"/>
                <a:gd name="T69" fmla="*/ 0 h 643"/>
                <a:gd name="T70" fmla="*/ 31 w 166"/>
                <a:gd name="T71" fmla="*/ 28 h 643"/>
                <a:gd name="T72" fmla="*/ 54 w 166"/>
                <a:gd name="T73" fmla="*/ 57 h 643"/>
                <a:gd name="T74" fmla="*/ 74 w 166"/>
                <a:gd name="T75" fmla="*/ 89 h 643"/>
                <a:gd name="T76" fmla="*/ 95 w 166"/>
                <a:gd name="T77" fmla="*/ 123 h 643"/>
                <a:gd name="T78" fmla="*/ 115 w 166"/>
                <a:gd name="T79" fmla="*/ 159 h 643"/>
                <a:gd name="T80" fmla="*/ 133 w 166"/>
                <a:gd name="T81" fmla="*/ 197 h 643"/>
                <a:gd name="T82" fmla="*/ 149 w 166"/>
                <a:gd name="T83" fmla="*/ 236 h 643"/>
                <a:gd name="T84" fmla="*/ 166 w 166"/>
                <a:gd name="T85" fmla="*/ 275 h 643"/>
                <a:gd name="T86" fmla="*/ 166 w 166"/>
                <a:gd name="T87" fmla="*/ 2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643">
                  <a:moveTo>
                    <a:pt x="166" y="275"/>
                  </a:moveTo>
                  <a:lnTo>
                    <a:pt x="166" y="275"/>
                  </a:lnTo>
                  <a:lnTo>
                    <a:pt x="159" y="320"/>
                  </a:lnTo>
                  <a:lnTo>
                    <a:pt x="153" y="370"/>
                  </a:lnTo>
                  <a:lnTo>
                    <a:pt x="144" y="474"/>
                  </a:lnTo>
                  <a:lnTo>
                    <a:pt x="140" y="523"/>
                  </a:lnTo>
                  <a:lnTo>
                    <a:pt x="133" y="567"/>
                  </a:lnTo>
                  <a:lnTo>
                    <a:pt x="130" y="588"/>
                  </a:lnTo>
                  <a:lnTo>
                    <a:pt x="126" y="606"/>
                  </a:lnTo>
                  <a:lnTo>
                    <a:pt x="122" y="621"/>
                  </a:lnTo>
                  <a:lnTo>
                    <a:pt x="116" y="635"/>
                  </a:lnTo>
                  <a:lnTo>
                    <a:pt x="116" y="635"/>
                  </a:lnTo>
                  <a:lnTo>
                    <a:pt x="104" y="638"/>
                  </a:lnTo>
                  <a:lnTo>
                    <a:pt x="91" y="641"/>
                  </a:lnTo>
                  <a:lnTo>
                    <a:pt x="77" y="642"/>
                  </a:lnTo>
                  <a:lnTo>
                    <a:pt x="65" y="643"/>
                  </a:lnTo>
                  <a:lnTo>
                    <a:pt x="52" y="642"/>
                  </a:lnTo>
                  <a:lnTo>
                    <a:pt x="38" y="639"/>
                  </a:lnTo>
                  <a:lnTo>
                    <a:pt x="26" y="635"/>
                  </a:lnTo>
                  <a:lnTo>
                    <a:pt x="13" y="628"/>
                  </a:lnTo>
                  <a:lnTo>
                    <a:pt x="13" y="628"/>
                  </a:lnTo>
                  <a:lnTo>
                    <a:pt x="8" y="570"/>
                  </a:lnTo>
                  <a:lnTo>
                    <a:pt x="5" y="516"/>
                  </a:lnTo>
                  <a:lnTo>
                    <a:pt x="4" y="463"/>
                  </a:lnTo>
                  <a:lnTo>
                    <a:pt x="4" y="412"/>
                  </a:lnTo>
                  <a:lnTo>
                    <a:pt x="4" y="313"/>
                  </a:lnTo>
                  <a:lnTo>
                    <a:pt x="4" y="212"/>
                  </a:lnTo>
                  <a:lnTo>
                    <a:pt x="4" y="212"/>
                  </a:lnTo>
                  <a:lnTo>
                    <a:pt x="1" y="183"/>
                  </a:lnTo>
                  <a:lnTo>
                    <a:pt x="0" y="155"/>
                  </a:lnTo>
                  <a:lnTo>
                    <a:pt x="0" y="129"/>
                  </a:lnTo>
                  <a:lnTo>
                    <a:pt x="1" y="103"/>
                  </a:lnTo>
                  <a:lnTo>
                    <a:pt x="5" y="53"/>
                  </a:lnTo>
                  <a:lnTo>
                    <a:pt x="8" y="0"/>
                  </a:lnTo>
                  <a:lnTo>
                    <a:pt x="8" y="0"/>
                  </a:lnTo>
                  <a:lnTo>
                    <a:pt x="31" y="28"/>
                  </a:lnTo>
                  <a:lnTo>
                    <a:pt x="54" y="57"/>
                  </a:lnTo>
                  <a:lnTo>
                    <a:pt x="74" y="89"/>
                  </a:lnTo>
                  <a:lnTo>
                    <a:pt x="95" y="123"/>
                  </a:lnTo>
                  <a:lnTo>
                    <a:pt x="115" y="159"/>
                  </a:lnTo>
                  <a:lnTo>
                    <a:pt x="133" y="197"/>
                  </a:lnTo>
                  <a:lnTo>
                    <a:pt x="149" y="236"/>
                  </a:lnTo>
                  <a:lnTo>
                    <a:pt x="166" y="275"/>
                  </a:lnTo>
                  <a:lnTo>
                    <a:pt x="166" y="2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Line 557"/>
            <p:cNvSpPr>
              <a:spLocks noChangeShapeType="1"/>
            </p:cNvSpPr>
            <p:nvPr/>
          </p:nvSpPr>
          <p:spPr bwMode="auto">
            <a:xfrm>
              <a:off x="6143625" y="490220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2" name="Freeform 558"/>
            <p:cNvSpPr>
              <a:spLocks noEditPoints="1"/>
            </p:cNvSpPr>
            <p:nvPr/>
          </p:nvSpPr>
          <p:spPr bwMode="auto">
            <a:xfrm>
              <a:off x="5691188" y="3903663"/>
              <a:ext cx="68262" cy="133350"/>
            </a:xfrm>
            <a:custGeom>
              <a:avLst/>
              <a:gdLst>
                <a:gd name="T0" fmla="*/ 0 w 128"/>
                <a:gd name="T1" fmla="*/ 0 h 252"/>
                <a:gd name="T2" fmla="*/ 0 w 128"/>
                <a:gd name="T3" fmla="*/ 0 h 252"/>
                <a:gd name="T4" fmla="*/ 4 w 128"/>
                <a:gd name="T5" fmla="*/ 33 h 252"/>
                <a:gd name="T6" fmla="*/ 7 w 128"/>
                <a:gd name="T7" fmla="*/ 65 h 252"/>
                <a:gd name="T8" fmla="*/ 8 w 128"/>
                <a:gd name="T9" fmla="*/ 97 h 252"/>
                <a:gd name="T10" fmla="*/ 7 w 128"/>
                <a:gd name="T11" fmla="*/ 129 h 252"/>
                <a:gd name="T12" fmla="*/ 4 w 128"/>
                <a:gd name="T13" fmla="*/ 190 h 252"/>
                <a:gd name="T14" fmla="*/ 3 w 128"/>
                <a:gd name="T15" fmla="*/ 222 h 252"/>
                <a:gd name="T16" fmla="*/ 3 w 128"/>
                <a:gd name="T17" fmla="*/ 252 h 252"/>
                <a:gd name="T18" fmla="*/ 3 w 128"/>
                <a:gd name="T19" fmla="*/ 252 h 252"/>
                <a:gd name="T20" fmla="*/ 17 w 128"/>
                <a:gd name="T21" fmla="*/ 247 h 252"/>
                <a:gd name="T22" fmla="*/ 32 w 128"/>
                <a:gd name="T23" fmla="*/ 243 h 252"/>
                <a:gd name="T24" fmla="*/ 47 w 128"/>
                <a:gd name="T25" fmla="*/ 240 h 252"/>
                <a:gd name="T26" fmla="*/ 62 w 128"/>
                <a:gd name="T27" fmla="*/ 240 h 252"/>
                <a:gd name="T28" fmla="*/ 96 w 128"/>
                <a:gd name="T29" fmla="*/ 240 h 252"/>
                <a:gd name="T30" fmla="*/ 111 w 128"/>
                <a:gd name="T31" fmla="*/ 240 h 252"/>
                <a:gd name="T32" fmla="*/ 128 w 128"/>
                <a:gd name="T33" fmla="*/ 240 h 252"/>
                <a:gd name="T34" fmla="*/ 128 w 128"/>
                <a:gd name="T35" fmla="*/ 240 h 252"/>
                <a:gd name="T36" fmla="*/ 126 w 128"/>
                <a:gd name="T37" fmla="*/ 219 h 252"/>
                <a:gd name="T38" fmla="*/ 125 w 128"/>
                <a:gd name="T39" fmla="*/ 200 h 252"/>
                <a:gd name="T40" fmla="*/ 121 w 128"/>
                <a:gd name="T41" fmla="*/ 180 h 252"/>
                <a:gd name="T42" fmla="*/ 115 w 128"/>
                <a:gd name="T43" fmla="*/ 162 h 252"/>
                <a:gd name="T44" fmla="*/ 110 w 128"/>
                <a:gd name="T45" fmla="*/ 144 h 252"/>
                <a:gd name="T46" fmla="*/ 103 w 128"/>
                <a:gd name="T47" fmla="*/ 128 h 252"/>
                <a:gd name="T48" fmla="*/ 94 w 128"/>
                <a:gd name="T49" fmla="*/ 112 h 252"/>
                <a:gd name="T50" fmla="*/ 86 w 128"/>
                <a:gd name="T51" fmla="*/ 97 h 252"/>
                <a:gd name="T52" fmla="*/ 76 w 128"/>
                <a:gd name="T53" fmla="*/ 83 h 252"/>
                <a:gd name="T54" fmla="*/ 67 w 128"/>
                <a:gd name="T55" fmla="*/ 69 h 252"/>
                <a:gd name="T56" fmla="*/ 44 w 128"/>
                <a:gd name="T57" fmla="*/ 44 h 252"/>
                <a:gd name="T58" fmla="*/ 22 w 128"/>
                <a:gd name="T59" fmla="*/ 21 h 252"/>
                <a:gd name="T60" fmla="*/ 0 w 128"/>
                <a:gd name="T61" fmla="*/ 0 h 252"/>
                <a:gd name="T62" fmla="*/ 0 w 128"/>
                <a:gd name="T63" fmla="*/ 0 h 252"/>
                <a:gd name="T64" fmla="*/ 0 w 128"/>
                <a:gd name="T65" fmla="*/ 0 h 252"/>
                <a:gd name="T66" fmla="*/ 0 w 128"/>
                <a:gd name="T6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252">
                  <a:moveTo>
                    <a:pt x="0" y="0"/>
                  </a:moveTo>
                  <a:lnTo>
                    <a:pt x="0" y="0"/>
                  </a:lnTo>
                  <a:lnTo>
                    <a:pt x="4" y="33"/>
                  </a:lnTo>
                  <a:lnTo>
                    <a:pt x="7" y="65"/>
                  </a:lnTo>
                  <a:lnTo>
                    <a:pt x="8" y="97"/>
                  </a:lnTo>
                  <a:lnTo>
                    <a:pt x="7" y="129"/>
                  </a:lnTo>
                  <a:lnTo>
                    <a:pt x="4" y="190"/>
                  </a:lnTo>
                  <a:lnTo>
                    <a:pt x="3" y="222"/>
                  </a:lnTo>
                  <a:lnTo>
                    <a:pt x="3" y="252"/>
                  </a:lnTo>
                  <a:lnTo>
                    <a:pt x="3" y="252"/>
                  </a:lnTo>
                  <a:lnTo>
                    <a:pt x="17" y="247"/>
                  </a:lnTo>
                  <a:lnTo>
                    <a:pt x="32" y="243"/>
                  </a:lnTo>
                  <a:lnTo>
                    <a:pt x="47" y="240"/>
                  </a:lnTo>
                  <a:lnTo>
                    <a:pt x="62" y="240"/>
                  </a:lnTo>
                  <a:lnTo>
                    <a:pt x="96" y="240"/>
                  </a:lnTo>
                  <a:lnTo>
                    <a:pt x="111" y="240"/>
                  </a:lnTo>
                  <a:lnTo>
                    <a:pt x="128" y="240"/>
                  </a:lnTo>
                  <a:lnTo>
                    <a:pt x="128" y="240"/>
                  </a:lnTo>
                  <a:lnTo>
                    <a:pt x="126" y="219"/>
                  </a:lnTo>
                  <a:lnTo>
                    <a:pt x="125" y="200"/>
                  </a:lnTo>
                  <a:lnTo>
                    <a:pt x="121" y="180"/>
                  </a:lnTo>
                  <a:lnTo>
                    <a:pt x="115" y="162"/>
                  </a:lnTo>
                  <a:lnTo>
                    <a:pt x="110" y="144"/>
                  </a:lnTo>
                  <a:lnTo>
                    <a:pt x="103" y="128"/>
                  </a:lnTo>
                  <a:lnTo>
                    <a:pt x="94" y="112"/>
                  </a:lnTo>
                  <a:lnTo>
                    <a:pt x="86" y="97"/>
                  </a:lnTo>
                  <a:lnTo>
                    <a:pt x="76" y="83"/>
                  </a:lnTo>
                  <a:lnTo>
                    <a:pt x="67" y="69"/>
                  </a:lnTo>
                  <a:lnTo>
                    <a:pt x="44" y="44"/>
                  </a:lnTo>
                  <a:lnTo>
                    <a:pt x="22" y="21"/>
                  </a:lnTo>
                  <a:lnTo>
                    <a:pt x="0" y="0"/>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3" name="Freeform 559"/>
            <p:cNvSpPr>
              <a:spLocks/>
            </p:cNvSpPr>
            <p:nvPr/>
          </p:nvSpPr>
          <p:spPr bwMode="auto">
            <a:xfrm>
              <a:off x="5691188" y="3903663"/>
              <a:ext cx="68262" cy="133350"/>
            </a:xfrm>
            <a:custGeom>
              <a:avLst/>
              <a:gdLst>
                <a:gd name="T0" fmla="*/ 0 w 128"/>
                <a:gd name="T1" fmla="*/ 0 h 252"/>
                <a:gd name="T2" fmla="*/ 0 w 128"/>
                <a:gd name="T3" fmla="*/ 0 h 252"/>
                <a:gd name="T4" fmla="*/ 4 w 128"/>
                <a:gd name="T5" fmla="*/ 33 h 252"/>
                <a:gd name="T6" fmla="*/ 7 w 128"/>
                <a:gd name="T7" fmla="*/ 65 h 252"/>
                <a:gd name="T8" fmla="*/ 8 w 128"/>
                <a:gd name="T9" fmla="*/ 97 h 252"/>
                <a:gd name="T10" fmla="*/ 7 w 128"/>
                <a:gd name="T11" fmla="*/ 129 h 252"/>
                <a:gd name="T12" fmla="*/ 4 w 128"/>
                <a:gd name="T13" fmla="*/ 190 h 252"/>
                <a:gd name="T14" fmla="*/ 3 w 128"/>
                <a:gd name="T15" fmla="*/ 222 h 252"/>
                <a:gd name="T16" fmla="*/ 3 w 128"/>
                <a:gd name="T17" fmla="*/ 252 h 252"/>
                <a:gd name="T18" fmla="*/ 3 w 128"/>
                <a:gd name="T19" fmla="*/ 252 h 252"/>
                <a:gd name="T20" fmla="*/ 17 w 128"/>
                <a:gd name="T21" fmla="*/ 247 h 252"/>
                <a:gd name="T22" fmla="*/ 32 w 128"/>
                <a:gd name="T23" fmla="*/ 243 h 252"/>
                <a:gd name="T24" fmla="*/ 47 w 128"/>
                <a:gd name="T25" fmla="*/ 240 h 252"/>
                <a:gd name="T26" fmla="*/ 62 w 128"/>
                <a:gd name="T27" fmla="*/ 240 h 252"/>
                <a:gd name="T28" fmla="*/ 96 w 128"/>
                <a:gd name="T29" fmla="*/ 240 h 252"/>
                <a:gd name="T30" fmla="*/ 111 w 128"/>
                <a:gd name="T31" fmla="*/ 240 h 252"/>
                <a:gd name="T32" fmla="*/ 128 w 128"/>
                <a:gd name="T33" fmla="*/ 240 h 252"/>
                <a:gd name="T34" fmla="*/ 128 w 128"/>
                <a:gd name="T35" fmla="*/ 240 h 252"/>
                <a:gd name="T36" fmla="*/ 126 w 128"/>
                <a:gd name="T37" fmla="*/ 219 h 252"/>
                <a:gd name="T38" fmla="*/ 125 w 128"/>
                <a:gd name="T39" fmla="*/ 200 h 252"/>
                <a:gd name="T40" fmla="*/ 121 w 128"/>
                <a:gd name="T41" fmla="*/ 180 h 252"/>
                <a:gd name="T42" fmla="*/ 115 w 128"/>
                <a:gd name="T43" fmla="*/ 162 h 252"/>
                <a:gd name="T44" fmla="*/ 110 w 128"/>
                <a:gd name="T45" fmla="*/ 144 h 252"/>
                <a:gd name="T46" fmla="*/ 103 w 128"/>
                <a:gd name="T47" fmla="*/ 128 h 252"/>
                <a:gd name="T48" fmla="*/ 94 w 128"/>
                <a:gd name="T49" fmla="*/ 112 h 252"/>
                <a:gd name="T50" fmla="*/ 86 w 128"/>
                <a:gd name="T51" fmla="*/ 97 h 252"/>
                <a:gd name="T52" fmla="*/ 76 w 128"/>
                <a:gd name="T53" fmla="*/ 83 h 252"/>
                <a:gd name="T54" fmla="*/ 67 w 128"/>
                <a:gd name="T55" fmla="*/ 69 h 252"/>
                <a:gd name="T56" fmla="*/ 44 w 128"/>
                <a:gd name="T57" fmla="*/ 44 h 252"/>
                <a:gd name="T58" fmla="*/ 22 w 128"/>
                <a:gd name="T59" fmla="*/ 21 h 252"/>
                <a:gd name="T60" fmla="*/ 0 w 128"/>
                <a:gd name="T61" fmla="*/ 0 h 252"/>
                <a:gd name="T62" fmla="*/ 0 w 128"/>
                <a:gd name="T6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52">
                  <a:moveTo>
                    <a:pt x="0" y="0"/>
                  </a:moveTo>
                  <a:lnTo>
                    <a:pt x="0" y="0"/>
                  </a:lnTo>
                  <a:lnTo>
                    <a:pt x="4" y="33"/>
                  </a:lnTo>
                  <a:lnTo>
                    <a:pt x="7" y="65"/>
                  </a:lnTo>
                  <a:lnTo>
                    <a:pt x="8" y="97"/>
                  </a:lnTo>
                  <a:lnTo>
                    <a:pt x="7" y="129"/>
                  </a:lnTo>
                  <a:lnTo>
                    <a:pt x="4" y="190"/>
                  </a:lnTo>
                  <a:lnTo>
                    <a:pt x="3" y="222"/>
                  </a:lnTo>
                  <a:lnTo>
                    <a:pt x="3" y="252"/>
                  </a:lnTo>
                  <a:lnTo>
                    <a:pt x="3" y="252"/>
                  </a:lnTo>
                  <a:lnTo>
                    <a:pt x="17" y="247"/>
                  </a:lnTo>
                  <a:lnTo>
                    <a:pt x="32" y="243"/>
                  </a:lnTo>
                  <a:lnTo>
                    <a:pt x="47" y="240"/>
                  </a:lnTo>
                  <a:lnTo>
                    <a:pt x="62" y="240"/>
                  </a:lnTo>
                  <a:lnTo>
                    <a:pt x="96" y="240"/>
                  </a:lnTo>
                  <a:lnTo>
                    <a:pt x="111" y="240"/>
                  </a:lnTo>
                  <a:lnTo>
                    <a:pt x="128" y="240"/>
                  </a:lnTo>
                  <a:lnTo>
                    <a:pt x="128" y="240"/>
                  </a:lnTo>
                  <a:lnTo>
                    <a:pt x="126" y="219"/>
                  </a:lnTo>
                  <a:lnTo>
                    <a:pt x="125" y="200"/>
                  </a:lnTo>
                  <a:lnTo>
                    <a:pt x="121" y="180"/>
                  </a:lnTo>
                  <a:lnTo>
                    <a:pt x="115" y="162"/>
                  </a:lnTo>
                  <a:lnTo>
                    <a:pt x="110" y="144"/>
                  </a:lnTo>
                  <a:lnTo>
                    <a:pt x="103" y="128"/>
                  </a:lnTo>
                  <a:lnTo>
                    <a:pt x="94" y="112"/>
                  </a:lnTo>
                  <a:lnTo>
                    <a:pt x="86" y="97"/>
                  </a:lnTo>
                  <a:lnTo>
                    <a:pt x="76" y="83"/>
                  </a:lnTo>
                  <a:lnTo>
                    <a:pt x="67" y="69"/>
                  </a:lnTo>
                  <a:lnTo>
                    <a:pt x="44" y="44"/>
                  </a:lnTo>
                  <a:lnTo>
                    <a:pt x="22" y="2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4" name="Line 560"/>
            <p:cNvSpPr>
              <a:spLocks noChangeShapeType="1"/>
            </p:cNvSpPr>
            <p:nvPr/>
          </p:nvSpPr>
          <p:spPr bwMode="auto">
            <a:xfrm>
              <a:off x="5691188" y="3903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5" name="Freeform 561"/>
            <p:cNvSpPr>
              <a:spLocks/>
            </p:cNvSpPr>
            <p:nvPr/>
          </p:nvSpPr>
          <p:spPr bwMode="auto">
            <a:xfrm>
              <a:off x="5691188" y="3903663"/>
              <a:ext cx="68262" cy="133350"/>
            </a:xfrm>
            <a:custGeom>
              <a:avLst/>
              <a:gdLst>
                <a:gd name="T0" fmla="*/ 0 w 128"/>
                <a:gd name="T1" fmla="*/ 0 h 252"/>
                <a:gd name="T2" fmla="*/ 0 w 128"/>
                <a:gd name="T3" fmla="*/ 0 h 252"/>
                <a:gd name="T4" fmla="*/ 4 w 128"/>
                <a:gd name="T5" fmla="*/ 33 h 252"/>
                <a:gd name="T6" fmla="*/ 7 w 128"/>
                <a:gd name="T7" fmla="*/ 65 h 252"/>
                <a:gd name="T8" fmla="*/ 8 w 128"/>
                <a:gd name="T9" fmla="*/ 97 h 252"/>
                <a:gd name="T10" fmla="*/ 7 w 128"/>
                <a:gd name="T11" fmla="*/ 129 h 252"/>
                <a:gd name="T12" fmla="*/ 4 w 128"/>
                <a:gd name="T13" fmla="*/ 190 h 252"/>
                <a:gd name="T14" fmla="*/ 3 w 128"/>
                <a:gd name="T15" fmla="*/ 222 h 252"/>
                <a:gd name="T16" fmla="*/ 3 w 128"/>
                <a:gd name="T17" fmla="*/ 252 h 252"/>
                <a:gd name="T18" fmla="*/ 3 w 128"/>
                <a:gd name="T19" fmla="*/ 252 h 252"/>
                <a:gd name="T20" fmla="*/ 17 w 128"/>
                <a:gd name="T21" fmla="*/ 247 h 252"/>
                <a:gd name="T22" fmla="*/ 32 w 128"/>
                <a:gd name="T23" fmla="*/ 243 h 252"/>
                <a:gd name="T24" fmla="*/ 47 w 128"/>
                <a:gd name="T25" fmla="*/ 240 h 252"/>
                <a:gd name="T26" fmla="*/ 62 w 128"/>
                <a:gd name="T27" fmla="*/ 240 h 252"/>
                <a:gd name="T28" fmla="*/ 96 w 128"/>
                <a:gd name="T29" fmla="*/ 240 h 252"/>
                <a:gd name="T30" fmla="*/ 111 w 128"/>
                <a:gd name="T31" fmla="*/ 240 h 252"/>
                <a:gd name="T32" fmla="*/ 128 w 128"/>
                <a:gd name="T33" fmla="*/ 240 h 252"/>
                <a:gd name="T34" fmla="*/ 128 w 128"/>
                <a:gd name="T35" fmla="*/ 240 h 252"/>
                <a:gd name="T36" fmla="*/ 126 w 128"/>
                <a:gd name="T37" fmla="*/ 219 h 252"/>
                <a:gd name="T38" fmla="*/ 125 w 128"/>
                <a:gd name="T39" fmla="*/ 200 h 252"/>
                <a:gd name="T40" fmla="*/ 121 w 128"/>
                <a:gd name="T41" fmla="*/ 180 h 252"/>
                <a:gd name="T42" fmla="*/ 115 w 128"/>
                <a:gd name="T43" fmla="*/ 162 h 252"/>
                <a:gd name="T44" fmla="*/ 110 w 128"/>
                <a:gd name="T45" fmla="*/ 144 h 252"/>
                <a:gd name="T46" fmla="*/ 103 w 128"/>
                <a:gd name="T47" fmla="*/ 128 h 252"/>
                <a:gd name="T48" fmla="*/ 94 w 128"/>
                <a:gd name="T49" fmla="*/ 112 h 252"/>
                <a:gd name="T50" fmla="*/ 86 w 128"/>
                <a:gd name="T51" fmla="*/ 97 h 252"/>
                <a:gd name="T52" fmla="*/ 76 w 128"/>
                <a:gd name="T53" fmla="*/ 83 h 252"/>
                <a:gd name="T54" fmla="*/ 67 w 128"/>
                <a:gd name="T55" fmla="*/ 69 h 252"/>
                <a:gd name="T56" fmla="*/ 44 w 128"/>
                <a:gd name="T57" fmla="*/ 44 h 252"/>
                <a:gd name="T58" fmla="*/ 22 w 128"/>
                <a:gd name="T59" fmla="*/ 21 h 252"/>
                <a:gd name="T60" fmla="*/ 0 w 128"/>
                <a:gd name="T61" fmla="*/ 0 h 252"/>
                <a:gd name="T62" fmla="*/ 0 w 128"/>
                <a:gd name="T6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52">
                  <a:moveTo>
                    <a:pt x="0" y="0"/>
                  </a:moveTo>
                  <a:lnTo>
                    <a:pt x="0" y="0"/>
                  </a:lnTo>
                  <a:lnTo>
                    <a:pt x="4" y="33"/>
                  </a:lnTo>
                  <a:lnTo>
                    <a:pt x="7" y="65"/>
                  </a:lnTo>
                  <a:lnTo>
                    <a:pt x="8" y="97"/>
                  </a:lnTo>
                  <a:lnTo>
                    <a:pt x="7" y="129"/>
                  </a:lnTo>
                  <a:lnTo>
                    <a:pt x="4" y="190"/>
                  </a:lnTo>
                  <a:lnTo>
                    <a:pt x="3" y="222"/>
                  </a:lnTo>
                  <a:lnTo>
                    <a:pt x="3" y="252"/>
                  </a:lnTo>
                  <a:lnTo>
                    <a:pt x="3" y="252"/>
                  </a:lnTo>
                  <a:lnTo>
                    <a:pt x="17" y="247"/>
                  </a:lnTo>
                  <a:lnTo>
                    <a:pt x="32" y="243"/>
                  </a:lnTo>
                  <a:lnTo>
                    <a:pt x="47" y="240"/>
                  </a:lnTo>
                  <a:lnTo>
                    <a:pt x="62" y="240"/>
                  </a:lnTo>
                  <a:lnTo>
                    <a:pt x="96" y="240"/>
                  </a:lnTo>
                  <a:lnTo>
                    <a:pt x="111" y="240"/>
                  </a:lnTo>
                  <a:lnTo>
                    <a:pt x="128" y="240"/>
                  </a:lnTo>
                  <a:lnTo>
                    <a:pt x="128" y="240"/>
                  </a:lnTo>
                  <a:lnTo>
                    <a:pt x="126" y="219"/>
                  </a:lnTo>
                  <a:lnTo>
                    <a:pt x="125" y="200"/>
                  </a:lnTo>
                  <a:lnTo>
                    <a:pt x="121" y="180"/>
                  </a:lnTo>
                  <a:lnTo>
                    <a:pt x="115" y="162"/>
                  </a:lnTo>
                  <a:lnTo>
                    <a:pt x="110" y="144"/>
                  </a:lnTo>
                  <a:lnTo>
                    <a:pt x="103" y="128"/>
                  </a:lnTo>
                  <a:lnTo>
                    <a:pt x="94" y="112"/>
                  </a:lnTo>
                  <a:lnTo>
                    <a:pt x="86" y="97"/>
                  </a:lnTo>
                  <a:lnTo>
                    <a:pt x="76" y="83"/>
                  </a:lnTo>
                  <a:lnTo>
                    <a:pt x="67" y="69"/>
                  </a:lnTo>
                  <a:lnTo>
                    <a:pt x="44" y="44"/>
                  </a:lnTo>
                  <a:lnTo>
                    <a:pt x="22" y="21"/>
                  </a:lnTo>
                  <a:lnTo>
                    <a:pt x="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6" name="Line 562"/>
            <p:cNvSpPr>
              <a:spLocks noChangeShapeType="1"/>
            </p:cNvSpPr>
            <p:nvPr/>
          </p:nvSpPr>
          <p:spPr bwMode="auto">
            <a:xfrm>
              <a:off x="5691188" y="3903663"/>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77" name="Freeform 563"/>
            <p:cNvSpPr>
              <a:spLocks noEditPoints="1"/>
            </p:cNvSpPr>
            <p:nvPr/>
          </p:nvSpPr>
          <p:spPr bwMode="auto">
            <a:xfrm>
              <a:off x="5734050" y="3671888"/>
              <a:ext cx="549275" cy="1416050"/>
            </a:xfrm>
            <a:custGeom>
              <a:avLst/>
              <a:gdLst>
                <a:gd name="T0" fmla="*/ 581 w 1039"/>
                <a:gd name="T1" fmla="*/ 2634 h 2675"/>
                <a:gd name="T2" fmla="*/ 409 w 1039"/>
                <a:gd name="T3" fmla="*/ 2673 h 2675"/>
                <a:gd name="T4" fmla="*/ 314 w 1039"/>
                <a:gd name="T5" fmla="*/ 2674 h 2675"/>
                <a:gd name="T6" fmla="*/ 230 w 1039"/>
                <a:gd name="T7" fmla="*/ 2269 h 2675"/>
                <a:gd name="T8" fmla="*/ 176 w 1039"/>
                <a:gd name="T9" fmla="*/ 1946 h 2675"/>
                <a:gd name="T10" fmla="*/ 144 w 1039"/>
                <a:gd name="T11" fmla="*/ 1624 h 2675"/>
                <a:gd name="T12" fmla="*/ 137 w 1039"/>
                <a:gd name="T13" fmla="*/ 1386 h 2675"/>
                <a:gd name="T14" fmla="*/ 85 w 1039"/>
                <a:gd name="T15" fmla="*/ 1239 h 2675"/>
                <a:gd name="T16" fmla="*/ 56 w 1039"/>
                <a:gd name="T17" fmla="*/ 1093 h 2675"/>
                <a:gd name="T18" fmla="*/ 38 w 1039"/>
                <a:gd name="T19" fmla="*/ 990 h 2675"/>
                <a:gd name="T20" fmla="*/ 13 w 1039"/>
                <a:gd name="T21" fmla="*/ 784 h 2675"/>
                <a:gd name="T22" fmla="*/ 6 w 1039"/>
                <a:gd name="T23" fmla="*/ 631 h 2675"/>
                <a:gd name="T24" fmla="*/ 0 w 1039"/>
                <a:gd name="T25" fmla="*/ 558 h 2675"/>
                <a:gd name="T26" fmla="*/ 15 w 1039"/>
                <a:gd name="T27" fmla="*/ 413 h 2675"/>
                <a:gd name="T28" fmla="*/ 43 w 1039"/>
                <a:gd name="T29" fmla="*/ 278 h 2675"/>
                <a:gd name="T30" fmla="*/ 67 w 1039"/>
                <a:gd name="T31" fmla="*/ 137 h 2675"/>
                <a:gd name="T32" fmla="*/ 104 w 1039"/>
                <a:gd name="T33" fmla="*/ 65 h 2675"/>
                <a:gd name="T34" fmla="*/ 135 w 1039"/>
                <a:gd name="T35" fmla="*/ 27 h 2675"/>
                <a:gd name="T36" fmla="*/ 301 w 1039"/>
                <a:gd name="T37" fmla="*/ 46 h 2675"/>
                <a:gd name="T38" fmla="*/ 484 w 1039"/>
                <a:gd name="T39" fmla="*/ 50 h 2675"/>
                <a:gd name="T40" fmla="*/ 673 w 1039"/>
                <a:gd name="T41" fmla="*/ 35 h 2675"/>
                <a:gd name="T42" fmla="*/ 857 w 1039"/>
                <a:gd name="T43" fmla="*/ 0 h 2675"/>
                <a:gd name="T44" fmla="*/ 940 w 1039"/>
                <a:gd name="T45" fmla="*/ 344 h 2675"/>
                <a:gd name="T46" fmla="*/ 992 w 1039"/>
                <a:gd name="T47" fmla="*/ 635 h 2675"/>
                <a:gd name="T48" fmla="*/ 1012 w 1039"/>
                <a:gd name="T49" fmla="*/ 868 h 2675"/>
                <a:gd name="T50" fmla="*/ 1032 w 1039"/>
                <a:gd name="T51" fmla="*/ 1161 h 2675"/>
                <a:gd name="T52" fmla="*/ 1037 w 1039"/>
                <a:gd name="T53" fmla="*/ 1409 h 2675"/>
                <a:gd name="T54" fmla="*/ 1028 w 1039"/>
                <a:gd name="T55" fmla="*/ 1594 h 2675"/>
                <a:gd name="T56" fmla="*/ 1006 w 1039"/>
                <a:gd name="T57" fmla="*/ 1720 h 2675"/>
                <a:gd name="T58" fmla="*/ 961 w 1039"/>
                <a:gd name="T59" fmla="*/ 1841 h 2675"/>
                <a:gd name="T60" fmla="*/ 924 w 1039"/>
                <a:gd name="T61" fmla="*/ 1929 h 2675"/>
                <a:gd name="T62" fmla="*/ 896 w 1039"/>
                <a:gd name="T63" fmla="*/ 2040 h 2675"/>
                <a:gd name="T64" fmla="*/ 825 w 1039"/>
                <a:gd name="T65" fmla="*/ 2202 h 2675"/>
                <a:gd name="T66" fmla="*/ 785 w 1039"/>
                <a:gd name="T67" fmla="*/ 2333 h 2675"/>
                <a:gd name="T68" fmla="*/ 717 w 1039"/>
                <a:gd name="T69" fmla="*/ 2300 h 2675"/>
                <a:gd name="T70" fmla="*/ 609 w 1039"/>
                <a:gd name="T71" fmla="*/ 2117 h 2675"/>
                <a:gd name="T72" fmla="*/ 601 w 1039"/>
                <a:gd name="T73" fmla="*/ 1983 h 2675"/>
                <a:gd name="T74" fmla="*/ 700 w 1039"/>
                <a:gd name="T75" fmla="*/ 1846 h 2675"/>
                <a:gd name="T76" fmla="*/ 689 w 1039"/>
                <a:gd name="T77" fmla="*/ 1698 h 2675"/>
                <a:gd name="T78" fmla="*/ 700 w 1039"/>
                <a:gd name="T79" fmla="*/ 1513 h 2675"/>
                <a:gd name="T80" fmla="*/ 691 w 1039"/>
                <a:gd name="T81" fmla="*/ 1434 h 2675"/>
                <a:gd name="T82" fmla="*/ 667 w 1039"/>
                <a:gd name="T83" fmla="*/ 1350 h 2675"/>
                <a:gd name="T84" fmla="*/ 652 w 1039"/>
                <a:gd name="T85" fmla="*/ 1161 h 2675"/>
                <a:gd name="T86" fmla="*/ 637 w 1039"/>
                <a:gd name="T87" fmla="*/ 1078 h 2675"/>
                <a:gd name="T88" fmla="*/ 571 w 1039"/>
                <a:gd name="T89" fmla="*/ 861 h 2675"/>
                <a:gd name="T90" fmla="*/ 533 w 1039"/>
                <a:gd name="T91" fmla="*/ 764 h 2675"/>
                <a:gd name="T92" fmla="*/ 512 w 1039"/>
                <a:gd name="T93" fmla="*/ 787 h 2675"/>
                <a:gd name="T94" fmla="*/ 512 w 1039"/>
                <a:gd name="T95" fmla="*/ 1196 h 2675"/>
                <a:gd name="T96" fmla="*/ 513 w 1039"/>
                <a:gd name="T97" fmla="*/ 1620 h 2675"/>
                <a:gd name="T98" fmla="*/ 553 w 1039"/>
                <a:gd name="T99" fmla="*/ 1897 h 2675"/>
                <a:gd name="T100" fmla="*/ 655 w 1039"/>
                <a:gd name="T101" fmla="*/ 2602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9" h="2675">
                  <a:moveTo>
                    <a:pt x="655" y="2602"/>
                  </a:moveTo>
                  <a:lnTo>
                    <a:pt x="655" y="2602"/>
                  </a:lnTo>
                  <a:lnTo>
                    <a:pt x="619" y="2619"/>
                  </a:lnTo>
                  <a:lnTo>
                    <a:pt x="581" y="2634"/>
                  </a:lnTo>
                  <a:lnTo>
                    <a:pt x="541" y="2648"/>
                  </a:lnTo>
                  <a:lnTo>
                    <a:pt x="498" y="2659"/>
                  </a:lnTo>
                  <a:lnTo>
                    <a:pt x="455" y="2667"/>
                  </a:lnTo>
                  <a:lnTo>
                    <a:pt x="409" y="2673"/>
                  </a:lnTo>
                  <a:lnTo>
                    <a:pt x="386" y="2674"/>
                  </a:lnTo>
                  <a:lnTo>
                    <a:pt x="362" y="2675"/>
                  </a:lnTo>
                  <a:lnTo>
                    <a:pt x="338" y="2675"/>
                  </a:lnTo>
                  <a:lnTo>
                    <a:pt x="314" y="2674"/>
                  </a:lnTo>
                  <a:lnTo>
                    <a:pt x="314" y="2674"/>
                  </a:lnTo>
                  <a:lnTo>
                    <a:pt x="279" y="2513"/>
                  </a:lnTo>
                  <a:lnTo>
                    <a:pt x="246" y="2351"/>
                  </a:lnTo>
                  <a:lnTo>
                    <a:pt x="230" y="2269"/>
                  </a:lnTo>
                  <a:lnTo>
                    <a:pt x="215" y="2189"/>
                  </a:lnTo>
                  <a:lnTo>
                    <a:pt x="201" y="2107"/>
                  </a:lnTo>
                  <a:lnTo>
                    <a:pt x="189" y="2026"/>
                  </a:lnTo>
                  <a:lnTo>
                    <a:pt x="176" y="1946"/>
                  </a:lnTo>
                  <a:lnTo>
                    <a:pt x="167" y="1864"/>
                  </a:lnTo>
                  <a:lnTo>
                    <a:pt x="157" y="1784"/>
                  </a:lnTo>
                  <a:lnTo>
                    <a:pt x="150" y="1703"/>
                  </a:lnTo>
                  <a:lnTo>
                    <a:pt x="144" y="1624"/>
                  </a:lnTo>
                  <a:lnTo>
                    <a:pt x="140" y="1544"/>
                  </a:lnTo>
                  <a:lnTo>
                    <a:pt x="137" y="1465"/>
                  </a:lnTo>
                  <a:lnTo>
                    <a:pt x="137" y="1386"/>
                  </a:lnTo>
                  <a:lnTo>
                    <a:pt x="137" y="1386"/>
                  </a:lnTo>
                  <a:lnTo>
                    <a:pt x="125" y="1359"/>
                  </a:lnTo>
                  <a:lnTo>
                    <a:pt x="114" y="1329"/>
                  </a:lnTo>
                  <a:lnTo>
                    <a:pt x="99" y="1287"/>
                  </a:lnTo>
                  <a:lnTo>
                    <a:pt x="85" y="1239"/>
                  </a:lnTo>
                  <a:lnTo>
                    <a:pt x="71" y="1185"/>
                  </a:lnTo>
                  <a:lnTo>
                    <a:pt x="64" y="1154"/>
                  </a:lnTo>
                  <a:lnTo>
                    <a:pt x="60" y="1125"/>
                  </a:lnTo>
                  <a:lnTo>
                    <a:pt x="56" y="1093"/>
                  </a:lnTo>
                  <a:lnTo>
                    <a:pt x="53" y="1063"/>
                  </a:lnTo>
                  <a:lnTo>
                    <a:pt x="53" y="1063"/>
                  </a:lnTo>
                  <a:lnTo>
                    <a:pt x="44" y="1026"/>
                  </a:lnTo>
                  <a:lnTo>
                    <a:pt x="38" y="990"/>
                  </a:lnTo>
                  <a:lnTo>
                    <a:pt x="31" y="954"/>
                  </a:lnTo>
                  <a:lnTo>
                    <a:pt x="26" y="918"/>
                  </a:lnTo>
                  <a:lnTo>
                    <a:pt x="18" y="848"/>
                  </a:lnTo>
                  <a:lnTo>
                    <a:pt x="13" y="784"/>
                  </a:lnTo>
                  <a:lnTo>
                    <a:pt x="10" y="727"/>
                  </a:lnTo>
                  <a:lnTo>
                    <a:pt x="8" y="680"/>
                  </a:lnTo>
                  <a:lnTo>
                    <a:pt x="7" y="648"/>
                  </a:lnTo>
                  <a:lnTo>
                    <a:pt x="6" y="631"/>
                  </a:lnTo>
                  <a:lnTo>
                    <a:pt x="6" y="631"/>
                  </a:lnTo>
                  <a:lnTo>
                    <a:pt x="1" y="609"/>
                  </a:lnTo>
                  <a:lnTo>
                    <a:pt x="0" y="584"/>
                  </a:lnTo>
                  <a:lnTo>
                    <a:pt x="0" y="558"/>
                  </a:lnTo>
                  <a:lnTo>
                    <a:pt x="0" y="530"/>
                  </a:lnTo>
                  <a:lnTo>
                    <a:pt x="3" y="501"/>
                  </a:lnTo>
                  <a:lnTo>
                    <a:pt x="6" y="472"/>
                  </a:lnTo>
                  <a:lnTo>
                    <a:pt x="15" y="413"/>
                  </a:lnTo>
                  <a:lnTo>
                    <a:pt x="25" y="361"/>
                  </a:lnTo>
                  <a:lnTo>
                    <a:pt x="33" y="318"/>
                  </a:lnTo>
                  <a:lnTo>
                    <a:pt x="43" y="278"/>
                  </a:lnTo>
                  <a:lnTo>
                    <a:pt x="43" y="278"/>
                  </a:lnTo>
                  <a:lnTo>
                    <a:pt x="46" y="240"/>
                  </a:lnTo>
                  <a:lnTo>
                    <a:pt x="50" y="204"/>
                  </a:lnTo>
                  <a:lnTo>
                    <a:pt x="57" y="171"/>
                  </a:lnTo>
                  <a:lnTo>
                    <a:pt x="67" y="137"/>
                  </a:lnTo>
                  <a:lnTo>
                    <a:pt x="79" y="108"/>
                  </a:lnTo>
                  <a:lnTo>
                    <a:pt x="87" y="93"/>
                  </a:lnTo>
                  <a:lnTo>
                    <a:pt x="94" y="79"/>
                  </a:lnTo>
                  <a:lnTo>
                    <a:pt x="104" y="65"/>
                  </a:lnTo>
                  <a:lnTo>
                    <a:pt x="114" y="52"/>
                  </a:lnTo>
                  <a:lnTo>
                    <a:pt x="124" y="39"/>
                  </a:lnTo>
                  <a:lnTo>
                    <a:pt x="135" y="27"/>
                  </a:lnTo>
                  <a:lnTo>
                    <a:pt x="135" y="27"/>
                  </a:lnTo>
                  <a:lnTo>
                    <a:pt x="175" y="32"/>
                  </a:lnTo>
                  <a:lnTo>
                    <a:pt x="215" y="39"/>
                  </a:lnTo>
                  <a:lnTo>
                    <a:pt x="258" y="43"/>
                  </a:lnTo>
                  <a:lnTo>
                    <a:pt x="301" y="46"/>
                  </a:lnTo>
                  <a:lnTo>
                    <a:pt x="345" y="49"/>
                  </a:lnTo>
                  <a:lnTo>
                    <a:pt x="391" y="50"/>
                  </a:lnTo>
                  <a:lnTo>
                    <a:pt x="437" y="50"/>
                  </a:lnTo>
                  <a:lnTo>
                    <a:pt x="484" y="50"/>
                  </a:lnTo>
                  <a:lnTo>
                    <a:pt x="531" y="47"/>
                  </a:lnTo>
                  <a:lnTo>
                    <a:pt x="578" y="45"/>
                  </a:lnTo>
                  <a:lnTo>
                    <a:pt x="626" y="40"/>
                  </a:lnTo>
                  <a:lnTo>
                    <a:pt x="673" y="35"/>
                  </a:lnTo>
                  <a:lnTo>
                    <a:pt x="720" y="28"/>
                  </a:lnTo>
                  <a:lnTo>
                    <a:pt x="766" y="20"/>
                  </a:lnTo>
                  <a:lnTo>
                    <a:pt x="811" y="10"/>
                  </a:lnTo>
                  <a:lnTo>
                    <a:pt x="857" y="0"/>
                  </a:lnTo>
                  <a:lnTo>
                    <a:pt x="857" y="0"/>
                  </a:lnTo>
                  <a:lnTo>
                    <a:pt x="886" y="114"/>
                  </a:lnTo>
                  <a:lnTo>
                    <a:pt x="914" y="229"/>
                  </a:lnTo>
                  <a:lnTo>
                    <a:pt x="940" y="344"/>
                  </a:lnTo>
                  <a:lnTo>
                    <a:pt x="964" y="461"/>
                  </a:lnTo>
                  <a:lnTo>
                    <a:pt x="975" y="519"/>
                  </a:lnTo>
                  <a:lnTo>
                    <a:pt x="983" y="577"/>
                  </a:lnTo>
                  <a:lnTo>
                    <a:pt x="992" y="635"/>
                  </a:lnTo>
                  <a:lnTo>
                    <a:pt x="1000" y="694"/>
                  </a:lnTo>
                  <a:lnTo>
                    <a:pt x="1006" y="752"/>
                  </a:lnTo>
                  <a:lnTo>
                    <a:pt x="1010" y="810"/>
                  </a:lnTo>
                  <a:lnTo>
                    <a:pt x="1012" y="868"/>
                  </a:lnTo>
                  <a:lnTo>
                    <a:pt x="1014" y="927"/>
                  </a:lnTo>
                  <a:lnTo>
                    <a:pt x="1014" y="927"/>
                  </a:lnTo>
                  <a:lnTo>
                    <a:pt x="1024" y="1040"/>
                  </a:lnTo>
                  <a:lnTo>
                    <a:pt x="1032" y="1161"/>
                  </a:lnTo>
                  <a:lnTo>
                    <a:pt x="1036" y="1223"/>
                  </a:lnTo>
                  <a:lnTo>
                    <a:pt x="1037" y="1286"/>
                  </a:lnTo>
                  <a:lnTo>
                    <a:pt x="1039" y="1348"/>
                  </a:lnTo>
                  <a:lnTo>
                    <a:pt x="1037" y="1409"/>
                  </a:lnTo>
                  <a:lnTo>
                    <a:pt x="1037" y="1409"/>
                  </a:lnTo>
                  <a:lnTo>
                    <a:pt x="1035" y="1470"/>
                  </a:lnTo>
                  <a:lnTo>
                    <a:pt x="1032" y="1531"/>
                  </a:lnTo>
                  <a:lnTo>
                    <a:pt x="1028" y="1594"/>
                  </a:lnTo>
                  <a:lnTo>
                    <a:pt x="1024" y="1626"/>
                  </a:lnTo>
                  <a:lnTo>
                    <a:pt x="1019" y="1657"/>
                  </a:lnTo>
                  <a:lnTo>
                    <a:pt x="1012" y="1688"/>
                  </a:lnTo>
                  <a:lnTo>
                    <a:pt x="1006" y="1720"/>
                  </a:lnTo>
                  <a:lnTo>
                    <a:pt x="997" y="1750"/>
                  </a:lnTo>
                  <a:lnTo>
                    <a:pt x="988" y="1781"/>
                  </a:lnTo>
                  <a:lnTo>
                    <a:pt x="975" y="1811"/>
                  </a:lnTo>
                  <a:lnTo>
                    <a:pt x="961" y="1841"/>
                  </a:lnTo>
                  <a:lnTo>
                    <a:pt x="945" y="1870"/>
                  </a:lnTo>
                  <a:lnTo>
                    <a:pt x="925" y="1899"/>
                  </a:lnTo>
                  <a:lnTo>
                    <a:pt x="925" y="1899"/>
                  </a:lnTo>
                  <a:lnTo>
                    <a:pt x="924" y="1929"/>
                  </a:lnTo>
                  <a:lnTo>
                    <a:pt x="920" y="1958"/>
                  </a:lnTo>
                  <a:lnTo>
                    <a:pt x="914" y="1986"/>
                  </a:lnTo>
                  <a:lnTo>
                    <a:pt x="906" y="2014"/>
                  </a:lnTo>
                  <a:lnTo>
                    <a:pt x="896" y="2040"/>
                  </a:lnTo>
                  <a:lnTo>
                    <a:pt x="885" y="2067"/>
                  </a:lnTo>
                  <a:lnTo>
                    <a:pt x="861" y="2119"/>
                  </a:lnTo>
                  <a:lnTo>
                    <a:pt x="838" y="2173"/>
                  </a:lnTo>
                  <a:lnTo>
                    <a:pt x="825" y="2202"/>
                  </a:lnTo>
                  <a:lnTo>
                    <a:pt x="813" y="2233"/>
                  </a:lnTo>
                  <a:lnTo>
                    <a:pt x="803" y="2264"/>
                  </a:lnTo>
                  <a:lnTo>
                    <a:pt x="793" y="2298"/>
                  </a:lnTo>
                  <a:lnTo>
                    <a:pt x="785" y="2333"/>
                  </a:lnTo>
                  <a:lnTo>
                    <a:pt x="778" y="2372"/>
                  </a:lnTo>
                  <a:lnTo>
                    <a:pt x="778" y="2372"/>
                  </a:lnTo>
                  <a:lnTo>
                    <a:pt x="748" y="2337"/>
                  </a:lnTo>
                  <a:lnTo>
                    <a:pt x="717" y="2300"/>
                  </a:lnTo>
                  <a:lnTo>
                    <a:pt x="688" y="2258"/>
                  </a:lnTo>
                  <a:lnTo>
                    <a:pt x="660" y="2212"/>
                  </a:lnTo>
                  <a:lnTo>
                    <a:pt x="634" y="2165"/>
                  </a:lnTo>
                  <a:lnTo>
                    <a:pt x="609" y="2117"/>
                  </a:lnTo>
                  <a:lnTo>
                    <a:pt x="588" y="2067"/>
                  </a:lnTo>
                  <a:lnTo>
                    <a:pt x="569" y="2017"/>
                  </a:lnTo>
                  <a:lnTo>
                    <a:pt x="569" y="2017"/>
                  </a:lnTo>
                  <a:lnTo>
                    <a:pt x="601" y="1983"/>
                  </a:lnTo>
                  <a:lnTo>
                    <a:pt x="616" y="1965"/>
                  </a:lnTo>
                  <a:lnTo>
                    <a:pt x="631" y="1947"/>
                  </a:lnTo>
                  <a:lnTo>
                    <a:pt x="662" y="1904"/>
                  </a:lnTo>
                  <a:lnTo>
                    <a:pt x="700" y="1846"/>
                  </a:lnTo>
                  <a:lnTo>
                    <a:pt x="700" y="1846"/>
                  </a:lnTo>
                  <a:lnTo>
                    <a:pt x="695" y="1796"/>
                  </a:lnTo>
                  <a:lnTo>
                    <a:pt x="691" y="1746"/>
                  </a:lnTo>
                  <a:lnTo>
                    <a:pt x="689" y="1698"/>
                  </a:lnTo>
                  <a:lnTo>
                    <a:pt x="689" y="1649"/>
                  </a:lnTo>
                  <a:lnTo>
                    <a:pt x="692" y="1602"/>
                  </a:lnTo>
                  <a:lnTo>
                    <a:pt x="696" y="1556"/>
                  </a:lnTo>
                  <a:lnTo>
                    <a:pt x="700" y="1513"/>
                  </a:lnTo>
                  <a:lnTo>
                    <a:pt x="706" y="1472"/>
                  </a:lnTo>
                  <a:lnTo>
                    <a:pt x="706" y="1472"/>
                  </a:lnTo>
                  <a:lnTo>
                    <a:pt x="698" y="1454"/>
                  </a:lnTo>
                  <a:lnTo>
                    <a:pt x="691" y="1434"/>
                  </a:lnTo>
                  <a:lnTo>
                    <a:pt x="684" y="1415"/>
                  </a:lnTo>
                  <a:lnTo>
                    <a:pt x="677" y="1394"/>
                  </a:lnTo>
                  <a:lnTo>
                    <a:pt x="671" y="1372"/>
                  </a:lnTo>
                  <a:lnTo>
                    <a:pt x="667" y="1350"/>
                  </a:lnTo>
                  <a:lnTo>
                    <a:pt x="660" y="1302"/>
                  </a:lnTo>
                  <a:lnTo>
                    <a:pt x="655" y="1255"/>
                  </a:lnTo>
                  <a:lnTo>
                    <a:pt x="652" y="1208"/>
                  </a:lnTo>
                  <a:lnTo>
                    <a:pt x="652" y="1161"/>
                  </a:lnTo>
                  <a:lnTo>
                    <a:pt x="655" y="1117"/>
                  </a:lnTo>
                  <a:lnTo>
                    <a:pt x="655" y="1117"/>
                  </a:lnTo>
                  <a:lnTo>
                    <a:pt x="645" y="1099"/>
                  </a:lnTo>
                  <a:lnTo>
                    <a:pt x="637" y="1078"/>
                  </a:lnTo>
                  <a:lnTo>
                    <a:pt x="620" y="1029"/>
                  </a:lnTo>
                  <a:lnTo>
                    <a:pt x="605" y="975"/>
                  </a:lnTo>
                  <a:lnTo>
                    <a:pt x="588" y="918"/>
                  </a:lnTo>
                  <a:lnTo>
                    <a:pt x="571" y="861"/>
                  </a:lnTo>
                  <a:lnTo>
                    <a:pt x="562" y="835"/>
                  </a:lnTo>
                  <a:lnTo>
                    <a:pt x="553" y="809"/>
                  </a:lnTo>
                  <a:lnTo>
                    <a:pt x="544" y="785"/>
                  </a:lnTo>
                  <a:lnTo>
                    <a:pt x="533" y="764"/>
                  </a:lnTo>
                  <a:lnTo>
                    <a:pt x="522" y="745"/>
                  </a:lnTo>
                  <a:lnTo>
                    <a:pt x="510" y="730"/>
                  </a:lnTo>
                  <a:lnTo>
                    <a:pt x="510" y="730"/>
                  </a:lnTo>
                  <a:lnTo>
                    <a:pt x="512" y="787"/>
                  </a:lnTo>
                  <a:lnTo>
                    <a:pt x="515" y="845"/>
                  </a:lnTo>
                  <a:lnTo>
                    <a:pt x="515" y="961"/>
                  </a:lnTo>
                  <a:lnTo>
                    <a:pt x="515" y="1078"/>
                  </a:lnTo>
                  <a:lnTo>
                    <a:pt x="512" y="1196"/>
                  </a:lnTo>
                  <a:lnTo>
                    <a:pt x="510" y="1315"/>
                  </a:lnTo>
                  <a:lnTo>
                    <a:pt x="510" y="1436"/>
                  </a:lnTo>
                  <a:lnTo>
                    <a:pt x="512" y="1558"/>
                  </a:lnTo>
                  <a:lnTo>
                    <a:pt x="513" y="1620"/>
                  </a:lnTo>
                  <a:lnTo>
                    <a:pt x="516" y="1682"/>
                  </a:lnTo>
                  <a:lnTo>
                    <a:pt x="516" y="1682"/>
                  </a:lnTo>
                  <a:lnTo>
                    <a:pt x="535" y="1789"/>
                  </a:lnTo>
                  <a:lnTo>
                    <a:pt x="553" y="1897"/>
                  </a:lnTo>
                  <a:lnTo>
                    <a:pt x="571" y="2007"/>
                  </a:lnTo>
                  <a:lnTo>
                    <a:pt x="588" y="2119"/>
                  </a:lnTo>
                  <a:lnTo>
                    <a:pt x="620" y="2354"/>
                  </a:lnTo>
                  <a:lnTo>
                    <a:pt x="655" y="2602"/>
                  </a:lnTo>
                  <a:lnTo>
                    <a:pt x="655" y="2602"/>
                  </a:lnTo>
                  <a:close/>
                  <a:moveTo>
                    <a:pt x="655" y="2602"/>
                  </a:moveTo>
                  <a:lnTo>
                    <a:pt x="655" y="2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8" name="Freeform 564"/>
            <p:cNvSpPr>
              <a:spLocks/>
            </p:cNvSpPr>
            <p:nvPr/>
          </p:nvSpPr>
          <p:spPr bwMode="auto">
            <a:xfrm>
              <a:off x="5734050" y="3671888"/>
              <a:ext cx="549275" cy="1416050"/>
            </a:xfrm>
            <a:custGeom>
              <a:avLst/>
              <a:gdLst>
                <a:gd name="T0" fmla="*/ 581 w 1039"/>
                <a:gd name="T1" fmla="*/ 2634 h 2675"/>
                <a:gd name="T2" fmla="*/ 409 w 1039"/>
                <a:gd name="T3" fmla="*/ 2673 h 2675"/>
                <a:gd name="T4" fmla="*/ 314 w 1039"/>
                <a:gd name="T5" fmla="*/ 2674 h 2675"/>
                <a:gd name="T6" fmla="*/ 230 w 1039"/>
                <a:gd name="T7" fmla="*/ 2269 h 2675"/>
                <a:gd name="T8" fmla="*/ 176 w 1039"/>
                <a:gd name="T9" fmla="*/ 1946 h 2675"/>
                <a:gd name="T10" fmla="*/ 144 w 1039"/>
                <a:gd name="T11" fmla="*/ 1624 h 2675"/>
                <a:gd name="T12" fmla="*/ 137 w 1039"/>
                <a:gd name="T13" fmla="*/ 1386 h 2675"/>
                <a:gd name="T14" fmla="*/ 85 w 1039"/>
                <a:gd name="T15" fmla="*/ 1239 h 2675"/>
                <a:gd name="T16" fmla="*/ 56 w 1039"/>
                <a:gd name="T17" fmla="*/ 1093 h 2675"/>
                <a:gd name="T18" fmla="*/ 38 w 1039"/>
                <a:gd name="T19" fmla="*/ 990 h 2675"/>
                <a:gd name="T20" fmla="*/ 13 w 1039"/>
                <a:gd name="T21" fmla="*/ 784 h 2675"/>
                <a:gd name="T22" fmla="*/ 6 w 1039"/>
                <a:gd name="T23" fmla="*/ 631 h 2675"/>
                <a:gd name="T24" fmla="*/ 0 w 1039"/>
                <a:gd name="T25" fmla="*/ 558 h 2675"/>
                <a:gd name="T26" fmla="*/ 15 w 1039"/>
                <a:gd name="T27" fmla="*/ 413 h 2675"/>
                <a:gd name="T28" fmla="*/ 43 w 1039"/>
                <a:gd name="T29" fmla="*/ 278 h 2675"/>
                <a:gd name="T30" fmla="*/ 67 w 1039"/>
                <a:gd name="T31" fmla="*/ 137 h 2675"/>
                <a:gd name="T32" fmla="*/ 104 w 1039"/>
                <a:gd name="T33" fmla="*/ 65 h 2675"/>
                <a:gd name="T34" fmla="*/ 135 w 1039"/>
                <a:gd name="T35" fmla="*/ 27 h 2675"/>
                <a:gd name="T36" fmla="*/ 301 w 1039"/>
                <a:gd name="T37" fmla="*/ 46 h 2675"/>
                <a:gd name="T38" fmla="*/ 484 w 1039"/>
                <a:gd name="T39" fmla="*/ 50 h 2675"/>
                <a:gd name="T40" fmla="*/ 673 w 1039"/>
                <a:gd name="T41" fmla="*/ 35 h 2675"/>
                <a:gd name="T42" fmla="*/ 857 w 1039"/>
                <a:gd name="T43" fmla="*/ 0 h 2675"/>
                <a:gd name="T44" fmla="*/ 940 w 1039"/>
                <a:gd name="T45" fmla="*/ 344 h 2675"/>
                <a:gd name="T46" fmla="*/ 992 w 1039"/>
                <a:gd name="T47" fmla="*/ 635 h 2675"/>
                <a:gd name="T48" fmla="*/ 1012 w 1039"/>
                <a:gd name="T49" fmla="*/ 868 h 2675"/>
                <a:gd name="T50" fmla="*/ 1032 w 1039"/>
                <a:gd name="T51" fmla="*/ 1161 h 2675"/>
                <a:gd name="T52" fmla="*/ 1037 w 1039"/>
                <a:gd name="T53" fmla="*/ 1409 h 2675"/>
                <a:gd name="T54" fmla="*/ 1028 w 1039"/>
                <a:gd name="T55" fmla="*/ 1594 h 2675"/>
                <a:gd name="T56" fmla="*/ 1006 w 1039"/>
                <a:gd name="T57" fmla="*/ 1720 h 2675"/>
                <a:gd name="T58" fmla="*/ 961 w 1039"/>
                <a:gd name="T59" fmla="*/ 1841 h 2675"/>
                <a:gd name="T60" fmla="*/ 924 w 1039"/>
                <a:gd name="T61" fmla="*/ 1929 h 2675"/>
                <a:gd name="T62" fmla="*/ 896 w 1039"/>
                <a:gd name="T63" fmla="*/ 2040 h 2675"/>
                <a:gd name="T64" fmla="*/ 825 w 1039"/>
                <a:gd name="T65" fmla="*/ 2202 h 2675"/>
                <a:gd name="T66" fmla="*/ 785 w 1039"/>
                <a:gd name="T67" fmla="*/ 2333 h 2675"/>
                <a:gd name="T68" fmla="*/ 717 w 1039"/>
                <a:gd name="T69" fmla="*/ 2300 h 2675"/>
                <a:gd name="T70" fmla="*/ 609 w 1039"/>
                <a:gd name="T71" fmla="*/ 2117 h 2675"/>
                <a:gd name="T72" fmla="*/ 601 w 1039"/>
                <a:gd name="T73" fmla="*/ 1983 h 2675"/>
                <a:gd name="T74" fmla="*/ 700 w 1039"/>
                <a:gd name="T75" fmla="*/ 1846 h 2675"/>
                <a:gd name="T76" fmla="*/ 689 w 1039"/>
                <a:gd name="T77" fmla="*/ 1698 h 2675"/>
                <a:gd name="T78" fmla="*/ 700 w 1039"/>
                <a:gd name="T79" fmla="*/ 1513 h 2675"/>
                <a:gd name="T80" fmla="*/ 691 w 1039"/>
                <a:gd name="T81" fmla="*/ 1434 h 2675"/>
                <a:gd name="T82" fmla="*/ 667 w 1039"/>
                <a:gd name="T83" fmla="*/ 1350 h 2675"/>
                <a:gd name="T84" fmla="*/ 652 w 1039"/>
                <a:gd name="T85" fmla="*/ 1161 h 2675"/>
                <a:gd name="T86" fmla="*/ 637 w 1039"/>
                <a:gd name="T87" fmla="*/ 1078 h 2675"/>
                <a:gd name="T88" fmla="*/ 571 w 1039"/>
                <a:gd name="T89" fmla="*/ 861 h 2675"/>
                <a:gd name="T90" fmla="*/ 533 w 1039"/>
                <a:gd name="T91" fmla="*/ 764 h 2675"/>
                <a:gd name="T92" fmla="*/ 512 w 1039"/>
                <a:gd name="T93" fmla="*/ 787 h 2675"/>
                <a:gd name="T94" fmla="*/ 512 w 1039"/>
                <a:gd name="T95" fmla="*/ 1196 h 2675"/>
                <a:gd name="T96" fmla="*/ 513 w 1039"/>
                <a:gd name="T97" fmla="*/ 1620 h 2675"/>
                <a:gd name="T98" fmla="*/ 553 w 1039"/>
                <a:gd name="T99" fmla="*/ 1897 h 2675"/>
                <a:gd name="T100" fmla="*/ 655 w 1039"/>
                <a:gd name="T101" fmla="*/ 2602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9" h="2675">
                  <a:moveTo>
                    <a:pt x="655" y="2602"/>
                  </a:moveTo>
                  <a:lnTo>
                    <a:pt x="655" y="2602"/>
                  </a:lnTo>
                  <a:lnTo>
                    <a:pt x="619" y="2619"/>
                  </a:lnTo>
                  <a:lnTo>
                    <a:pt x="581" y="2634"/>
                  </a:lnTo>
                  <a:lnTo>
                    <a:pt x="541" y="2648"/>
                  </a:lnTo>
                  <a:lnTo>
                    <a:pt x="498" y="2659"/>
                  </a:lnTo>
                  <a:lnTo>
                    <a:pt x="455" y="2667"/>
                  </a:lnTo>
                  <a:lnTo>
                    <a:pt x="409" y="2673"/>
                  </a:lnTo>
                  <a:lnTo>
                    <a:pt x="386" y="2674"/>
                  </a:lnTo>
                  <a:lnTo>
                    <a:pt x="362" y="2675"/>
                  </a:lnTo>
                  <a:lnTo>
                    <a:pt x="338" y="2675"/>
                  </a:lnTo>
                  <a:lnTo>
                    <a:pt x="314" y="2674"/>
                  </a:lnTo>
                  <a:lnTo>
                    <a:pt x="314" y="2674"/>
                  </a:lnTo>
                  <a:lnTo>
                    <a:pt x="279" y="2513"/>
                  </a:lnTo>
                  <a:lnTo>
                    <a:pt x="246" y="2351"/>
                  </a:lnTo>
                  <a:lnTo>
                    <a:pt x="230" y="2269"/>
                  </a:lnTo>
                  <a:lnTo>
                    <a:pt x="215" y="2189"/>
                  </a:lnTo>
                  <a:lnTo>
                    <a:pt x="201" y="2107"/>
                  </a:lnTo>
                  <a:lnTo>
                    <a:pt x="189" y="2026"/>
                  </a:lnTo>
                  <a:lnTo>
                    <a:pt x="176" y="1946"/>
                  </a:lnTo>
                  <a:lnTo>
                    <a:pt x="167" y="1864"/>
                  </a:lnTo>
                  <a:lnTo>
                    <a:pt x="157" y="1784"/>
                  </a:lnTo>
                  <a:lnTo>
                    <a:pt x="150" y="1703"/>
                  </a:lnTo>
                  <a:lnTo>
                    <a:pt x="144" y="1624"/>
                  </a:lnTo>
                  <a:lnTo>
                    <a:pt x="140" y="1544"/>
                  </a:lnTo>
                  <a:lnTo>
                    <a:pt x="137" y="1465"/>
                  </a:lnTo>
                  <a:lnTo>
                    <a:pt x="137" y="1386"/>
                  </a:lnTo>
                  <a:lnTo>
                    <a:pt x="137" y="1386"/>
                  </a:lnTo>
                  <a:lnTo>
                    <a:pt x="125" y="1359"/>
                  </a:lnTo>
                  <a:lnTo>
                    <a:pt x="114" y="1329"/>
                  </a:lnTo>
                  <a:lnTo>
                    <a:pt x="99" y="1287"/>
                  </a:lnTo>
                  <a:lnTo>
                    <a:pt x="85" y="1239"/>
                  </a:lnTo>
                  <a:lnTo>
                    <a:pt x="71" y="1185"/>
                  </a:lnTo>
                  <a:lnTo>
                    <a:pt x="64" y="1154"/>
                  </a:lnTo>
                  <a:lnTo>
                    <a:pt x="60" y="1125"/>
                  </a:lnTo>
                  <a:lnTo>
                    <a:pt x="56" y="1093"/>
                  </a:lnTo>
                  <a:lnTo>
                    <a:pt x="53" y="1063"/>
                  </a:lnTo>
                  <a:lnTo>
                    <a:pt x="53" y="1063"/>
                  </a:lnTo>
                  <a:lnTo>
                    <a:pt x="44" y="1026"/>
                  </a:lnTo>
                  <a:lnTo>
                    <a:pt x="38" y="990"/>
                  </a:lnTo>
                  <a:lnTo>
                    <a:pt x="31" y="954"/>
                  </a:lnTo>
                  <a:lnTo>
                    <a:pt x="26" y="918"/>
                  </a:lnTo>
                  <a:lnTo>
                    <a:pt x="18" y="848"/>
                  </a:lnTo>
                  <a:lnTo>
                    <a:pt x="13" y="784"/>
                  </a:lnTo>
                  <a:lnTo>
                    <a:pt x="10" y="727"/>
                  </a:lnTo>
                  <a:lnTo>
                    <a:pt x="8" y="680"/>
                  </a:lnTo>
                  <a:lnTo>
                    <a:pt x="7" y="648"/>
                  </a:lnTo>
                  <a:lnTo>
                    <a:pt x="6" y="631"/>
                  </a:lnTo>
                  <a:lnTo>
                    <a:pt x="6" y="631"/>
                  </a:lnTo>
                  <a:lnTo>
                    <a:pt x="1" y="609"/>
                  </a:lnTo>
                  <a:lnTo>
                    <a:pt x="0" y="584"/>
                  </a:lnTo>
                  <a:lnTo>
                    <a:pt x="0" y="558"/>
                  </a:lnTo>
                  <a:lnTo>
                    <a:pt x="0" y="530"/>
                  </a:lnTo>
                  <a:lnTo>
                    <a:pt x="3" y="501"/>
                  </a:lnTo>
                  <a:lnTo>
                    <a:pt x="6" y="472"/>
                  </a:lnTo>
                  <a:lnTo>
                    <a:pt x="15" y="413"/>
                  </a:lnTo>
                  <a:lnTo>
                    <a:pt x="25" y="361"/>
                  </a:lnTo>
                  <a:lnTo>
                    <a:pt x="33" y="318"/>
                  </a:lnTo>
                  <a:lnTo>
                    <a:pt x="43" y="278"/>
                  </a:lnTo>
                  <a:lnTo>
                    <a:pt x="43" y="278"/>
                  </a:lnTo>
                  <a:lnTo>
                    <a:pt x="46" y="240"/>
                  </a:lnTo>
                  <a:lnTo>
                    <a:pt x="50" y="204"/>
                  </a:lnTo>
                  <a:lnTo>
                    <a:pt x="57" y="171"/>
                  </a:lnTo>
                  <a:lnTo>
                    <a:pt x="67" y="137"/>
                  </a:lnTo>
                  <a:lnTo>
                    <a:pt x="79" y="108"/>
                  </a:lnTo>
                  <a:lnTo>
                    <a:pt x="87" y="93"/>
                  </a:lnTo>
                  <a:lnTo>
                    <a:pt x="94" y="79"/>
                  </a:lnTo>
                  <a:lnTo>
                    <a:pt x="104" y="65"/>
                  </a:lnTo>
                  <a:lnTo>
                    <a:pt x="114" y="52"/>
                  </a:lnTo>
                  <a:lnTo>
                    <a:pt x="124" y="39"/>
                  </a:lnTo>
                  <a:lnTo>
                    <a:pt x="135" y="27"/>
                  </a:lnTo>
                  <a:lnTo>
                    <a:pt x="135" y="27"/>
                  </a:lnTo>
                  <a:lnTo>
                    <a:pt x="175" y="32"/>
                  </a:lnTo>
                  <a:lnTo>
                    <a:pt x="215" y="39"/>
                  </a:lnTo>
                  <a:lnTo>
                    <a:pt x="258" y="43"/>
                  </a:lnTo>
                  <a:lnTo>
                    <a:pt x="301" y="46"/>
                  </a:lnTo>
                  <a:lnTo>
                    <a:pt x="345" y="49"/>
                  </a:lnTo>
                  <a:lnTo>
                    <a:pt x="391" y="50"/>
                  </a:lnTo>
                  <a:lnTo>
                    <a:pt x="437" y="50"/>
                  </a:lnTo>
                  <a:lnTo>
                    <a:pt x="484" y="50"/>
                  </a:lnTo>
                  <a:lnTo>
                    <a:pt x="531" y="47"/>
                  </a:lnTo>
                  <a:lnTo>
                    <a:pt x="578" y="45"/>
                  </a:lnTo>
                  <a:lnTo>
                    <a:pt x="626" y="40"/>
                  </a:lnTo>
                  <a:lnTo>
                    <a:pt x="673" y="35"/>
                  </a:lnTo>
                  <a:lnTo>
                    <a:pt x="720" y="28"/>
                  </a:lnTo>
                  <a:lnTo>
                    <a:pt x="766" y="20"/>
                  </a:lnTo>
                  <a:lnTo>
                    <a:pt x="811" y="10"/>
                  </a:lnTo>
                  <a:lnTo>
                    <a:pt x="857" y="0"/>
                  </a:lnTo>
                  <a:lnTo>
                    <a:pt x="857" y="0"/>
                  </a:lnTo>
                  <a:lnTo>
                    <a:pt x="886" y="114"/>
                  </a:lnTo>
                  <a:lnTo>
                    <a:pt x="914" y="229"/>
                  </a:lnTo>
                  <a:lnTo>
                    <a:pt x="940" y="344"/>
                  </a:lnTo>
                  <a:lnTo>
                    <a:pt x="964" y="461"/>
                  </a:lnTo>
                  <a:lnTo>
                    <a:pt x="975" y="519"/>
                  </a:lnTo>
                  <a:lnTo>
                    <a:pt x="983" y="577"/>
                  </a:lnTo>
                  <a:lnTo>
                    <a:pt x="992" y="635"/>
                  </a:lnTo>
                  <a:lnTo>
                    <a:pt x="1000" y="694"/>
                  </a:lnTo>
                  <a:lnTo>
                    <a:pt x="1006" y="752"/>
                  </a:lnTo>
                  <a:lnTo>
                    <a:pt x="1010" y="810"/>
                  </a:lnTo>
                  <a:lnTo>
                    <a:pt x="1012" y="868"/>
                  </a:lnTo>
                  <a:lnTo>
                    <a:pt x="1014" y="927"/>
                  </a:lnTo>
                  <a:lnTo>
                    <a:pt x="1014" y="927"/>
                  </a:lnTo>
                  <a:lnTo>
                    <a:pt x="1024" y="1040"/>
                  </a:lnTo>
                  <a:lnTo>
                    <a:pt x="1032" y="1161"/>
                  </a:lnTo>
                  <a:lnTo>
                    <a:pt x="1036" y="1223"/>
                  </a:lnTo>
                  <a:lnTo>
                    <a:pt x="1037" y="1286"/>
                  </a:lnTo>
                  <a:lnTo>
                    <a:pt x="1039" y="1348"/>
                  </a:lnTo>
                  <a:lnTo>
                    <a:pt x="1037" y="1409"/>
                  </a:lnTo>
                  <a:lnTo>
                    <a:pt x="1037" y="1409"/>
                  </a:lnTo>
                  <a:lnTo>
                    <a:pt x="1035" y="1470"/>
                  </a:lnTo>
                  <a:lnTo>
                    <a:pt x="1032" y="1531"/>
                  </a:lnTo>
                  <a:lnTo>
                    <a:pt x="1028" y="1594"/>
                  </a:lnTo>
                  <a:lnTo>
                    <a:pt x="1024" y="1626"/>
                  </a:lnTo>
                  <a:lnTo>
                    <a:pt x="1019" y="1657"/>
                  </a:lnTo>
                  <a:lnTo>
                    <a:pt x="1012" y="1688"/>
                  </a:lnTo>
                  <a:lnTo>
                    <a:pt x="1006" y="1720"/>
                  </a:lnTo>
                  <a:lnTo>
                    <a:pt x="997" y="1750"/>
                  </a:lnTo>
                  <a:lnTo>
                    <a:pt x="988" y="1781"/>
                  </a:lnTo>
                  <a:lnTo>
                    <a:pt x="975" y="1811"/>
                  </a:lnTo>
                  <a:lnTo>
                    <a:pt x="961" y="1841"/>
                  </a:lnTo>
                  <a:lnTo>
                    <a:pt x="945" y="1870"/>
                  </a:lnTo>
                  <a:lnTo>
                    <a:pt x="925" y="1899"/>
                  </a:lnTo>
                  <a:lnTo>
                    <a:pt x="925" y="1899"/>
                  </a:lnTo>
                  <a:lnTo>
                    <a:pt x="924" y="1929"/>
                  </a:lnTo>
                  <a:lnTo>
                    <a:pt x="920" y="1958"/>
                  </a:lnTo>
                  <a:lnTo>
                    <a:pt x="914" y="1986"/>
                  </a:lnTo>
                  <a:lnTo>
                    <a:pt x="906" y="2014"/>
                  </a:lnTo>
                  <a:lnTo>
                    <a:pt x="896" y="2040"/>
                  </a:lnTo>
                  <a:lnTo>
                    <a:pt x="885" y="2067"/>
                  </a:lnTo>
                  <a:lnTo>
                    <a:pt x="861" y="2119"/>
                  </a:lnTo>
                  <a:lnTo>
                    <a:pt x="838" y="2173"/>
                  </a:lnTo>
                  <a:lnTo>
                    <a:pt x="825" y="2202"/>
                  </a:lnTo>
                  <a:lnTo>
                    <a:pt x="813" y="2233"/>
                  </a:lnTo>
                  <a:lnTo>
                    <a:pt x="803" y="2264"/>
                  </a:lnTo>
                  <a:lnTo>
                    <a:pt x="793" y="2298"/>
                  </a:lnTo>
                  <a:lnTo>
                    <a:pt x="785" y="2333"/>
                  </a:lnTo>
                  <a:lnTo>
                    <a:pt x="778" y="2372"/>
                  </a:lnTo>
                  <a:lnTo>
                    <a:pt x="778" y="2372"/>
                  </a:lnTo>
                  <a:lnTo>
                    <a:pt x="748" y="2337"/>
                  </a:lnTo>
                  <a:lnTo>
                    <a:pt x="717" y="2300"/>
                  </a:lnTo>
                  <a:lnTo>
                    <a:pt x="688" y="2258"/>
                  </a:lnTo>
                  <a:lnTo>
                    <a:pt x="660" y="2212"/>
                  </a:lnTo>
                  <a:lnTo>
                    <a:pt x="634" y="2165"/>
                  </a:lnTo>
                  <a:lnTo>
                    <a:pt x="609" y="2117"/>
                  </a:lnTo>
                  <a:lnTo>
                    <a:pt x="588" y="2067"/>
                  </a:lnTo>
                  <a:lnTo>
                    <a:pt x="569" y="2017"/>
                  </a:lnTo>
                  <a:lnTo>
                    <a:pt x="569" y="2017"/>
                  </a:lnTo>
                  <a:lnTo>
                    <a:pt x="601" y="1983"/>
                  </a:lnTo>
                  <a:lnTo>
                    <a:pt x="616" y="1965"/>
                  </a:lnTo>
                  <a:lnTo>
                    <a:pt x="631" y="1947"/>
                  </a:lnTo>
                  <a:lnTo>
                    <a:pt x="662" y="1904"/>
                  </a:lnTo>
                  <a:lnTo>
                    <a:pt x="700" y="1846"/>
                  </a:lnTo>
                  <a:lnTo>
                    <a:pt x="700" y="1846"/>
                  </a:lnTo>
                  <a:lnTo>
                    <a:pt x="695" y="1796"/>
                  </a:lnTo>
                  <a:lnTo>
                    <a:pt x="691" y="1746"/>
                  </a:lnTo>
                  <a:lnTo>
                    <a:pt x="689" y="1698"/>
                  </a:lnTo>
                  <a:lnTo>
                    <a:pt x="689" y="1649"/>
                  </a:lnTo>
                  <a:lnTo>
                    <a:pt x="692" y="1602"/>
                  </a:lnTo>
                  <a:lnTo>
                    <a:pt x="696" y="1556"/>
                  </a:lnTo>
                  <a:lnTo>
                    <a:pt x="700" y="1513"/>
                  </a:lnTo>
                  <a:lnTo>
                    <a:pt x="706" y="1472"/>
                  </a:lnTo>
                  <a:lnTo>
                    <a:pt x="706" y="1472"/>
                  </a:lnTo>
                  <a:lnTo>
                    <a:pt x="698" y="1454"/>
                  </a:lnTo>
                  <a:lnTo>
                    <a:pt x="691" y="1434"/>
                  </a:lnTo>
                  <a:lnTo>
                    <a:pt x="684" y="1415"/>
                  </a:lnTo>
                  <a:lnTo>
                    <a:pt x="677" y="1394"/>
                  </a:lnTo>
                  <a:lnTo>
                    <a:pt x="671" y="1372"/>
                  </a:lnTo>
                  <a:lnTo>
                    <a:pt x="667" y="1350"/>
                  </a:lnTo>
                  <a:lnTo>
                    <a:pt x="660" y="1302"/>
                  </a:lnTo>
                  <a:lnTo>
                    <a:pt x="655" y="1255"/>
                  </a:lnTo>
                  <a:lnTo>
                    <a:pt x="652" y="1208"/>
                  </a:lnTo>
                  <a:lnTo>
                    <a:pt x="652" y="1161"/>
                  </a:lnTo>
                  <a:lnTo>
                    <a:pt x="655" y="1117"/>
                  </a:lnTo>
                  <a:lnTo>
                    <a:pt x="655" y="1117"/>
                  </a:lnTo>
                  <a:lnTo>
                    <a:pt x="645" y="1099"/>
                  </a:lnTo>
                  <a:lnTo>
                    <a:pt x="637" y="1078"/>
                  </a:lnTo>
                  <a:lnTo>
                    <a:pt x="620" y="1029"/>
                  </a:lnTo>
                  <a:lnTo>
                    <a:pt x="605" y="975"/>
                  </a:lnTo>
                  <a:lnTo>
                    <a:pt x="588" y="918"/>
                  </a:lnTo>
                  <a:lnTo>
                    <a:pt x="571" y="861"/>
                  </a:lnTo>
                  <a:lnTo>
                    <a:pt x="562" y="835"/>
                  </a:lnTo>
                  <a:lnTo>
                    <a:pt x="553" y="809"/>
                  </a:lnTo>
                  <a:lnTo>
                    <a:pt x="544" y="785"/>
                  </a:lnTo>
                  <a:lnTo>
                    <a:pt x="533" y="764"/>
                  </a:lnTo>
                  <a:lnTo>
                    <a:pt x="522" y="745"/>
                  </a:lnTo>
                  <a:lnTo>
                    <a:pt x="510" y="730"/>
                  </a:lnTo>
                  <a:lnTo>
                    <a:pt x="510" y="730"/>
                  </a:lnTo>
                  <a:lnTo>
                    <a:pt x="512" y="787"/>
                  </a:lnTo>
                  <a:lnTo>
                    <a:pt x="515" y="845"/>
                  </a:lnTo>
                  <a:lnTo>
                    <a:pt x="515" y="961"/>
                  </a:lnTo>
                  <a:lnTo>
                    <a:pt x="515" y="1078"/>
                  </a:lnTo>
                  <a:lnTo>
                    <a:pt x="512" y="1196"/>
                  </a:lnTo>
                  <a:lnTo>
                    <a:pt x="510" y="1315"/>
                  </a:lnTo>
                  <a:lnTo>
                    <a:pt x="510" y="1436"/>
                  </a:lnTo>
                  <a:lnTo>
                    <a:pt x="512" y="1558"/>
                  </a:lnTo>
                  <a:lnTo>
                    <a:pt x="513" y="1620"/>
                  </a:lnTo>
                  <a:lnTo>
                    <a:pt x="516" y="1682"/>
                  </a:lnTo>
                  <a:lnTo>
                    <a:pt x="516" y="1682"/>
                  </a:lnTo>
                  <a:lnTo>
                    <a:pt x="535" y="1789"/>
                  </a:lnTo>
                  <a:lnTo>
                    <a:pt x="553" y="1897"/>
                  </a:lnTo>
                  <a:lnTo>
                    <a:pt x="571" y="2007"/>
                  </a:lnTo>
                  <a:lnTo>
                    <a:pt x="588" y="2119"/>
                  </a:lnTo>
                  <a:lnTo>
                    <a:pt x="620" y="2354"/>
                  </a:lnTo>
                  <a:lnTo>
                    <a:pt x="655" y="2602"/>
                  </a:lnTo>
                  <a:lnTo>
                    <a:pt x="655" y="26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9" name="Line 565"/>
            <p:cNvSpPr>
              <a:spLocks noChangeShapeType="1"/>
            </p:cNvSpPr>
            <p:nvPr/>
          </p:nvSpPr>
          <p:spPr bwMode="auto">
            <a:xfrm>
              <a:off x="6080125" y="50482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0" name="Freeform 566"/>
            <p:cNvSpPr>
              <a:spLocks/>
            </p:cNvSpPr>
            <p:nvPr/>
          </p:nvSpPr>
          <p:spPr bwMode="auto">
            <a:xfrm>
              <a:off x="5734050" y="3671888"/>
              <a:ext cx="549275" cy="1416050"/>
            </a:xfrm>
            <a:custGeom>
              <a:avLst/>
              <a:gdLst>
                <a:gd name="T0" fmla="*/ 581 w 1039"/>
                <a:gd name="T1" fmla="*/ 2634 h 2675"/>
                <a:gd name="T2" fmla="*/ 409 w 1039"/>
                <a:gd name="T3" fmla="*/ 2673 h 2675"/>
                <a:gd name="T4" fmla="*/ 314 w 1039"/>
                <a:gd name="T5" fmla="*/ 2674 h 2675"/>
                <a:gd name="T6" fmla="*/ 230 w 1039"/>
                <a:gd name="T7" fmla="*/ 2269 h 2675"/>
                <a:gd name="T8" fmla="*/ 176 w 1039"/>
                <a:gd name="T9" fmla="*/ 1946 h 2675"/>
                <a:gd name="T10" fmla="*/ 144 w 1039"/>
                <a:gd name="T11" fmla="*/ 1624 h 2675"/>
                <a:gd name="T12" fmla="*/ 137 w 1039"/>
                <a:gd name="T13" fmla="*/ 1386 h 2675"/>
                <a:gd name="T14" fmla="*/ 85 w 1039"/>
                <a:gd name="T15" fmla="*/ 1239 h 2675"/>
                <a:gd name="T16" fmla="*/ 56 w 1039"/>
                <a:gd name="T17" fmla="*/ 1093 h 2675"/>
                <a:gd name="T18" fmla="*/ 38 w 1039"/>
                <a:gd name="T19" fmla="*/ 990 h 2675"/>
                <a:gd name="T20" fmla="*/ 13 w 1039"/>
                <a:gd name="T21" fmla="*/ 784 h 2675"/>
                <a:gd name="T22" fmla="*/ 6 w 1039"/>
                <a:gd name="T23" fmla="*/ 631 h 2675"/>
                <a:gd name="T24" fmla="*/ 0 w 1039"/>
                <a:gd name="T25" fmla="*/ 558 h 2675"/>
                <a:gd name="T26" fmla="*/ 15 w 1039"/>
                <a:gd name="T27" fmla="*/ 413 h 2675"/>
                <a:gd name="T28" fmla="*/ 43 w 1039"/>
                <a:gd name="T29" fmla="*/ 278 h 2675"/>
                <a:gd name="T30" fmla="*/ 67 w 1039"/>
                <a:gd name="T31" fmla="*/ 139 h 2675"/>
                <a:gd name="T32" fmla="*/ 104 w 1039"/>
                <a:gd name="T33" fmla="*/ 65 h 2675"/>
                <a:gd name="T34" fmla="*/ 135 w 1039"/>
                <a:gd name="T35" fmla="*/ 27 h 2675"/>
                <a:gd name="T36" fmla="*/ 301 w 1039"/>
                <a:gd name="T37" fmla="*/ 46 h 2675"/>
                <a:gd name="T38" fmla="*/ 484 w 1039"/>
                <a:gd name="T39" fmla="*/ 50 h 2675"/>
                <a:gd name="T40" fmla="*/ 673 w 1039"/>
                <a:gd name="T41" fmla="*/ 35 h 2675"/>
                <a:gd name="T42" fmla="*/ 857 w 1039"/>
                <a:gd name="T43" fmla="*/ 0 h 2675"/>
                <a:gd name="T44" fmla="*/ 940 w 1039"/>
                <a:gd name="T45" fmla="*/ 344 h 2675"/>
                <a:gd name="T46" fmla="*/ 992 w 1039"/>
                <a:gd name="T47" fmla="*/ 635 h 2675"/>
                <a:gd name="T48" fmla="*/ 1012 w 1039"/>
                <a:gd name="T49" fmla="*/ 868 h 2675"/>
                <a:gd name="T50" fmla="*/ 1032 w 1039"/>
                <a:gd name="T51" fmla="*/ 1161 h 2675"/>
                <a:gd name="T52" fmla="*/ 1037 w 1039"/>
                <a:gd name="T53" fmla="*/ 1409 h 2675"/>
                <a:gd name="T54" fmla="*/ 1028 w 1039"/>
                <a:gd name="T55" fmla="*/ 1594 h 2675"/>
                <a:gd name="T56" fmla="*/ 1006 w 1039"/>
                <a:gd name="T57" fmla="*/ 1720 h 2675"/>
                <a:gd name="T58" fmla="*/ 961 w 1039"/>
                <a:gd name="T59" fmla="*/ 1841 h 2675"/>
                <a:gd name="T60" fmla="*/ 924 w 1039"/>
                <a:gd name="T61" fmla="*/ 1929 h 2675"/>
                <a:gd name="T62" fmla="*/ 896 w 1039"/>
                <a:gd name="T63" fmla="*/ 2040 h 2675"/>
                <a:gd name="T64" fmla="*/ 825 w 1039"/>
                <a:gd name="T65" fmla="*/ 2202 h 2675"/>
                <a:gd name="T66" fmla="*/ 785 w 1039"/>
                <a:gd name="T67" fmla="*/ 2333 h 2675"/>
                <a:gd name="T68" fmla="*/ 717 w 1039"/>
                <a:gd name="T69" fmla="*/ 2300 h 2675"/>
                <a:gd name="T70" fmla="*/ 609 w 1039"/>
                <a:gd name="T71" fmla="*/ 2117 h 2675"/>
                <a:gd name="T72" fmla="*/ 601 w 1039"/>
                <a:gd name="T73" fmla="*/ 1983 h 2675"/>
                <a:gd name="T74" fmla="*/ 700 w 1039"/>
                <a:gd name="T75" fmla="*/ 1846 h 2675"/>
                <a:gd name="T76" fmla="*/ 689 w 1039"/>
                <a:gd name="T77" fmla="*/ 1698 h 2675"/>
                <a:gd name="T78" fmla="*/ 700 w 1039"/>
                <a:gd name="T79" fmla="*/ 1513 h 2675"/>
                <a:gd name="T80" fmla="*/ 691 w 1039"/>
                <a:gd name="T81" fmla="*/ 1434 h 2675"/>
                <a:gd name="T82" fmla="*/ 667 w 1039"/>
                <a:gd name="T83" fmla="*/ 1350 h 2675"/>
                <a:gd name="T84" fmla="*/ 652 w 1039"/>
                <a:gd name="T85" fmla="*/ 1161 h 2675"/>
                <a:gd name="T86" fmla="*/ 637 w 1039"/>
                <a:gd name="T87" fmla="*/ 1078 h 2675"/>
                <a:gd name="T88" fmla="*/ 571 w 1039"/>
                <a:gd name="T89" fmla="*/ 861 h 2675"/>
                <a:gd name="T90" fmla="*/ 533 w 1039"/>
                <a:gd name="T91" fmla="*/ 764 h 2675"/>
                <a:gd name="T92" fmla="*/ 512 w 1039"/>
                <a:gd name="T93" fmla="*/ 787 h 2675"/>
                <a:gd name="T94" fmla="*/ 512 w 1039"/>
                <a:gd name="T95" fmla="*/ 1196 h 2675"/>
                <a:gd name="T96" fmla="*/ 513 w 1039"/>
                <a:gd name="T97" fmla="*/ 1620 h 2675"/>
                <a:gd name="T98" fmla="*/ 553 w 1039"/>
                <a:gd name="T99" fmla="*/ 1897 h 2675"/>
                <a:gd name="T100" fmla="*/ 655 w 1039"/>
                <a:gd name="T101" fmla="*/ 2602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9" h="2675">
                  <a:moveTo>
                    <a:pt x="655" y="2602"/>
                  </a:moveTo>
                  <a:lnTo>
                    <a:pt x="655" y="2602"/>
                  </a:lnTo>
                  <a:lnTo>
                    <a:pt x="619" y="2619"/>
                  </a:lnTo>
                  <a:lnTo>
                    <a:pt x="581" y="2634"/>
                  </a:lnTo>
                  <a:lnTo>
                    <a:pt x="541" y="2648"/>
                  </a:lnTo>
                  <a:lnTo>
                    <a:pt x="498" y="2659"/>
                  </a:lnTo>
                  <a:lnTo>
                    <a:pt x="455" y="2667"/>
                  </a:lnTo>
                  <a:lnTo>
                    <a:pt x="409" y="2673"/>
                  </a:lnTo>
                  <a:lnTo>
                    <a:pt x="386" y="2674"/>
                  </a:lnTo>
                  <a:lnTo>
                    <a:pt x="362" y="2675"/>
                  </a:lnTo>
                  <a:lnTo>
                    <a:pt x="338" y="2675"/>
                  </a:lnTo>
                  <a:lnTo>
                    <a:pt x="314" y="2674"/>
                  </a:lnTo>
                  <a:lnTo>
                    <a:pt x="314" y="2674"/>
                  </a:lnTo>
                  <a:lnTo>
                    <a:pt x="279" y="2513"/>
                  </a:lnTo>
                  <a:lnTo>
                    <a:pt x="246" y="2351"/>
                  </a:lnTo>
                  <a:lnTo>
                    <a:pt x="230" y="2269"/>
                  </a:lnTo>
                  <a:lnTo>
                    <a:pt x="215" y="2189"/>
                  </a:lnTo>
                  <a:lnTo>
                    <a:pt x="201" y="2107"/>
                  </a:lnTo>
                  <a:lnTo>
                    <a:pt x="189" y="2026"/>
                  </a:lnTo>
                  <a:lnTo>
                    <a:pt x="176" y="1946"/>
                  </a:lnTo>
                  <a:lnTo>
                    <a:pt x="167" y="1864"/>
                  </a:lnTo>
                  <a:lnTo>
                    <a:pt x="157" y="1784"/>
                  </a:lnTo>
                  <a:lnTo>
                    <a:pt x="150" y="1703"/>
                  </a:lnTo>
                  <a:lnTo>
                    <a:pt x="144" y="1624"/>
                  </a:lnTo>
                  <a:lnTo>
                    <a:pt x="140" y="1544"/>
                  </a:lnTo>
                  <a:lnTo>
                    <a:pt x="137" y="1465"/>
                  </a:lnTo>
                  <a:lnTo>
                    <a:pt x="137" y="1386"/>
                  </a:lnTo>
                  <a:lnTo>
                    <a:pt x="137" y="1386"/>
                  </a:lnTo>
                  <a:lnTo>
                    <a:pt x="125" y="1359"/>
                  </a:lnTo>
                  <a:lnTo>
                    <a:pt x="114" y="1329"/>
                  </a:lnTo>
                  <a:lnTo>
                    <a:pt x="99" y="1287"/>
                  </a:lnTo>
                  <a:lnTo>
                    <a:pt x="85" y="1239"/>
                  </a:lnTo>
                  <a:lnTo>
                    <a:pt x="71" y="1185"/>
                  </a:lnTo>
                  <a:lnTo>
                    <a:pt x="64" y="1155"/>
                  </a:lnTo>
                  <a:lnTo>
                    <a:pt x="60" y="1125"/>
                  </a:lnTo>
                  <a:lnTo>
                    <a:pt x="56" y="1093"/>
                  </a:lnTo>
                  <a:lnTo>
                    <a:pt x="53" y="1063"/>
                  </a:lnTo>
                  <a:lnTo>
                    <a:pt x="53" y="1063"/>
                  </a:lnTo>
                  <a:lnTo>
                    <a:pt x="44" y="1026"/>
                  </a:lnTo>
                  <a:lnTo>
                    <a:pt x="38" y="990"/>
                  </a:lnTo>
                  <a:lnTo>
                    <a:pt x="31" y="954"/>
                  </a:lnTo>
                  <a:lnTo>
                    <a:pt x="26" y="918"/>
                  </a:lnTo>
                  <a:lnTo>
                    <a:pt x="18" y="848"/>
                  </a:lnTo>
                  <a:lnTo>
                    <a:pt x="13" y="784"/>
                  </a:lnTo>
                  <a:lnTo>
                    <a:pt x="10" y="727"/>
                  </a:lnTo>
                  <a:lnTo>
                    <a:pt x="8" y="680"/>
                  </a:lnTo>
                  <a:lnTo>
                    <a:pt x="7" y="648"/>
                  </a:lnTo>
                  <a:lnTo>
                    <a:pt x="6" y="631"/>
                  </a:lnTo>
                  <a:lnTo>
                    <a:pt x="6" y="631"/>
                  </a:lnTo>
                  <a:lnTo>
                    <a:pt x="1" y="609"/>
                  </a:lnTo>
                  <a:lnTo>
                    <a:pt x="0" y="584"/>
                  </a:lnTo>
                  <a:lnTo>
                    <a:pt x="0" y="558"/>
                  </a:lnTo>
                  <a:lnTo>
                    <a:pt x="0" y="530"/>
                  </a:lnTo>
                  <a:lnTo>
                    <a:pt x="3" y="501"/>
                  </a:lnTo>
                  <a:lnTo>
                    <a:pt x="6" y="472"/>
                  </a:lnTo>
                  <a:lnTo>
                    <a:pt x="15" y="413"/>
                  </a:lnTo>
                  <a:lnTo>
                    <a:pt x="25" y="361"/>
                  </a:lnTo>
                  <a:lnTo>
                    <a:pt x="33" y="318"/>
                  </a:lnTo>
                  <a:lnTo>
                    <a:pt x="43" y="278"/>
                  </a:lnTo>
                  <a:lnTo>
                    <a:pt x="43" y="278"/>
                  </a:lnTo>
                  <a:lnTo>
                    <a:pt x="46" y="240"/>
                  </a:lnTo>
                  <a:lnTo>
                    <a:pt x="50" y="204"/>
                  </a:lnTo>
                  <a:lnTo>
                    <a:pt x="57" y="171"/>
                  </a:lnTo>
                  <a:lnTo>
                    <a:pt x="67" y="139"/>
                  </a:lnTo>
                  <a:lnTo>
                    <a:pt x="79" y="108"/>
                  </a:lnTo>
                  <a:lnTo>
                    <a:pt x="87" y="93"/>
                  </a:lnTo>
                  <a:lnTo>
                    <a:pt x="94" y="79"/>
                  </a:lnTo>
                  <a:lnTo>
                    <a:pt x="104" y="65"/>
                  </a:lnTo>
                  <a:lnTo>
                    <a:pt x="114" y="52"/>
                  </a:lnTo>
                  <a:lnTo>
                    <a:pt x="124" y="39"/>
                  </a:lnTo>
                  <a:lnTo>
                    <a:pt x="135" y="27"/>
                  </a:lnTo>
                  <a:lnTo>
                    <a:pt x="135" y="27"/>
                  </a:lnTo>
                  <a:lnTo>
                    <a:pt x="175" y="32"/>
                  </a:lnTo>
                  <a:lnTo>
                    <a:pt x="215" y="39"/>
                  </a:lnTo>
                  <a:lnTo>
                    <a:pt x="258" y="43"/>
                  </a:lnTo>
                  <a:lnTo>
                    <a:pt x="301" y="46"/>
                  </a:lnTo>
                  <a:lnTo>
                    <a:pt x="345" y="49"/>
                  </a:lnTo>
                  <a:lnTo>
                    <a:pt x="391" y="50"/>
                  </a:lnTo>
                  <a:lnTo>
                    <a:pt x="437" y="50"/>
                  </a:lnTo>
                  <a:lnTo>
                    <a:pt x="484" y="50"/>
                  </a:lnTo>
                  <a:lnTo>
                    <a:pt x="531" y="47"/>
                  </a:lnTo>
                  <a:lnTo>
                    <a:pt x="578" y="45"/>
                  </a:lnTo>
                  <a:lnTo>
                    <a:pt x="626" y="40"/>
                  </a:lnTo>
                  <a:lnTo>
                    <a:pt x="673" y="35"/>
                  </a:lnTo>
                  <a:lnTo>
                    <a:pt x="720" y="28"/>
                  </a:lnTo>
                  <a:lnTo>
                    <a:pt x="766" y="20"/>
                  </a:lnTo>
                  <a:lnTo>
                    <a:pt x="811" y="11"/>
                  </a:lnTo>
                  <a:lnTo>
                    <a:pt x="857" y="0"/>
                  </a:lnTo>
                  <a:lnTo>
                    <a:pt x="857" y="0"/>
                  </a:lnTo>
                  <a:lnTo>
                    <a:pt x="886" y="114"/>
                  </a:lnTo>
                  <a:lnTo>
                    <a:pt x="914" y="229"/>
                  </a:lnTo>
                  <a:lnTo>
                    <a:pt x="940" y="344"/>
                  </a:lnTo>
                  <a:lnTo>
                    <a:pt x="964" y="461"/>
                  </a:lnTo>
                  <a:lnTo>
                    <a:pt x="975" y="519"/>
                  </a:lnTo>
                  <a:lnTo>
                    <a:pt x="983" y="577"/>
                  </a:lnTo>
                  <a:lnTo>
                    <a:pt x="992" y="635"/>
                  </a:lnTo>
                  <a:lnTo>
                    <a:pt x="1000" y="694"/>
                  </a:lnTo>
                  <a:lnTo>
                    <a:pt x="1006" y="752"/>
                  </a:lnTo>
                  <a:lnTo>
                    <a:pt x="1010" y="810"/>
                  </a:lnTo>
                  <a:lnTo>
                    <a:pt x="1012" y="868"/>
                  </a:lnTo>
                  <a:lnTo>
                    <a:pt x="1014" y="927"/>
                  </a:lnTo>
                  <a:lnTo>
                    <a:pt x="1014" y="927"/>
                  </a:lnTo>
                  <a:lnTo>
                    <a:pt x="1024" y="1040"/>
                  </a:lnTo>
                  <a:lnTo>
                    <a:pt x="1032" y="1161"/>
                  </a:lnTo>
                  <a:lnTo>
                    <a:pt x="1036" y="1223"/>
                  </a:lnTo>
                  <a:lnTo>
                    <a:pt x="1037" y="1286"/>
                  </a:lnTo>
                  <a:lnTo>
                    <a:pt x="1039" y="1348"/>
                  </a:lnTo>
                  <a:lnTo>
                    <a:pt x="1037" y="1409"/>
                  </a:lnTo>
                  <a:lnTo>
                    <a:pt x="1037" y="1409"/>
                  </a:lnTo>
                  <a:lnTo>
                    <a:pt x="1035" y="1470"/>
                  </a:lnTo>
                  <a:lnTo>
                    <a:pt x="1032" y="1531"/>
                  </a:lnTo>
                  <a:lnTo>
                    <a:pt x="1028" y="1594"/>
                  </a:lnTo>
                  <a:lnTo>
                    <a:pt x="1024" y="1626"/>
                  </a:lnTo>
                  <a:lnTo>
                    <a:pt x="1019" y="1657"/>
                  </a:lnTo>
                  <a:lnTo>
                    <a:pt x="1012" y="1688"/>
                  </a:lnTo>
                  <a:lnTo>
                    <a:pt x="1006" y="1720"/>
                  </a:lnTo>
                  <a:lnTo>
                    <a:pt x="997" y="1750"/>
                  </a:lnTo>
                  <a:lnTo>
                    <a:pt x="988" y="1781"/>
                  </a:lnTo>
                  <a:lnTo>
                    <a:pt x="975" y="1811"/>
                  </a:lnTo>
                  <a:lnTo>
                    <a:pt x="961" y="1841"/>
                  </a:lnTo>
                  <a:lnTo>
                    <a:pt x="945" y="1870"/>
                  </a:lnTo>
                  <a:lnTo>
                    <a:pt x="925" y="1899"/>
                  </a:lnTo>
                  <a:lnTo>
                    <a:pt x="925" y="1899"/>
                  </a:lnTo>
                  <a:lnTo>
                    <a:pt x="924" y="1929"/>
                  </a:lnTo>
                  <a:lnTo>
                    <a:pt x="920" y="1958"/>
                  </a:lnTo>
                  <a:lnTo>
                    <a:pt x="914" y="1986"/>
                  </a:lnTo>
                  <a:lnTo>
                    <a:pt x="906" y="2014"/>
                  </a:lnTo>
                  <a:lnTo>
                    <a:pt x="896" y="2040"/>
                  </a:lnTo>
                  <a:lnTo>
                    <a:pt x="885" y="2067"/>
                  </a:lnTo>
                  <a:lnTo>
                    <a:pt x="861" y="2119"/>
                  </a:lnTo>
                  <a:lnTo>
                    <a:pt x="838" y="2173"/>
                  </a:lnTo>
                  <a:lnTo>
                    <a:pt x="825" y="2202"/>
                  </a:lnTo>
                  <a:lnTo>
                    <a:pt x="813" y="2233"/>
                  </a:lnTo>
                  <a:lnTo>
                    <a:pt x="803" y="2264"/>
                  </a:lnTo>
                  <a:lnTo>
                    <a:pt x="793" y="2298"/>
                  </a:lnTo>
                  <a:lnTo>
                    <a:pt x="785" y="2333"/>
                  </a:lnTo>
                  <a:lnTo>
                    <a:pt x="778" y="2372"/>
                  </a:lnTo>
                  <a:lnTo>
                    <a:pt x="778" y="2372"/>
                  </a:lnTo>
                  <a:lnTo>
                    <a:pt x="748" y="2337"/>
                  </a:lnTo>
                  <a:lnTo>
                    <a:pt x="717" y="2300"/>
                  </a:lnTo>
                  <a:lnTo>
                    <a:pt x="688" y="2258"/>
                  </a:lnTo>
                  <a:lnTo>
                    <a:pt x="660" y="2212"/>
                  </a:lnTo>
                  <a:lnTo>
                    <a:pt x="634" y="2165"/>
                  </a:lnTo>
                  <a:lnTo>
                    <a:pt x="609" y="2117"/>
                  </a:lnTo>
                  <a:lnTo>
                    <a:pt x="588" y="2067"/>
                  </a:lnTo>
                  <a:lnTo>
                    <a:pt x="569" y="2017"/>
                  </a:lnTo>
                  <a:lnTo>
                    <a:pt x="569" y="2017"/>
                  </a:lnTo>
                  <a:lnTo>
                    <a:pt x="601" y="1983"/>
                  </a:lnTo>
                  <a:lnTo>
                    <a:pt x="616" y="1965"/>
                  </a:lnTo>
                  <a:lnTo>
                    <a:pt x="631" y="1947"/>
                  </a:lnTo>
                  <a:lnTo>
                    <a:pt x="662" y="1904"/>
                  </a:lnTo>
                  <a:lnTo>
                    <a:pt x="700" y="1846"/>
                  </a:lnTo>
                  <a:lnTo>
                    <a:pt x="700" y="1846"/>
                  </a:lnTo>
                  <a:lnTo>
                    <a:pt x="694" y="1796"/>
                  </a:lnTo>
                  <a:lnTo>
                    <a:pt x="691" y="1746"/>
                  </a:lnTo>
                  <a:lnTo>
                    <a:pt x="689" y="1698"/>
                  </a:lnTo>
                  <a:lnTo>
                    <a:pt x="689" y="1649"/>
                  </a:lnTo>
                  <a:lnTo>
                    <a:pt x="692" y="1602"/>
                  </a:lnTo>
                  <a:lnTo>
                    <a:pt x="696" y="1556"/>
                  </a:lnTo>
                  <a:lnTo>
                    <a:pt x="700" y="1513"/>
                  </a:lnTo>
                  <a:lnTo>
                    <a:pt x="706" y="1472"/>
                  </a:lnTo>
                  <a:lnTo>
                    <a:pt x="706" y="1472"/>
                  </a:lnTo>
                  <a:lnTo>
                    <a:pt x="698" y="1454"/>
                  </a:lnTo>
                  <a:lnTo>
                    <a:pt x="691" y="1434"/>
                  </a:lnTo>
                  <a:lnTo>
                    <a:pt x="684" y="1415"/>
                  </a:lnTo>
                  <a:lnTo>
                    <a:pt x="677" y="1394"/>
                  </a:lnTo>
                  <a:lnTo>
                    <a:pt x="671" y="1372"/>
                  </a:lnTo>
                  <a:lnTo>
                    <a:pt x="667" y="1350"/>
                  </a:lnTo>
                  <a:lnTo>
                    <a:pt x="660" y="1302"/>
                  </a:lnTo>
                  <a:lnTo>
                    <a:pt x="655" y="1255"/>
                  </a:lnTo>
                  <a:lnTo>
                    <a:pt x="652" y="1208"/>
                  </a:lnTo>
                  <a:lnTo>
                    <a:pt x="652" y="1161"/>
                  </a:lnTo>
                  <a:lnTo>
                    <a:pt x="655" y="1117"/>
                  </a:lnTo>
                  <a:lnTo>
                    <a:pt x="655" y="1117"/>
                  </a:lnTo>
                  <a:lnTo>
                    <a:pt x="645" y="1099"/>
                  </a:lnTo>
                  <a:lnTo>
                    <a:pt x="637" y="1078"/>
                  </a:lnTo>
                  <a:lnTo>
                    <a:pt x="620" y="1029"/>
                  </a:lnTo>
                  <a:lnTo>
                    <a:pt x="605" y="975"/>
                  </a:lnTo>
                  <a:lnTo>
                    <a:pt x="588" y="918"/>
                  </a:lnTo>
                  <a:lnTo>
                    <a:pt x="571" y="861"/>
                  </a:lnTo>
                  <a:lnTo>
                    <a:pt x="562" y="835"/>
                  </a:lnTo>
                  <a:lnTo>
                    <a:pt x="553" y="809"/>
                  </a:lnTo>
                  <a:lnTo>
                    <a:pt x="544" y="785"/>
                  </a:lnTo>
                  <a:lnTo>
                    <a:pt x="533" y="764"/>
                  </a:lnTo>
                  <a:lnTo>
                    <a:pt x="522" y="745"/>
                  </a:lnTo>
                  <a:lnTo>
                    <a:pt x="510" y="730"/>
                  </a:lnTo>
                  <a:lnTo>
                    <a:pt x="510" y="730"/>
                  </a:lnTo>
                  <a:lnTo>
                    <a:pt x="512" y="787"/>
                  </a:lnTo>
                  <a:lnTo>
                    <a:pt x="515" y="845"/>
                  </a:lnTo>
                  <a:lnTo>
                    <a:pt x="515" y="961"/>
                  </a:lnTo>
                  <a:lnTo>
                    <a:pt x="515" y="1078"/>
                  </a:lnTo>
                  <a:lnTo>
                    <a:pt x="512" y="1196"/>
                  </a:lnTo>
                  <a:lnTo>
                    <a:pt x="510" y="1315"/>
                  </a:lnTo>
                  <a:lnTo>
                    <a:pt x="510" y="1436"/>
                  </a:lnTo>
                  <a:lnTo>
                    <a:pt x="512" y="1558"/>
                  </a:lnTo>
                  <a:lnTo>
                    <a:pt x="513" y="1620"/>
                  </a:lnTo>
                  <a:lnTo>
                    <a:pt x="516" y="1682"/>
                  </a:lnTo>
                  <a:lnTo>
                    <a:pt x="516" y="1682"/>
                  </a:lnTo>
                  <a:lnTo>
                    <a:pt x="535" y="1789"/>
                  </a:lnTo>
                  <a:lnTo>
                    <a:pt x="553" y="1897"/>
                  </a:lnTo>
                  <a:lnTo>
                    <a:pt x="571" y="2007"/>
                  </a:lnTo>
                  <a:lnTo>
                    <a:pt x="588" y="2119"/>
                  </a:lnTo>
                  <a:lnTo>
                    <a:pt x="620" y="2354"/>
                  </a:lnTo>
                  <a:lnTo>
                    <a:pt x="655" y="2602"/>
                  </a:lnTo>
                  <a:lnTo>
                    <a:pt x="655" y="26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1" name="Line 567"/>
            <p:cNvSpPr>
              <a:spLocks noChangeShapeType="1"/>
            </p:cNvSpPr>
            <p:nvPr/>
          </p:nvSpPr>
          <p:spPr bwMode="auto">
            <a:xfrm>
              <a:off x="6080125" y="504825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2" name="Freeform 568"/>
            <p:cNvSpPr>
              <a:spLocks noEditPoints="1"/>
            </p:cNvSpPr>
            <p:nvPr/>
          </p:nvSpPr>
          <p:spPr bwMode="auto">
            <a:xfrm>
              <a:off x="6437313" y="3651250"/>
              <a:ext cx="204787" cy="196850"/>
            </a:xfrm>
            <a:custGeom>
              <a:avLst/>
              <a:gdLst>
                <a:gd name="T0" fmla="*/ 138 w 388"/>
                <a:gd name="T1" fmla="*/ 0 h 372"/>
                <a:gd name="T2" fmla="*/ 170 w 388"/>
                <a:gd name="T3" fmla="*/ 10 h 372"/>
                <a:gd name="T4" fmla="*/ 202 w 388"/>
                <a:gd name="T5" fmla="*/ 14 h 372"/>
                <a:gd name="T6" fmla="*/ 265 w 388"/>
                <a:gd name="T7" fmla="*/ 19 h 372"/>
                <a:gd name="T8" fmla="*/ 278 w 388"/>
                <a:gd name="T9" fmla="*/ 26 h 372"/>
                <a:gd name="T10" fmla="*/ 305 w 388"/>
                <a:gd name="T11" fmla="*/ 49 h 372"/>
                <a:gd name="T12" fmla="*/ 345 w 388"/>
                <a:gd name="T13" fmla="*/ 90 h 372"/>
                <a:gd name="T14" fmla="*/ 371 w 388"/>
                <a:gd name="T15" fmla="*/ 116 h 372"/>
                <a:gd name="T16" fmla="*/ 371 w 388"/>
                <a:gd name="T17" fmla="*/ 139 h 372"/>
                <a:gd name="T18" fmla="*/ 367 w 388"/>
                <a:gd name="T19" fmla="*/ 151 h 372"/>
                <a:gd name="T20" fmla="*/ 362 w 388"/>
                <a:gd name="T21" fmla="*/ 154 h 372"/>
                <a:gd name="T22" fmla="*/ 342 w 388"/>
                <a:gd name="T23" fmla="*/ 154 h 372"/>
                <a:gd name="T24" fmla="*/ 342 w 388"/>
                <a:gd name="T25" fmla="*/ 169 h 372"/>
                <a:gd name="T26" fmla="*/ 341 w 388"/>
                <a:gd name="T27" fmla="*/ 183 h 372"/>
                <a:gd name="T28" fmla="*/ 334 w 388"/>
                <a:gd name="T29" fmla="*/ 197 h 372"/>
                <a:gd name="T30" fmla="*/ 320 w 388"/>
                <a:gd name="T31" fmla="*/ 209 h 372"/>
                <a:gd name="T32" fmla="*/ 320 w 388"/>
                <a:gd name="T33" fmla="*/ 223 h 372"/>
                <a:gd name="T34" fmla="*/ 317 w 388"/>
                <a:gd name="T35" fmla="*/ 234 h 372"/>
                <a:gd name="T36" fmla="*/ 308 w 388"/>
                <a:gd name="T37" fmla="*/ 240 h 372"/>
                <a:gd name="T38" fmla="*/ 287 w 388"/>
                <a:gd name="T39" fmla="*/ 237 h 372"/>
                <a:gd name="T40" fmla="*/ 384 w 388"/>
                <a:gd name="T41" fmla="*/ 330 h 372"/>
                <a:gd name="T42" fmla="*/ 388 w 388"/>
                <a:gd name="T43" fmla="*/ 349 h 372"/>
                <a:gd name="T44" fmla="*/ 382 w 388"/>
                <a:gd name="T45" fmla="*/ 362 h 372"/>
                <a:gd name="T46" fmla="*/ 370 w 388"/>
                <a:gd name="T47" fmla="*/ 370 h 372"/>
                <a:gd name="T48" fmla="*/ 352 w 388"/>
                <a:gd name="T49" fmla="*/ 372 h 372"/>
                <a:gd name="T50" fmla="*/ 294 w 388"/>
                <a:gd name="T51" fmla="*/ 323 h 372"/>
                <a:gd name="T52" fmla="*/ 183 w 388"/>
                <a:gd name="T53" fmla="*/ 240 h 372"/>
                <a:gd name="T54" fmla="*/ 134 w 388"/>
                <a:gd name="T55" fmla="*/ 209 h 372"/>
                <a:gd name="T56" fmla="*/ 134 w 388"/>
                <a:gd name="T57" fmla="*/ 219 h 372"/>
                <a:gd name="T58" fmla="*/ 131 w 388"/>
                <a:gd name="T59" fmla="*/ 233 h 372"/>
                <a:gd name="T60" fmla="*/ 134 w 388"/>
                <a:gd name="T61" fmla="*/ 241 h 372"/>
                <a:gd name="T62" fmla="*/ 138 w 388"/>
                <a:gd name="T63" fmla="*/ 247 h 372"/>
                <a:gd name="T64" fmla="*/ 166 w 388"/>
                <a:gd name="T65" fmla="*/ 248 h 372"/>
                <a:gd name="T66" fmla="*/ 191 w 388"/>
                <a:gd name="T67" fmla="*/ 255 h 372"/>
                <a:gd name="T68" fmla="*/ 213 w 388"/>
                <a:gd name="T69" fmla="*/ 266 h 372"/>
                <a:gd name="T70" fmla="*/ 227 w 388"/>
                <a:gd name="T71" fmla="*/ 283 h 372"/>
                <a:gd name="T72" fmla="*/ 219 w 388"/>
                <a:gd name="T73" fmla="*/ 290 h 372"/>
                <a:gd name="T74" fmla="*/ 201 w 388"/>
                <a:gd name="T75" fmla="*/ 298 h 372"/>
                <a:gd name="T76" fmla="*/ 181 w 388"/>
                <a:gd name="T77" fmla="*/ 301 h 372"/>
                <a:gd name="T78" fmla="*/ 161 w 388"/>
                <a:gd name="T79" fmla="*/ 300 h 372"/>
                <a:gd name="T80" fmla="*/ 130 w 388"/>
                <a:gd name="T81" fmla="*/ 291 h 372"/>
                <a:gd name="T82" fmla="*/ 91 w 388"/>
                <a:gd name="T83" fmla="*/ 273 h 372"/>
                <a:gd name="T84" fmla="*/ 75 w 388"/>
                <a:gd name="T85" fmla="*/ 265 h 372"/>
                <a:gd name="T86" fmla="*/ 51 w 388"/>
                <a:gd name="T87" fmla="*/ 241 h 372"/>
                <a:gd name="T88" fmla="*/ 27 w 388"/>
                <a:gd name="T89" fmla="*/ 207 h 372"/>
                <a:gd name="T90" fmla="*/ 11 w 388"/>
                <a:gd name="T91" fmla="*/ 190 h 372"/>
                <a:gd name="T92" fmla="*/ 0 w 388"/>
                <a:gd name="T93" fmla="*/ 186 h 372"/>
                <a:gd name="T94" fmla="*/ 12 w 388"/>
                <a:gd name="T95" fmla="*/ 148 h 372"/>
                <a:gd name="T96" fmla="*/ 36 w 388"/>
                <a:gd name="T97" fmla="*/ 85 h 372"/>
                <a:gd name="T98" fmla="*/ 50 w 388"/>
                <a:gd name="T99" fmla="*/ 60 h 372"/>
                <a:gd name="T100" fmla="*/ 66 w 388"/>
                <a:gd name="T101" fmla="*/ 39 h 372"/>
                <a:gd name="T102" fmla="*/ 86 w 388"/>
                <a:gd name="T103" fmla="*/ 22 h 372"/>
                <a:gd name="T104" fmla="*/ 109 w 388"/>
                <a:gd name="T105" fmla="*/ 8 h 372"/>
                <a:gd name="T106" fmla="*/ 138 w 388"/>
                <a:gd name="T107" fmla="*/ 0 h 372"/>
                <a:gd name="T108" fmla="*/ 138 w 388"/>
                <a:gd name="T10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372">
                  <a:moveTo>
                    <a:pt x="138" y="0"/>
                  </a:moveTo>
                  <a:lnTo>
                    <a:pt x="138" y="0"/>
                  </a:lnTo>
                  <a:lnTo>
                    <a:pt x="155" y="6"/>
                  </a:lnTo>
                  <a:lnTo>
                    <a:pt x="170" y="10"/>
                  </a:lnTo>
                  <a:lnTo>
                    <a:pt x="186" y="12"/>
                  </a:lnTo>
                  <a:lnTo>
                    <a:pt x="202" y="14"/>
                  </a:lnTo>
                  <a:lnTo>
                    <a:pt x="233" y="15"/>
                  </a:lnTo>
                  <a:lnTo>
                    <a:pt x="265" y="19"/>
                  </a:lnTo>
                  <a:lnTo>
                    <a:pt x="265" y="19"/>
                  </a:lnTo>
                  <a:lnTo>
                    <a:pt x="278" y="26"/>
                  </a:lnTo>
                  <a:lnTo>
                    <a:pt x="292" y="37"/>
                  </a:lnTo>
                  <a:lnTo>
                    <a:pt x="305" y="49"/>
                  </a:lnTo>
                  <a:lnTo>
                    <a:pt x="319" y="62"/>
                  </a:lnTo>
                  <a:lnTo>
                    <a:pt x="345" y="90"/>
                  </a:lnTo>
                  <a:lnTo>
                    <a:pt x="371" y="116"/>
                  </a:lnTo>
                  <a:lnTo>
                    <a:pt x="371" y="116"/>
                  </a:lnTo>
                  <a:lnTo>
                    <a:pt x="371" y="132"/>
                  </a:lnTo>
                  <a:lnTo>
                    <a:pt x="371" y="139"/>
                  </a:lnTo>
                  <a:lnTo>
                    <a:pt x="370" y="146"/>
                  </a:lnTo>
                  <a:lnTo>
                    <a:pt x="367" y="151"/>
                  </a:lnTo>
                  <a:lnTo>
                    <a:pt x="364" y="153"/>
                  </a:lnTo>
                  <a:lnTo>
                    <a:pt x="362" y="154"/>
                  </a:lnTo>
                  <a:lnTo>
                    <a:pt x="355" y="155"/>
                  </a:lnTo>
                  <a:lnTo>
                    <a:pt x="342" y="154"/>
                  </a:lnTo>
                  <a:lnTo>
                    <a:pt x="342" y="154"/>
                  </a:lnTo>
                  <a:lnTo>
                    <a:pt x="342" y="169"/>
                  </a:lnTo>
                  <a:lnTo>
                    <a:pt x="342" y="176"/>
                  </a:lnTo>
                  <a:lnTo>
                    <a:pt x="341" y="183"/>
                  </a:lnTo>
                  <a:lnTo>
                    <a:pt x="338" y="190"/>
                  </a:lnTo>
                  <a:lnTo>
                    <a:pt x="334" y="197"/>
                  </a:lnTo>
                  <a:lnTo>
                    <a:pt x="327" y="204"/>
                  </a:lnTo>
                  <a:lnTo>
                    <a:pt x="320" y="209"/>
                  </a:lnTo>
                  <a:lnTo>
                    <a:pt x="320" y="209"/>
                  </a:lnTo>
                  <a:lnTo>
                    <a:pt x="320" y="223"/>
                  </a:lnTo>
                  <a:lnTo>
                    <a:pt x="320" y="230"/>
                  </a:lnTo>
                  <a:lnTo>
                    <a:pt x="317" y="234"/>
                  </a:lnTo>
                  <a:lnTo>
                    <a:pt x="313" y="239"/>
                  </a:lnTo>
                  <a:lnTo>
                    <a:pt x="308" y="240"/>
                  </a:lnTo>
                  <a:lnTo>
                    <a:pt x="298" y="240"/>
                  </a:lnTo>
                  <a:lnTo>
                    <a:pt x="287" y="237"/>
                  </a:lnTo>
                  <a:lnTo>
                    <a:pt x="384" y="330"/>
                  </a:lnTo>
                  <a:lnTo>
                    <a:pt x="384" y="330"/>
                  </a:lnTo>
                  <a:lnTo>
                    <a:pt x="387" y="340"/>
                  </a:lnTo>
                  <a:lnTo>
                    <a:pt x="388" y="349"/>
                  </a:lnTo>
                  <a:lnTo>
                    <a:pt x="385" y="356"/>
                  </a:lnTo>
                  <a:lnTo>
                    <a:pt x="382" y="362"/>
                  </a:lnTo>
                  <a:lnTo>
                    <a:pt x="377" y="366"/>
                  </a:lnTo>
                  <a:lnTo>
                    <a:pt x="370" y="370"/>
                  </a:lnTo>
                  <a:lnTo>
                    <a:pt x="362" y="372"/>
                  </a:lnTo>
                  <a:lnTo>
                    <a:pt x="352" y="372"/>
                  </a:lnTo>
                  <a:lnTo>
                    <a:pt x="352" y="372"/>
                  </a:lnTo>
                  <a:lnTo>
                    <a:pt x="294" y="323"/>
                  </a:lnTo>
                  <a:lnTo>
                    <a:pt x="237" y="279"/>
                  </a:lnTo>
                  <a:lnTo>
                    <a:pt x="183" y="240"/>
                  </a:lnTo>
                  <a:lnTo>
                    <a:pt x="134" y="209"/>
                  </a:lnTo>
                  <a:lnTo>
                    <a:pt x="134" y="209"/>
                  </a:lnTo>
                  <a:lnTo>
                    <a:pt x="134" y="214"/>
                  </a:lnTo>
                  <a:lnTo>
                    <a:pt x="134" y="219"/>
                  </a:lnTo>
                  <a:lnTo>
                    <a:pt x="131" y="227"/>
                  </a:lnTo>
                  <a:lnTo>
                    <a:pt x="131" y="233"/>
                  </a:lnTo>
                  <a:lnTo>
                    <a:pt x="131" y="237"/>
                  </a:lnTo>
                  <a:lnTo>
                    <a:pt x="134" y="241"/>
                  </a:lnTo>
                  <a:lnTo>
                    <a:pt x="138" y="247"/>
                  </a:lnTo>
                  <a:lnTo>
                    <a:pt x="138" y="247"/>
                  </a:lnTo>
                  <a:lnTo>
                    <a:pt x="152" y="247"/>
                  </a:lnTo>
                  <a:lnTo>
                    <a:pt x="166" y="248"/>
                  </a:lnTo>
                  <a:lnTo>
                    <a:pt x="179" y="251"/>
                  </a:lnTo>
                  <a:lnTo>
                    <a:pt x="191" y="255"/>
                  </a:lnTo>
                  <a:lnTo>
                    <a:pt x="204" y="259"/>
                  </a:lnTo>
                  <a:lnTo>
                    <a:pt x="213" y="266"/>
                  </a:lnTo>
                  <a:lnTo>
                    <a:pt x="222" y="275"/>
                  </a:lnTo>
                  <a:lnTo>
                    <a:pt x="227" y="283"/>
                  </a:lnTo>
                  <a:lnTo>
                    <a:pt x="227" y="283"/>
                  </a:lnTo>
                  <a:lnTo>
                    <a:pt x="219" y="290"/>
                  </a:lnTo>
                  <a:lnTo>
                    <a:pt x="210" y="294"/>
                  </a:lnTo>
                  <a:lnTo>
                    <a:pt x="201" y="298"/>
                  </a:lnTo>
                  <a:lnTo>
                    <a:pt x="191" y="300"/>
                  </a:lnTo>
                  <a:lnTo>
                    <a:pt x="181" y="301"/>
                  </a:lnTo>
                  <a:lnTo>
                    <a:pt x="172" y="300"/>
                  </a:lnTo>
                  <a:lnTo>
                    <a:pt x="161" y="300"/>
                  </a:lnTo>
                  <a:lnTo>
                    <a:pt x="151" y="297"/>
                  </a:lnTo>
                  <a:lnTo>
                    <a:pt x="130" y="291"/>
                  </a:lnTo>
                  <a:lnTo>
                    <a:pt x="109" y="283"/>
                  </a:lnTo>
                  <a:lnTo>
                    <a:pt x="91" y="273"/>
                  </a:lnTo>
                  <a:lnTo>
                    <a:pt x="75" y="265"/>
                  </a:lnTo>
                  <a:lnTo>
                    <a:pt x="75" y="265"/>
                  </a:lnTo>
                  <a:lnTo>
                    <a:pt x="62" y="254"/>
                  </a:lnTo>
                  <a:lnTo>
                    <a:pt x="51" y="241"/>
                  </a:lnTo>
                  <a:lnTo>
                    <a:pt x="34" y="218"/>
                  </a:lnTo>
                  <a:lnTo>
                    <a:pt x="27" y="207"/>
                  </a:lnTo>
                  <a:lnTo>
                    <a:pt x="19" y="197"/>
                  </a:lnTo>
                  <a:lnTo>
                    <a:pt x="11" y="190"/>
                  </a:lnTo>
                  <a:lnTo>
                    <a:pt x="5" y="187"/>
                  </a:lnTo>
                  <a:lnTo>
                    <a:pt x="0" y="186"/>
                  </a:lnTo>
                  <a:lnTo>
                    <a:pt x="0" y="186"/>
                  </a:lnTo>
                  <a:lnTo>
                    <a:pt x="12" y="148"/>
                  </a:lnTo>
                  <a:lnTo>
                    <a:pt x="23" y="115"/>
                  </a:lnTo>
                  <a:lnTo>
                    <a:pt x="36" y="85"/>
                  </a:lnTo>
                  <a:lnTo>
                    <a:pt x="43" y="72"/>
                  </a:lnTo>
                  <a:lnTo>
                    <a:pt x="50" y="60"/>
                  </a:lnTo>
                  <a:lnTo>
                    <a:pt x="58" y="49"/>
                  </a:lnTo>
                  <a:lnTo>
                    <a:pt x="66" y="39"/>
                  </a:lnTo>
                  <a:lnTo>
                    <a:pt x="76" y="29"/>
                  </a:lnTo>
                  <a:lnTo>
                    <a:pt x="86" y="22"/>
                  </a:lnTo>
                  <a:lnTo>
                    <a:pt x="97" y="15"/>
                  </a:lnTo>
                  <a:lnTo>
                    <a:pt x="109" y="8"/>
                  </a:lnTo>
                  <a:lnTo>
                    <a:pt x="123" y="4"/>
                  </a:lnTo>
                  <a:lnTo>
                    <a:pt x="138" y="0"/>
                  </a:lnTo>
                  <a:lnTo>
                    <a:pt x="138" y="0"/>
                  </a:lnTo>
                  <a:close/>
                  <a:moveTo>
                    <a:pt x="138" y="0"/>
                  </a:move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3" name="Freeform 569"/>
            <p:cNvSpPr>
              <a:spLocks/>
            </p:cNvSpPr>
            <p:nvPr/>
          </p:nvSpPr>
          <p:spPr bwMode="auto">
            <a:xfrm>
              <a:off x="6437313" y="3651250"/>
              <a:ext cx="204787" cy="196850"/>
            </a:xfrm>
            <a:custGeom>
              <a:avLst/>
              <a:gdLst>
                <a:gd name="T0" fmla="*/ 138 w 388"/>
                <a:gd name="T1" fmla="*/ 0 h 372"/>
                <a:gd name="T2" fmla="*/ 170 w 388"/>
                <a:gd name="T3" fmla="*/ 10 h 372"/>
                <a:gd name="T4" fmla="*/ 202 w 388"/>
                <a:gd name="T5" fmla="*/ 14 h 372"/>
                <a:gd name="T6" fmla="*/ 265 w 388"/>
                <a:gd name="T7" fmla="*/ 19 h 372"/>
                <a:gd name="T8" fmla="*/ 278 w 388"/>
                <a:gd name="T9" fmla="*/ 26 h 372"/>
                <a:gd name="T10" fmla="*/ 305 w 388"/>
                <a:gd name="T11" fmla="*/ 49 h 372"/>
                <a:gd name="T12" fmla="*/ 345 w 388"/>
                <a:gd name="T13" fmla="*/ 90 h 372"/>
                <a:gd name="T14" fmla="*/ 371 w 388"/>
                <a:gd name="T15" fmla="*/ 116 h 372"/>
                <a:gd name="T16" fmla="*/ 371 w 388"/>
                <a:gd name="T17" fmla="*/ 139 h 372"/>
                <a:gd name="T18" fmla="*/ 367 w 388"/>
                <a:gd name="T19" fmla="*/ 151 h 372"/>
                <a:gd name="T20" fmla="*/ 362 w 388"/>
                <a:gd name="T21" fmla="*/ 154 h 372"/>
                <a:gd name="T22" fmla="*/ 342 w 388"/>
                <a:gd name="T23" fmla="*/ 154 h 372"/>
                <a:gd name="T24" fmla="*/ 342 w 388"/>
                <a:gd name="T25" fmla="*/ 169 h 372"/>
                <a:gd name="T26" fmla="*/ 341 w 388"/>
                <a:gd name="T27" fmla="*/ 183 h 372"/>
                <a:gd name="T28" fmla="*/ 334 w 388"/>
                <a:gd name="T29" fmla="*/ 197 h 372"/>
                <a:gd name="T30" fmla="*/ 320 w 388"/>
                <a:gd name="T31" fmla="*/ 209 h 372"/>
                <a:gd name="T32" fmla="*/ 320 w 388"/>
                <a:gd name="T33" fmla="*/ 223 h 372"/>
                <a:gd name="T34" fmla="*/ 317 w 388"/>
                <a:gd name="T35" fmla="*/ 234 h 372"/>
                <a:gd name="T36" fmla="*/ 308 w 388"/>
                <a:gd name="T37" fmla="*/ 240 h 372"/>
                <a:gd name="T38" fmla="*/ 287 w 388"/>
                <a:gd name="T39" fmla="*/ 237 h 372"/>
                <a:gd name="T40" fmla="*/ 384 w 388"/>
                <a:gd name="T41" fmla="*/ 330 h 372"/>
                <a:gd name="T42" fmla="*/ 388 w 388"/>
                <a:gd name="T43" fmla="*/ 349 h 372"/>
                <a:gd name="T44" fmla="*/ 382 w 388"/>
                <a:gd name="T45" fmla="*/ 362 h 372"/>
                <a:gd name="T46" fmla="*/ 370 w 388"/>
                <a:gd name="T47" fmla="*/ 370 h 372"/>
                <a:gd name="T48" fmla="*/ 352 w 388"/>
                <a:gd name="T49" fmla="*/ 372 h 372"/>
                <a:gd name="T50" fmla="*/ 294 w 388"/>
                <a:gd name="T51" fmla="*/ 323 h 372"/>
                <a:gd name="T52" fmla="*/ 183 w 388"/>
                <a:gd name="T53" fmla="*/ 240 h 372"/>
                <a:gd name="T54" fmla="*/ 134 w 388"/>
                <a:gd name="T55" fmla="*/ 209 h 372"/>
                <a:gd name="T56" fmla="*/ 134 w 388"/>
                <a:gd name="T57" fmla="*/ 219 h 372"/>
                <a:gd name="T58" fmla="*/ 131 w 388"/>
                <a:gd name="T59" fmla="*/ 233 h 372"/>
                <a:gd name="T60" fmla="*/ 134 w 388"/>
                <a:gd name="T61" fmla="*/ 241 h 372"/>
                <a:gd name="T62" fmla="*/ 138 w 388"/>
                <a:gd name="T63" fmla="*/ 247 h 372"/>
                <a:gd name="T64" fmla="*/ 166 w 388"/>
                <a:gd name="T65" fmla="*/ 248 h 372"/>
                <a:gd name="T66" fmla="*/ 191 w 388"/>
                <a:gd name="T67" fmla="*/ 255 h 372"/>
                <a:gd name="T68" fmla="*/ 213 w 388"/>
                <a:gd name="T69" fmla="*/ 266 h 372"/>
                <a:gd name="T70" fmla="*/ 227 w 388"/>
                <a:gd name="T71" fmla="*/ 283 h 372"/>
                <a:gd name="T72" fmla="*/ 219 w 388"/>
                <a:gd name="T73" fmla="*/ 290 h 372"/>
                <a:gd name="T74" fmla="*/ 201 w 388"/>
                <a:gd name="T75" fmla="*/ 298 h 372"/>
                <a:gd name="T76" fmla="*/ 181 w 388"/>
                <a:gd name="T77" fmla="*/ 301 h 372"/>
                <a:gd name="T78" fmla="*/ 161 w 388"/>
                <a:gd name="T79" fmla="*/ 300 h 372"/>
                <a:gd name="T80" fmla="*/ 130 w 388"/>
                <a:gd name="T81" fmla="*/ 291 h 372"/>
                <a:gd name="T82" fmla="*/ 91 w 388"/>
                <a:gd name="T83" fmla="*/ 273 h 372"/>
                <a:gd name="T84" fmla="*/ 75 w 388"/>
                <a:gd name="T85" fmla="*/ 265 h 372"/>
                <a:gd name="T86" fmla="*/ 51 w 388"/>
                <a:gd name="T87" fmla="*/ 241 h 372"/>
                <a:gd name="T88" fmla="*/ 27 w 388"/>
                <a:gd name="T89" fmla="*/ 207 h 372"/>
                <a:gd name="T90" fmla="*/ 11 w 388"/>
                <a:gd name="T91" fmla="*/ 190 h 372"/>
                <a:gd name="T92" fmla="*/ 0 w 388"/>
                <a:gd name="T93" fmla="*/ 186 h 372"/>
                <a:gd name="T94" fmla="*/ 12 w 388"/>
                <a:gd name="T95" fmla="*/ 148 h 372"/>
                <a:gd name="T96" fmla="*/ 36 w 388"/>
                <a:gd name="T97" fmla="*/ 85 h 372"/>
                <a:gd name="T98" fmla="*/ 50 w 388"/>
                <a:gd name="T99" fmla="*/ 60 h 372"/>
                <a:gd name="T100" fmla="*/ 66 w 388"/>
                <a:gd name="T101" fmla="*/ 39 h 372"/>
                <a:gd name="T102" fmla="*/ 86 w 388"/>
                <a:gd name="T103" fmla="*/ 22 h 372"/>
                <a:gd name="T104" fmla="*/ 109 w 388"/>
                <a:gd name="T105" fmla="*/ 8 h 372"/>
                <a:gd name="T106" fmla="*/ 138 w 388"/>
                <a:gd name="T10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372">
                  <a:moveTo>
                    <a:pt x="138" y="0"/>
                  </a:moveTo>
                  <a:lnTo>
                    <a:pt x="138" y="0"/>
                  </a:lnTo>
                  <a:lnTo>
                    <a:pt x="155" y="6"/>
                  </a:lnTo>
                  <a:lnTo>
                    <a:pt x="170" y="10"/>
                  </a:lnTo>
                  <a:lnTo>
                    <a:pt x="186" y="12"/>
                  </a:lnTo>
                  <a:lnTo>
                    <a:pt x="202" y="14"/>
                  </a:lnTo>
                  <a:lnTo>
                    <a:pt x="233" y="15"/>
                  </a:lnTo>
                  <a:lnTo>
                    <a:pt x="265" y="19"/>
                  </a:lnTo>
                  <a:lnTo>
                    <a:pt x="265" y="19"/>
                  </a:lnTo>
                  <a:lnTo>
                    <a:pt x="278" y="26"/>
                  </a:lnTo>
                  <a:lnTo>
                    <a:pt x="292" y="37"/>
                  </a:lnTo>
                  <a:lnTo>
                    <a:pt x="305" y="49"/>
                  </a:lnTo>
                  <a:lnTo>
                    <a:pt x="319" y="62"/>
                  </a:lnTo>
                  <a:lnTo>
                    <a:pt x="345" y="90"/>
                  </a:lnTo>
                  <a:lnTo>
                    <a:pt x="371" y="116"/>
                  </a:lnTo>
                  <a:lnTo>
                    <a:pt x="371" y="116"/>
                  </a:lnTo>
                  <a:lnTo>
                    <a:pt x="371" y="132"/>
                  </a:lnTo>
                  <a:lnTo>
                    <a:pt x="371" y="139"/>
                  </a:lnTo>
                  <a:lnTo>
                    <a:pt x="370" y="146"/>
                  </a:lnTo>
                  <a:lnTo>
                    <a:pt x="367" y="151"/>
                  </a:lnTo>
                  <a:lnTo>
                    <a:pt x="364" y="153"/>
                  </a:lnTo>
                  <a:lnTo>
                    <a:pt x="362" y="154"/>
                  </a:lnTo>
                  <a:lnTo>
                    <a:pt x="355" y="155"/>
                  </a:lnTo>
                  <a:lnTo>
                    <a:pt x="342" y="154"/>
                  </a:lnTo>
                  <a:lnTo>
                    <a:pt x="342" y="154"/>
                  </a:lnTo>
                  <a:lnTo>
                    <a:pt x="342" y="169"/>
                  </a:lnTo>
                  <a:lnTo>
                    <a:pt x="342" y="176"/>
                  </a:lnTo>
                  <a:lnTo>
                    <a:pt x="341" y="183"/>
                  </a:lnTo>
                  <a:lnTo>
                    <a:pt x="338" y="190"/>
                  </a:lnTo>
                  <a:lnTo>
                    <a:pt x="334" y="197"/>
                  </a:lnTo>
                  <a:lnTo>
                    <a:pt x="327" y="204"/>
                  </a:lnTo>
                  <a:lnTo>
                    <a:pt x="320" y="209"/>
                  </a:lnTo>
                  <a:lnTo>
                    <a:pt x="320" y="209"/>
                  </a:lnTo>
                  <a:lnTo>
                    <a:pt x="320" y="223"/>
                  </a:lnTo>
                  <a:lnTo>
                    <a:pt x="320" y="230"/>
                  </a:lnTo>
                  <a:lnTo>
                    <a:pt x="317" y="234"/>
                  </a:lnTo>
                  <a:lnTo>
                    <a:pt x="313" y="239"/>
                  </a:lnTo>
                  <a:lnTo>
                    <a:pt x="308" y="240"/>
                  </a:lnTo>
                  <a:lnTo>
                    <a:pt x="298" y="240"/>
                  </a:lnTo>
                  <a:lnTo>
                    <a:pt x="287" y="237"/>
                  </a:lnTo>
                  <a:lnTo>
                    <a:pt x="384" y="330"/>
                  </a:lnTo>
                  <a:lnTo>
                    <a:pt x="384" y="330"/>
                  </a:lnTo>
                  <a:lnTo>
                    <a:pt x="387" y="340"/>
                  </a:lnTo>
                  <a:lnTo>
                    <a:pt x="388" y="349"/>
                  </a:lnTo>
                  <a:lnTo>
                    <a:pt x="385" y="356"/>
                  </a:lnTo>
                  <a:lnTo>
                    <a:pt x="382" y="362"/>
                  </a:lnTo>
                  <a:lnTo>
                    <a:pt x="377" y="366"/>
                  </a:lnTo>
                  <a:lnTo>
                    <a:pt x="370" y="370"/>
                  </a:lnTo>
                  <a:lnTo>
                    <a:pt x="362" y="372"/>
                  </a:lnTo>
                  <a:lnTo>
                    <a:pt x="352" y="372"/>
                  </a:lnTo>
                  <a:lnTo>
                    <a:pt x="352" y="372"/>
                  </a:lnTo>
                  <a:lnTo>
                    <a:pt x="294" y="323"/>
                  </a:lnTo>
                  <a:lnTo>
                    <a:pt x="237" y="279"/>
                  </a:lnTo>
                  <a:lnTo>
                    <a:pt x="183" y="240"/>
                  </a:lnTo>
                  <a:lnTo>
                    <a:pt x="134" y="209"/>
                  </a:lnTo>
                  <a:lnTo>
                    <a:pt x="134" y="209"/>
                  </a:lnTo>
                  <a:lnTo>
                    <a:pt x="134" y="214"/>
                  </a:lnTo>
                  <a:lnTo>
                    <a:pt x="134" y="219"/>
                  </a:lnTo>
                  <a:lnTo>
                    <a:pt x="131" y="227"/>
                  </a:lnTo>
                  <a:lnTo>
                    <a:pt x="131" y="233"/>
                  </a:lnTo>
                  <a:lnTo>
                    <a:pt x="131" y="237"/>
                  </a:lnTo>
                  <a:lnTo>
                    <a:pt x="134" y="241"/>
                  </a:lnTo>
                  <a:lnTo>
                    <a:pt x="138" y="247"/>
                  </a:lnTo>
                  <a:lnTo>
                    <a:pt x="138" y="247"/>
                  </a:lnTo>
                  <a:lnTo>
                    <a:pt x="152" y="247"/>
                  </a:lnTo>
                  <a:lnTo>
                    <a:pt x="166" y="248"/>
                  </a:lnTo>
                  <a:lnTo>
                    <a:pt x="179" y="251"/>
                  </a:lnTo>
                  <a:lnTo>
                    <a:pt x="191" y="255"/>
                  </a:lnTo>
                  <a:lnTo>
                    <a:pt x="204" y="259"/>
                  </a:lnTo>
                  <a:lnTo>
                    <a:pt x="213" y="266"/>
                  </a:lnTo>
                  <a:lnTo>
                    <a:pt x="222" y="275"/>
                  </a:lnTo>
                  <a:lnTo>
                    <a:pt x="227" y="283"/>
                  </a:lnTo>
                  <a:lnTo>
                    <a:pt x="227" y="283"/>
                  </a:lnTo>
                  <a:lnTo>
                    <a:pt x="219" y="290"/>
                  </a:lnTo>
                  <a:lnTo>
                    <a:pt x="210" y="294"/>
                  </a:lnTo>
                  <a:lnTo>
                    <a:pt x="201" y="298"/>
                  </a:lnTo>
                  <a:lnTo>
                    <a:pt x="191" y="300"/>
                  </a:lnTo>
                  <a:lnTo>
                    <a:pt x="181" y="301"/>
                  </a:lnTo>
                  <a:lnTo>
                    <a:pt x="172" y="300"/>
                  </a:lnTo>
                  <a:lnTo>
                    <a:pt x="161" y="300"/>
                  </a:lnTo>
                  <a:lnTo>
                    <a:pt x="151" y="297"/>
                  </a:lnTo>
                  <a:lnTo>
                    <a:pt x="130" y="291"/>
                  </a:lnTo>
                  <a:lnTo>
                    <a:pt x="109" y="283"/>
                  </a:lnTo>
                  <a:lnTo>
                    <a:pt x="91" y="273"/>
                  </a:lnTo>
                  <a:lnTo>
                    <a:pt x="75" y="265"/>
                  </a:lnTo>
                  <a:lnTo>
                    <a:pt x="75" y="265"/>
                  </a:lnTo>
                  <a:lnTo>
                    <a:pt x="62" y="254"/>
                  </a:lnTo>
                  <a:lnTo>
                    <a:pt x="51" y="241"/>
                  </a:lnTo>
                  <a:lnTo>
                    <a:pt x="34" y="218"/>
                  </a:lnTo>
                  <a:lnTo>
                    <a:pt x="27" y="207"/>
                  </a:lnTo>
                  <a:lnTo>
                    <a:pt x="19" y="197"/>
                  </a:lnTo>
                  <a:lnTo>
                    <a:pt x="11" y="190"/>
                  </a:lnTo>
                  <a:lnTo>
                    <a:pt x="5" y="187"/>
                  </a:lnTo>
                  <a:lnTo>
                    <a:pt x="0" y="186"/>
                  </a:lnTo>
                  <a:lnTo>
                    <a:pt x="0" y="186"/>
                  </a:lnTo>
                  <a:lnTo>
                    <a:pt x="12" y="148"/>
                  </a:lnTo>
                  <a:lnTo>
                    <a:pt x="23" y="115"/>
                  </a:lnTo>
                  <a:lnTo>
                    <a:pt x="36" y="85"/>
                  </a:lnTo>
                  <a:lnTo>
                    <a:pt x="43" y="72"/>
                  </a:lnTo>
                  <a:lnTo>
                    <a:pt x="50" y="60"/>
                  </a:lnTo>
                  <a:lnTo>
                    <a:pt x="58" y="49"/>
                  </a:lnTo>
                  <a:lnTo>
                    <a:pt x="66" y="39"/>
                  </a:lnTo>
                  <a:lnTo>
                    <a:pt x="76" y="29"/>
                  </a:lnTo>
                  <a:lnTo>
                    <a:pt x="86" y="22"/>
                  </a:lnTo>
                  <a:lnTo>
                    <a:pt x="97" y="15"/>
                  </a:lnTo>
                  <a:lnTo>
                    <a:pt x="109" y="8"/>
                  </a:lnTo>
                  <a:lnTo>
                    <a:pt x="123" y="4"/>
                  </a:lnTo>
                  <a:lnTo>
                    <a:pt x="138" y="0"/>
                  </a:lnTo>
                  <a:lnTo>
                    <a:pt x="1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4" name="Line 570"/>
            <p:cNvSpPr>
              <a:spLocks noChangeShapeType="1"/>
            </p:cNvSpPr>
            <p:nvPr/>
          </p:nvSpPr>
          <p:spPr bwMode="auto">
            <a:xfrm>
              <a:off x="6510338" y="36512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5" name="Freeform 571"/>
            <p:cNvSpPr>
              <a:spLocks/>
            </p:cNvSpPr>
            <p:nvPr/>
          </p:nvSpPr>
          <p:spPr bwMode="auto">
            <a:xfrm>
              <a:off x="6437313" y="3651250"/>
              <a:ext cx="204787" cy="196850"/>
            </a:xfrm>
            <a:custGeom>
              <a:avLst/>
              <a:gdLst>
                <a:gd name="T0" fmla="*/ 138 w 388"/>
                <a:gd name="T1" fmla="*/ 0 h 372"/>
                <a:gd name="T2" fmla="*/ 170 w 388"/>
                <a:gd name="T3" fmla="*/ 10 h 372"/>
                <a:gd name="T4" fmla="*/ 202 w 388"/>
                <a:gd name="T5" fmla="*/ 14 h 372"/>
                <a:gd name="T6" fmla="*/ 265 w 388"/>
                <a:gd name="T7" fmla="*/ 18 h 372"/>
                <a:gd name="T8" fmla="*/ 278 w 388"/>
                <a:gd name="T9" fmla="*/ 26 h 372"/>
                <a:gd name="T10" fmla="*/ 305 w 388"/>
                <a:gd name="T11" fmla="*/ 49 h 372"/>
                <a:gd name="T12" fmla="*/ 345 w 388"/>
                <a:gd name="T13" fmla="*/ 90 h 372"/>
                <a:gd name="T14" fmla="*/ 371 w 388"/>
                <a:gd name="T15" fmla="*/ 116 h 372"/>
                <a:gd name="T16" fmla="*/ 371 w 388"/>
                <a:gd name="T17" fmla="*/ 139 h 372"/>
                <a:gd name="T18" fmla="*/ 367 w 388"/>
                <a:gd name="T19" fmla="*/ 151 h 372"/>
                <a:gd name="T20" fmla="*/ 362 w 388"/>
                <a:gd name="T21" fmla="*/ 154 h 372"/>
                <a:gd name="T22" fmla="*/ 342 w 388"/>
                <a:gd name="T23" fmla="*/ 154 h 372"/>
                <a:gd name="T24" fmla="*/ 342 w 388"/>
                <a:gd name="T25" fmla="*/ 169 h 372"/>
                <a:gd name="T26" fmla="*/ 341 w 388"/>
                <a:gd name="T27" fmla="*/ 183 h 372"/>
                <a:gd name="T28" fmla="*/ 334 w 388"/>
                <a:gd name="T29" fmla="*/ 197 h 372"/>
                <a:gd name="T30" fmla="*/ 320 w 388"/>
                <a:gd name="T31" fmla="*/ 209 h 372"/>
                <a:gd name="T32" fmla="*/ 320 w 388"/>
                <a:gd name="T33" fmla="*/ 223 h 372"/>
                <a:gd name="T34" fmla="*/ 317 w 388"/>
                <a:gd name="T35" fmla="*/ 234 h 372"/>
                <a:gd name="T36" fmla="*/ 308 w 388"/>
                <a:gd name="T37" fmla="*/ 240 h 372"/>
                <a:gd name="T38" fmla="*/ 287 w 388"/>
                <a:gd name="T39" fmla="*/ 237 h 372"/>
                <a:gd name="T40" fmla="*/ 384 w 388"/>
                <a:gd name="T41" fmla="*/ 330 h 372"/>
                <a:gd name="T42" fmla="*/ 388 w 388"/>
                <a:gd name="T43" fmla="*/ 349 h 372"/>
                <a:gd name="T44" fmla="*/ 382 w 388"/>
                <a:gd name="T45" fmla="*/ 362 h 372"/>
                <a:gd name="T46" fmla="*/ 370 w 388"/>
                <a:gd name="T47" fmla="*/ 369 h 372"/>
                <a:gd name="T48" fmla="*/ 352 w 388"/>
                <a:gd name="T49" fmla="*/ 372 h 372"/>
                <a:gd name="T50" fmla="*/ 294 w 388"/>
                <a:gd name="T51" fmla="*/ 323 h 372"/>
                <a:gd name="T52" fmla="*/ 183 w 388"/>
                <a:gd name="T53" fmla="*/ 240 h 372"/>
                <a:gd name="T54" fmla="*/ 134 w 388"/>
                <a:gd name="T55" fmla="*/ 209 h 372"/>
                <a:gd name="T56" fmla="*/ 134 w 388"/>
                <a:gd name="T57" fmla="*/ 219 h 372"/>
                <a:gd name="T58" fmla="*/ 131 w 388"/>
                <a:gd name="T59" fmla="*/ 233 h 372"/>
                <a:gd name="T60" fmla="*/ 134 w 388"/>
                <a:gd name="T61" fmla="*/ 241 h 372"/>
                <a:gd name="T62" fmla="*/ 138 w 388"/>
                <a:gd name="T63" fmla="*/ 247 h 372"/>
                <a:gd name="T64" fmla="*/ 166 w 388"/>
                <a:gd name="T65" fmla="*/ 248 h 372"/>
                <a:gd name="T66" fmla="*/ 191 w 388"/>
                <a:gd name="T67" fmla="*/ 255 h 372"/>
                <a:gd name="T68" fmla="*/ 213 w 388"/>
                <a:gd name="T69" fmla="*/ 266 h 372"/>
                <a:gd name="T70" fmla="*/ 227 w 388"/>
                <a:gd name="T71" fmla="*/ 283 h 372"/>
                <a:gd name="T72" fmla="*/ 219 w 388"/>
                <a:gd name="T73" fmla="*/ 290 h 372"/>
                <a:gd name="T74" fmla="*/ 201 w 388"/>
                <a:gd name="T75" fmla="*/ 298 h 372"/>
                <a:gd name="T76" fmla="*/ 181 w 388"/>
                <a:gd name="T77" fmla="*/ 301 h 372"/>
                <a:gd name="T78" fmla="*/ 161 w 388"/>
                <a:gd name="T79" fmla="*/ 300 h 372"/>
                <a:gd name="T80" fmla="*/ 130 w 388"/>
                <a:gd name="T81" fmla="*/ 291 h 372"/>
                <a:gd name="T82" fmla="*/ 91 w 388"/>
                <a:gd name="T83" fmla="*/ 273 h 372"/>
                <a:gd name="T84" fmla="*/ 75 w 388"/>
                <a:gd name="T85" fmla="*/ 265 h 372"/>
                <a:gd name="T86" fmla="*/ 51 w 388"/>
                <a:gd name="T87" fmla="*/ 241 h 372"/>
                <a:gd name="T88" fmla="*/ 27 w 388"/>
                <a:gd name="T89" fmla="*/ 207 h 372"/>
                <a:gd name="T90" fmla="*/ 11 w 388"/>
                <a:gd name="T91" fmla="*/ 190 h 372"/>
                <a:gd name="T92" fmla="*/ 0 w 388"/>
                <a:gd name="T93" fmla="*/ 186 h 372"/>
                <a:gd name="T94" fmla="*/ 12 w 388"/>
                <a:gd name="T95" fmla="*/ 148 h 372"/>
                <a:gd name="T96" fmla="*/ 36 w 388"/>
                <a:gd name="T97" fmla="*/ 85 h 372"/>
                <a:gd name="T98" fmla="*/ 50 w 388"/>
                <a:gd name="T99" fmla="*/ 60 h 372"/>
                <a:gd name="T100" fmla="*/ 66 w 388"/>
                <a:gd name="T101" fmla="*/ 39 h 372"/>
                <a:gd name="T102" fmla="*/ 86 w 388"/>
                <a:gd name="T103" fmla="*/ 22 h 372"/>
                <a:gd name="T104" fmla="*/ 109 w 388"/>
                <a:gd name="T105" fmla="*/ 8 h 372"/>
                <a:gd name="T106" fmla="*/ 138 w 388"/>
                <a:gd name="T10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372">
                  <a:moveTo>
                    <a:pt x="138" y="0"/>
                  </a:moveTo>
                  <a:lnTo>
                    <a:pt x="138" y="0"/>
                  </a:lnTo>
                  <a:lnTo>
                    <a:pt x="155" y="6"/>
                  </a:lnTo>
                  <a:lnTo>
                    <a:pt x="170" y="10"/>
                  </a:lnTo>
                  <a:lnTo>
                    <a:pt x="186" y="12"/>
                  </a:lnTo>
                  <a:lnTo>
                    <a:pt x="202" y="14"/>
                  </a:lnTo>
                  <a:lnTo>
                    <a:pt x="233" y="15"/>
                  </a:lnTo>
                  <a:lnTo>
                    <a:pt x="265" y="18"/>
                  </a:lnTo>
                  <a:lnTo>
                    <a:pt x="265" y="18"/>
                  </a:lnTo>
                  <a:lnTo>
                    <a:pt x="278" y="26"/>
                  </a:lnTo>
                  <a:lnTo>
                    <a:pt x="292" y="37"/>
                  </a:lnTo>
                  <a:lnTo>
                    <a:pt x="305" y="49"/>
                  </a:lnTo>
                  <a:lnTo>
                    <a:pt x="319" y="62"/>
                  </a:lnTo>
                  <a:lnTo>
                    <a:pt x="345" y="90"/>
                  </a:lnTo>
                  <a:lnTo>
                    <a:pt x="371" y="116"/>
                  </a:lnTo>
                  <a:lnTo>
                    <a:pt x="371" y="116"/>
                  </a:lnTo>
                  <a:lnTo>
                    <a:pt x="371" y="132"/>
                  </a:lnTo>
                  <a:lnTo>
                    <a:pt x="371" y="139"/>
                  </a:lnTo>
                  <a:lnTo>
                    <a:pt x="370" y="146"/>
                  </a:lnTo>
                  <a:lnTo>
                    <a:pt x="367" y="151"/>
                  </a:lnTo>
                  <a:lnTo>
                    <a:pt x="364" y="153"/>
                  </a:lnTo>
                  <a:lnTo>
                    <a:pt x="362" y="154"/>
                  </a:lnTo>
                  <a:lnTo>
                    <a:pt x="355" y="155"/>
                  </a:lnTo>
                  <a:lnTo>
                    <a:pt x="342" y="154"/>
                  </a:lnTo>
                  <a:lnTo>
                    <a:pt x="342" y="154"/>
                  </a:lnTo>
                  <a:lnTo>
                    <a:pt x="342" y="169"/>
                  </a:lnTo>
                  <a:lnTo>
                    <a:pt x="342" y="176"/>
                  </a:lnTo>
                  <a:lnTo>
                    <a:pt x="341" y="183"/>
                  </a:lnTo>
                  <a:lnTo>
                    <a:pt x="338" y="190"/>
                  </a:lnTo>
                  <a:lnTo>
                    <a:pt x="334" y="197"/>
                  </a:lnTo>
                  <a:lnTo>
                    <a:pt x="327" y="204"/>
                  </a:lnTo>
                  <a:lnTo>
                    <a:pt x="320" y="209"/>
                  </a:lnTo>
                  <a:lnTo>
                    <a:pt x="320" y="209"/>
                  </a:lnTo>
                  <a:lnTo>
                    <a:pt x="320" y="223"/>
                  </a:lnTo>
                  <a:lnTo>
                    <a:pt x="320" y="230"/>
                  </a:lnTo>
                  <a:lnTo>
                    <a:pt x="317" y="234"/>
                  </a:lnTo>
                  <a:lnTo>
                    <a:pt x="313" y="239"/>
                  </a:lnTo>
                  <a:lnTo>
                    <a:pt x="308" y="240"/>
                  </a:lnTo>
                  <a:lnTo>
                    <a:pt x="298" y="240"/>
                  </a:lnTo>
                  <a:lnTo>
                    <a:pt x="287" y="237"/>
                  </a:lnTo>
                  <a:lnTo>
                    <a:pt x="384" y="330"/>
                  </a:lnTo>
                  <a:lnTo>
                    <a:pt x="384" y="330"/>
                  </a:lnTo>
                  <a:lnTo>
                    <a:pt x="387" y="340"/>
                  </a:lnTo>
                  <a:lnTo>
                    <a:pt x="388" y="349"/>
                  </a:lnTo>
                  <a:lnTo>
                    <a:pt x="385" y="356"/>
                  </a:lnTo>
                  <a:lnTo>
                    <a:pt x="382" y="362"/>
                  </a:lnTo>
                  <a:lnTo>
                    <a:pt x="377" y="366"/>
                  </a:lnTo>
                  <a:lnTo>
                    <a:pt x="370" y="369"/>
                  </a:lnTo>
                  <a:lnTo>
                    <a:pt x="362" y="372"/>
                  </a:lnTo>
                  <a:lnTo>
                    <a:pt x="352" y="372"/>
                  </a:lnTo>
                  <a:lnTo>
                    <a:pt x="352" y="372"/>
                  </a:lnTo>
                  <a:lnTo>
                    <a:pt x="294" y="323"/>
                  </a:lnTo>
                  <a:lnTo>
                    <a:pt x="237" y="279"/>
                  </a:lnTo>
                  <a:lnTo>
                    <a:pt x="183" y="240"/>
                  </a:lnTo>
                  <a:lnTo>
                    <a:pt x="134" y="209"/>
                  </a:lnTo>
                  <a:lnTo>
                    <a:pt x="134" y="209"/>
                  </a:lnTo>
                  <a:lnTo>
                    <a:pt x="134" y="214"/>
                  </a:lnTo>
                  <a:lnTo>
                    <a:pt x="134" y="219"/>
                  </a:lnTo>
                  <a:lnTo>
                    <a:pt x="131" y="227"/>
                  </a:lnTo>
                  <a:lnTo>
                    <a:pt x="131" y="233"/>
                  </a:lnTo>
                  <a:lnTo>
                    <a:pt x="131" y="237"/>
                  </a:lnTo>
                  <a:lnTo>
                    <a:pt x="134" y="241"/>
                  </a:lnTo>
                  <a:lnTo>
                    <a:pt x="138" y="247"/>
                  </a:lnTo>
                  <a:lnTo>
                    <a:pt x="138" y="247"/>
                  </a:lnTo>
                  <a:lnTo>
                    <a:pt x="152" y="247"/>
                  </a:lnTo>
                  <a:lnTo>
                    <a:pt x="166" y="248"/>
                  </a:lnTo>
                  <a:lnTo>
                    <a:pt x="179" y="251"/>
                  </a:lnTo>
                  <a:lnTo>
                    <a:pt x="191" y="255"/>
                  </a:lnTo>
                  <a:lnTo>
                    <a:pt x="204" y="259"/>
                  </a:lnTo>
                  <a:lnTo>
                    <a:pt x="213" y="266"/>
                  </a:lnTo>
                  <a:lnTo>
                    <a:pt x="222" y="275"/>
                  </a:lnTo>
                  <a:lnTo>
                    <a:pt x="227" y="283"/>
                  </a:lnTo>
                  <a:lnTo>
                    <a:pt x="227" y="283"/>
                  </a:lnTo>
                  <a:lnTo>
                    <a:pt x="219" y="290"/>
                  </a:lnTo>
                  <a:lnTo>
                    <a:pt x="210" y="294"/>
                  </a:lnTo>
                  <a:lnTo>
                    <a:pt x="201" y="298"/>
                  </a:lnTo>
                  <a:lnTo>
                    <a:pt x="191" y="300"/>
                  </a:lnTo>
                  <a:lnTo>
                    <a:pt x="181" y="301"/>
                  </a:lnTo>
                  <a:lnTo>
                    <a:pt x="172" y="300"/>
                  </a:lnTo>
                  <a:lnTo>
                    <a:pt x="161" y="300"/>
                  </a:lnTo>
                  <a:lnTo>
                    <a:pt x="151" y="297"/>
                  </a:lnTo>
                  <a:lnTo>
                    <a:pt x="130" y="291"/>
                  </a:lnTo>
                  <a:lnTo>
                    <a:pt x="109" y="283"/>
                  </a:lnTo>
                  <a:lnTo>
                    <a:pt x="91" y="273"/>
                  </a:lnTo>
                  <a:lnTo>
                    <a:pt x="75" y="265"/>
                  </a:lnTo>
                  <a:lnTo>
                    <a:pt x="75" y="265"/>
                  </a:lnTo>
                  <a:lnTo>
                    <a:pt x="62" y="254"/>
                  </a:lnTo>
                  <a:lnTo>
                    <a:pt x="51" y="241"/>
                  </a:lnTo>
                  <a:lnTo>
                    <a:pt x="34" y="218"/>
                  </a:lnTo>
                  <a:lnTo>
                    <a:pt x="27" y="207"/>
                  </a:lnTo>
                  <a:lnTo>
                    <a:pt x="19" y="197"/>
                  </a:lnTo>
                  <a:lnTo>
                    <a:pt x="11" y="190"/>
                  </a:lnTo>
                  <a:lnTo>
                    <a:pt x="5" y="187"/>
                  </a:lnTo>
                  <a:lnTo>
                    <a:pt x="0" y="186"/>
                  </a:lnTo>
                  <a:lnTo>
                    <a:pt x="0" y="186"/>
                  </a:lnTo>
                  <a:lnTo>
                    <a:pt x="12" y="148"/>
                  </a:lnTo>
                  <a:lnTo>
                    <a:pt x="23" y="115"/>
                  </a:lnTo>
                  <a:lnTo>
                    <a:pt x="36" y="85"/>
                  </a:lnTo>
                  <a:lnTo>
                    <a:pt x="43" y="72"/>
                  </a:lnTo>
                  <a:lnTo>
                    <a:pt x="50" y="60"/>
                  </a:lnTo>
                  <a:lnTo>
                    <a:pt x="58" y="49"/>
                  </a:lnTo>
                  <a:lnTo>
                    <a:pt x="66" y="39"/>
                  </a:lnTo>
                  <a:lnTo>
                    <a:pt x="76" y="29"/>
                  </a:lnTo>
                  <a:lnTo>
                    <a:pt x="86" y="22"/>
                  </a:lnTo>
                  <a:lnTo>
                    <a:pt x="97" y="15"/>
                  </a:lnTo>
                  <a:lnTo>
                    <a:pt x="109" y="8"/>
                  </a:lnTo>
                  <a:lnTo>
                    <a:pt x="123" y="4"/>
                  </a:lnTo>
                  <a:lnTo>
                    <a:pt x="138" y="0"/>
                  </a:lnTo>
                  <a:lnTo>
                    <a:pt x="1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6" name="Line 572"/>
            <p:cNvSpPr>
              <a:spLocks noChangeShapeType="1"/>
            </p:cNvSpPr>
            <p:nvPr/>
          </p:nvSpPr>
          <p:spPr bwMode="auto">
            <a:xfrm>
              <a:off x="6510338" y="365125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7" name="Freeform 573"/>
            <p:cNvSpPr>
              <a:spLocks noEditPoints="1"/>
            </p:cNvSpPr>
            <p:nvPr/>
          </p:nvSpPr>
          <p:spPr bwMode="auto">
            <a:xfrm>
              <a:off x="5759450" y="2674938"/>
              <a:ext cx="252412" cy="384175"/>
            </a:xfrm>
            <a:custGeom>
              <a:avLst/>
              <a:gdLst>
                <a:gd name="T0" fmla="*/ 104 w 478"/>
                <a:gd name="T1" fmla="*/ 585 h 724"/>
                <a:gd name="T2" fmla="*/ 102 w 478"/>
                <a:gd name="T3" fmla="*/ 539 h 724"/>
                <a:gd name="T4" fmla="*/ 101 w 478"/>
                <a:gd name="T5" fmla="*/ 470 h 724"/>
                <a:gd name="T6" fmla="*/ 94 w 478"/>
                <a:gd name="T7" fmla="*/ 423 h 724"/>
                <a:gd name="T8" fmla="*/ 88 w 478"/>
                <a:gd name="T9" fmla="*/ 398 h 724"/>
                <a:gd name="T10" fmla="*/ 72 w 478"/>
                <a:gd name="T11" fmla="*/ 392 h 724"/>
                <a:gd name="T12" fmla="*/ 58 w 478"/>
                <a:gd name="T13" fmla="*/ 383 h 724"/>
                <a:gd name="T14" fmla="*/ 44 w 478"/>
                <a:gd name="T15" fmla="*/ 369 h 724"/>
                <a:gd name="T16" fmla="*/ 22 w 478"/>
                <a:gd name="T17" fmla="*/ 331 h 724"/>
                <a:gd name="T18" fmla="*/ 5 w 478"/>
                <a:gd name="T19" fmla="*/ 281 h 724"/>
                <a:gd name="T20" fmla="*/ 0 w 478"/>
                <a:gd name="T21" fmla="*/ 254 h 724"/>
                <a:gd name="T22" fmla="*/ 2 w 478"/>
                <a:gd name="T23" fmla="*/ 236 h 724"/>
                <a:gd name="T24" fmla="*/ 12 w 478"/>
                <a:gd name="T25" fmla="*/ 226 h 724"/>
                <a:gd name="T26" fmla="*/ 27 w 478"/>
                <a:gd name="T27" fmla="*/ 222 h 724"/>
                <a:gd name="T28" fmla="*/ 48 w 478"/>
                <a:gd name="T29" fmla="*/ 223 h 724"/>
                <a:gd name="T30" fmla="*/ 52 w 478"/>
                <a:gd name="T31" fmla="*/ 176 h 724"/>
                <a:gd name="T32" fmla="*/ 58 w 478"/>
                <a:gd name="T33" fmla="*/ 130 h 724"/>
                <a:gd name="T34" fmla="*/ 66 w 478"/>
                <a:gd name="T35" fmla="*/ 100 h 724"/>
                <a:gd name="T36" fmla="*/ 76 w 478"/>
                <a:gd name="T37" fmla="*/ 82 h 724"/>
                <a:gd name="T38" fmla="*/ 90 w 478"/>
                <a:gd name="T39" fmla="*/ 66 h 724"/>
                <a:gd name="T40" fmla="*/ 98 w 478"/>
                <a:gd name="T41" fmla="*/ 60 h 724"/>
                <a:gd name="T42" fmla="*/ 129 w 478"/>
                <a:gd name="T43" fmla="*/ 36 h 724"/>
                <a:gd name="T44" fmla="*/ 162 w 478"/>
                <a:gd name="T45" fmla="*/ 18 h 724"/>
                <a:gd name="T46" fmla="*/ 197 w 478"/>
                <a:gd name="T47" fmla="*/ 7 h 724"/>
                <a:gd name="T48" fmla="*/ 234 w 478"/>
                <a:gd name="T49" fmla="*/ 1 h 724"/>
                <a:gd name="T50" fmla="*/ 271 w 478"/>
                <a:gd name="T51" fmla="*/ 1 h 724"/>
                <a:gd name="T52" fmla="*/ 312 w 478"/>
                <a:gd name="T53" fmla="*/ 7 h 724"/>
                <a:gd name="T54" fmla="*/ 352 w 478"/>
                <a:gd name="T55" fmla="*/ 19 h 724"/>
                <a:gd name="T56" fmla="*/ 395 w 478"/>
                <a:gd name="T57" fmla="*/ 36 h 724"/>
                <a:gd name="T58" fmla="*/ 410 w 478"/>
                <a:gd name="T59" fmla="*/ 80 h 724"/>
                <a:gd name="T60" fmla="*/ 423 w 478"/>
                <a:gd name="T61" fmla="*/ 127 h 724"/>
                <a:gd name="T62" fmla="*/ 432 w 478"/>
                <a:gd name="T63" fmla="*/ 177 h 724"/>
                <a:gd name="T64" fmla="*/ 435 w 478"/>
                <a:gd name="T65" fmla="*/ 230 h 724"/>
                <a:gd name="T66" fmla="*/ 450 w 478"/>
                <a:gd name="T67" fmla="*/ 222 h 724"/>
                <a:gd name="T68" fmla="*/ 461 w 478"/>
                <a:gd name="T69" fmla="*/ 219 h 724"/>
                <a:gd name="T70" fmla="*/ 468 w 478"/>
                <a:gd name="T71" fmla="*/ 220 h 724"/>
                <a:gd name="T72" fmla="*/ 473 w 478"/>
                <a:gd name="T73" fmla="*/ 226 h 724"/>
                <a:gd name="T74" fmla="*/ 475 w 478"/>
                <a:gd name="T75" fmla="*/ 243 h 724"/>
                <a:gd name="T76" fmla="*/ 478 w 478"/>
                <a:gd name="T77" fmla="*/ 261 h 724"/>
                <a:gd name="T78" fmla="*/ 466 w 478"/>
                <a:gd name="T79" fmla="*/ 306 h 724"/>
                <a:gd name="T80" fmla="*/ 453 w 478"/>
                <a:gd name="T81" fmla="*/ 349 h 724"/>
                <a:gd name="T82" fmla="*/ 441 w 478"/>
                <a:gd name="T83" fmla="*/ 372 h 724"/>
                <a:gd name="T84" fmla="*/ 431 w 478"/>
                <a:gd name="T85" fmla="*/ 380 h 724"/>
                <a:gd name="T86" fmla="*/ 418 w 478"/>
                <a:gd name="T87" fmla="*/ 381 h 724"/>
                <a:gd name="T88" fmla="*/ 412 w 478"/>
                <a:gd name="T89" fmla="*/ 378 h 724"/>
                <a:gd name="T90" fmla="*/ 414 w 478"/>
                <a:gd name="T91" fmla="*/ 424 h 724"/>
                <a:gd name="T92" fmla="*/ 412 w 478"/>
                <a:gd name="T93" fmla="*/ 491 h 724"/>
                <a:gd name="T94" fmla="*/ 413 w 478"/>
                <a:gd name="T95" fmla="*/ 535 h 724"/>
                <a:gd name="T96" fmla="*/ 417 w 478"/>
                <a:gd name="T97" fmla="*/ 557 h 724"/>
                <a:gd name="T98" fmla="*/ 269 w 478"/>
                <a:gd name="T99" fmla="*/ 724 h 724"/>
                <a:gd name="T100" fmla="*/ 226 w 478"/>
                <a:gd name="T101" fmla="*/ 693 h 724"/>
                <a:gd name="T102" fmla="*/ 162 w 478"/>
                <a:gd name="T103" fmla="*/ 652 h 724"/>
                <a:gd name="T104" fmla="*/ 131 w 478"/>
                <a:gd name="T105" fmla="*/ 624 h 724"/>
                <a:gd name="T106" fmla="*/ 113 w 478"/>
                <a:gd name="T107" fmla="*/ 599 h 724"/>
                <a:gd name="T108" fmla="*/ 104 w 478"/>
                <a:gd name="T109" fmla="*/ 585 h 724"/>
                <a:gd name="T110" fmla="*/ 104 w 478"/>
                <a:gd name="T111" fmla="*/ 58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8" h="724">
                  <a:moveTo>
                    <a:pt x="104" y="585"/>
                  </a:moveTo>
                  <a:lnTo>
                    <a:pt x="104" y="585"/>
                  </a:lnTo>
                  <a:lnTo>
                    <a:pt x="102" y="562"/>
                  </a:lnTo>
                  <a:lnTo>
                    <a:pt x="102" y="539"/>
                  </a:lnTo>
                  <a:lnTo>
                    <a:pt x="101" y="494"/>
                  </a:lnTo>
                  <a:lnTo>
                    <a:pt x="101" y="470"/>
                  </a:lnTo>
                  <a:lnTo>
                    <a:pt x="98" y="446"/>
                  </a:lnTo>
                  <a:lnTo>
                    <a:pt x="94" y="423"/>
                  </a:lnTo>
                  <a:lnTo>
                    <a:pt x="88" y="398"/>
                  </a:lnTo>
                  <a:lnTo>
                    <a:pt x="88" y="398"/>
                  </a:lnTo>
                  <a:lnTo>
                    <a:pt x="80" y="395"/>
                  </a:lnTo>
                  <a:lnTo>
                    <a:pt x="72" y="392"/>
                  </a:lnTo>
                  <a:lnTo>
                    <a:pt x="65" y="388"/>
                  </a:lnTo>
                  <a:lnTo>
                    <a:pt x="58" y="383"/>
                  </a:lnTo>
                  <a:lnTo>
                    <a:pt x="51" y="376"/>
                  </a:lnTo>
                  <a:lnTo>
                    <a:pt x="44" y="369"/>
                  </a:lnTo>
                  <a:lnTo>
                    <a:pt x="32" y="352"/>
                  </a:lnTo>
                  <a:lnTo>
                    <a:pt x="22" y="331"/>
                  </a:lnTo>
                  <a:lnTo>
                    <a:pt x="12" y="308"/>
                  </a:lnTo>
                  <a:lnTo>
                    <a:pt x="5" y="281"/>
                  </a:lnTo>
                  <a:lnTo>
                    <a:pt x="0" y="254"/>
                  </a:lnTo>
                  <a:lnTo>
                    <a:pt x="0" y="254"/>
                  </a:lnTo>
                  <a:lnTo>
                    <a:pt x="0" y="244"/>
                  </a:lnTo>
                  <a:lnTo>
                    <a:pt x="2" y="236"/>
                  </a:lnTo>
                  <a:lnTo>
                    <a:pt x="7" y="230"/>
                  </a:lnTo>
                  <a:lnTo>
                    <a:pt x="12" y="226"/>
                  </a:lnTo>
                  <a:lnTo>
                    <a:pt x="19" y="223"/>
                  </a:lnTo>
                  <a:lnTo>
                    <a:pt x="27" y="222"/>
                  </a:lnTo>
                  <a:lnTo>
                    <a:pt x="37" y="222"/>
                  </a:lnTo>
                  <a:lnTo>
                    <a:pt x="48" y="223"/>
                  </a:lnTo>
                  <a:lnTo>
                    <a:pt x="48" y="223"/>
                  </a:lnTo>
                  <a:lnTo>
                    <a:pt x="52" y="176"/>
                  </a:lnTo>
                  <a:lnTo>
                    <a:pt x="54" y="152"/>
                  </a:lnTo>
                  <a:lnTo>
                    <a:pt x="58" y="130"/>
                  </a:lnTo>
                  <a:lnTo>
                    <a:pt x="63" y="109"/>
                  </a:lnTo>
                  <a:lnTo>
                    <a:pt x="66" y="100"/>
                  </a:lnTo>
                  <a:lnTo>
                    <a:pt x="70" y="90"/>
                  </a:lnTo>
                  <a:lnTo>
                    <a:pt x="76" y="82"/>
                  </a:lnTo>
                  <a:lnTo>
                    <a:pt x="83" y="73"/>
                  </a:lnTo>
                  <a:lnTo>
                    <a:pt x="90" y="66"/>
                  </a:lnTo>
                  <a:lnTo>
                    <a:pt x="98" y="60"/>
                  </a:lnTo>
                  <a:lnTo>
                    <a:pt x="98" y="60"/>
                  </a:lnTo>
                  <a:lnTo>
                    <a:pt x="113" y="47"/>
                  </a:lnTo>
                  <a:lnTo>
                    <a:pt x="129" y="36"/>
                  </a:lnTo>
                  <a:lnTo>
                    <a:pt x="145" y="26"/>
                  </a:lnTo>
                  <a:lnTo>
                    <a:pt x="162" y="18"/>
                  </a:lnTo>
                  <a:lnTo>
                    <a:pt x="180" y="11"/>
                  </a:lnTo>
                  <a:lnTo>
                    <a:pt x="197" y="7"/>
                  </a:lnTo>
                  <a:lnTo>
                    <a:pt x="215" y="3"/>
                  </a:lnTo>
                  <a:lnTo>
                    <a:pt x="234" y="1"/>
                  </a:lnTo>
                  <a:lnTo>
                    <a:pt x="252" y="0"/>
                  </a:lnTo>
                  <a:lnTo>
                    <a:pt x="271" y="1"/>
                  </a:lnTo>
                  <a:lnTo>
                    <a:pt x="291" y="3"/>
                  </a:lnTo>
                  <a:lnTo>
                    <a:pt x="312" y="7"/>
                  </a:lnTo>
                  <a:lnTo>
                    <a:pt x="331" y="12"/>
                  </a:lnTo>
                  <a:lnTo>
                    <a:pt x="352" y="19"/>
                  </a:lnTo>
                  <a:lnTo>
                    <a:pt x="374" y="26"/>
                  </a:lnTo>
                  <a:lnTo>
                    <a:pt x="395" y="36"/>
                  </a:lnTo>
                  <a:lnTo>
                    <a:pt x="395" y="36"/>
                  </a:lnTo>
                  <a:lnTo>
                    <a:pt x="410" y="80"/>
                  </a:lnTo>
                  <a:lnTo>
                    <a:pt x="417" y="104"/>
                  </a:lnTo>
                  <a:lnTo>
                    <a:pt x="423" y="127"/>
                  </a:lnTo>
                  <a:lnTo>
                    <a:pt x="428" y="151"/>
                  </a:lnTo>
                  <a:lnTo>
                    <a:pt x="432" y="177"/>
                  </a:lnTo>
                  <a:lnTo>
                    <a:pt x="434" y="204"/>
                  </a:lnTo>
                  <a:lnTo>
                    <a:pt x="435" y="230"/>
                  </a:lnTo>
                  <a:lnTo>
                    <a:pt x="435" y="230"/>
                  </a:lnTo>
                  <a:lnTo>
                    <a:pt x="450" y="222"/>
                  </a:lnTo>
                  <a:lnTo>
                    <a:pt x="457" y="219"/>
                  </a:lnTo>
                  <a:lnTo>
                    <a:pt x="461" y="219"/>
                  </a:lnTo>
                  <a:lnTo>
                    <a:pt x="466" y="219"/>
                  </a:lnTo>
                  <a:lnTo>
                    <a:pt x="468" y="220"/>
                  </a:lnTo>
                  <a:lnTo>
                    <a:pt x="471" y="223"/>
                  </a:lnTo>
                  <a:lnTo>
                    <a:pt x="473" y="226"/>
                  </a:lnTo>
                  <a:lnTo>
                    <a:pt x="475" y="233"/>
                  </a:lnTo>
                  <a:lnTo>
                    <a:pt x="475" y="243"/>
                  </a:lnTo>
                  <a:lnTo>
                    <a:pt x="477" y="252"/>
                  </a:lnTo>
                  <a:lnTo>
                    <a:pt x="478" y="261"/>
                  </a:lnTo>
                  <a:lnTo>
                    <a:pt x="478" y="261"/>
                  </a:lnTo>
                  <a:lnTo>
                    <a:pt x="466" y="306"/>
                  </a:lnTo>
                  <a:lnTo>
                    <a:pt x="459" y="330"/>
                  </a:lnTo>
                  <a:lnTo>
                    <a:pt x="453" y="349"/>
                  </a:lnTo>
                  <a:lnTo>
                    <a:pt x="445" y="365"/>
                  </a:lnTo>
                  <a:lnTo>
                    <a:pt x="441" y="372"/>
                  </a:lnTo>
                  <a:lnTo>
                    <a:pt x="435" y="376"/>
                  </a:lnTo>
                  <a:lnTo>
                    <a:pt x="431" y="380"/>
                  </a:lnTo>
                  <a:lnTo>
                    <a:pt x="424" y="381"/>
                  </a:lnTo>
                  <a:lnTo>
                    <a:pt x="418" y="381"/>
                  </a:lnTo>
                  <a:lnTo>
                    <a:pt x="412" y="378"/>
                  </a:lnTo>
                  <a:lnTo>
                    <a:pt x="412" y="378"/>
                  </a:lnTo>
                  <a:lnTo>
                    <a:pt x="414" y="401"/>
                  </a:lnTo>
                  <a:lnTo>
                    <a:pt x="414" y="424"/>
                  </a:lnTo>
                  <a:lnTo>
                    <a:pt x="413" y="469"/>
                  </a:lnTo>
                  <a:lnTo>
                    <a:pt x="412" y="491"/>
                  </a:lnTo>
                  <a:lnTo>
                    <a:pt x="412" y="513"/>
                  </a:lnTo>
                  <a:lnTo>
                    <a:pt x="413" y="535"/>
                  </a:lnTo>
                  <a:lnTo>
                    <a:pt x="417" y="557"/>
                  </a:lnTo>
                  <a:lnTo>
                    <a:pt x="417" y="557"/>
                  </a:lnTo>
                  <a:lnTo>
                    <a:pt x="269" y="724"/>
                  </a:lnTo>
                  <a:lnTo>
                    <a:pt x="269" y="724"/>
                  </a:lnTo>
                  <a:lnTo>
                    <a:pt x="246" y="707"/>
                  </a:lnTo>
                  <a:lnTo>
                    <a:pt x="226" y="693"/>
                  </a:lnTo>
                  <a:lnTo>
                    <a:pt x="183" y="667"/>
                  </a:lnTo>
                  <a:lnTo>
                    <a:pt x="162" y="652"/>
                  </a:lnTo>
                  <a:lnTo>
                    <a:pt x="141" y="634"/>
                  </a:lnTo>
                  <a:lnTo>
                    <a:pt x="131" y="624"/>
                  </a:lnTo>
                  <a:lnTo>
                    <a:pt x="122" y="611"/>
                  </a:lnTo>
                  <a:lnTo>
                    <a:pt x="113" y="599"/>
                  </a:lnTo>
                  <a:lnTo>
                    <a:pt x="104" y="585"/>
                  </a:lnTo>
                  <a:lnTo>
                    <a:pt x="104" y="585"/>
                  </a:lnTo>
                  <a:close/>
                  <a:moveTo>
                    <a:pt x="104" y="585"/>
                  </a:moveTo>
                  <a:lnTo>
                    <a:pt x="104" y="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574"/>
            <p:cNvSpPr>
              <a:spLocks/>
            </p:cNvSpPr>
            <p:nvPr/>
          </p:nvSpPr>
          <p:spPr bwMode="auto">
            <a:xfrm>
              <a:off x="5759450" y="2674938"/>
              <a:ext cx="252412" cy="384175"/>
            </a:xfrm>
            <a:custGeom>
              <a:avLst/>
              <a:gdLst>
                <a:gd name="T0" fmla="*/ 104 w 478"/>
                <a:gd name="T1" fmla="*/ 585 h 724"/>
                <a:gd name="T2" fmla="*/ 102 w 478"/>
                <a:gd name="T3" fmla="*/ 539 h 724"/>
                <a:gd name="T4" fmla="*/ 101 w 478"/>
                <a:gd name="T5" fmla="*/ 470 h 724"/>
                <a:gd name="T6" fmla="*/ 94 w 478"/>
                <a:gd name="T7" fmla="*/ 423 h 724"/>
                <a:gd name="T8" fmla="*/ 88 w 478"/>
                <a:gd name="T9" fmla="*/ 398 h 724"/>
                <a:gd name="T10" fmla="*/ 72 w 478"/>
                <a:gd name="T11" fmla="*/ 392 h 724"/>
                <a:gd name="T12" fmla="*/ 58 w 478"/>
                <a:gd name="T13" fmla="*/ 383 h 724"/>
                <a:gd name="T14" fmla="*/ 44 w 478"/>
                <a:gd name="T15" fmla="*/ 369 h 724"/>
                <a:gd name="T16" fmla="*/ 22 w 478"/>
                <a:gd name="T17" fmla="*/ 331 h 724"/>
                <a:gd name="T18" fmla="*/ 5 w 478"/>
                <a:gd name="T19" fmla="*/ 281 h 724"/>
                <a:gd name="T20" fmla="*/ 0 w 478"/>
                <a:gd name="T21" fmla="*/ 254 h 724"/>
                <a:gd name="T22" fmla="*/ 2 w 478"/>
                <a:gd name="T23" fmla="*/ 236 h 724"/>
                <a:gd name="T24" fmla="*/ 12 w 478"/>
                <a:gd name="T25" fmla="*/ 226 h 724"/>
                <a:gd name="T26" fmla="*/ 27 w 478"/>
                <a:gd name="T27" fmla="*/ 222 h 724"/>
                <a:gd name="T28" fmla="*/ 48 w 478"/>
                <a:gd name="T29" fmla="*/ 223 h 724"/>
                <a:gd name="T30" fmla="*/ 52 w 478"/>
                <a:gd name="T31" fmla="*/ 176 h 724"/>
                <a:gd name="T32" fmla="*/ 58 w 478"/>
                <a:gd name="T33" fmla="*/ 130 h 724"/>
                <a:gd name="T34" fmla="*/ 66 w 478"/>
                <a:gd name="T35" fmla="*/ 100 h 724"/>
                <a:gd name="T36" fmla="*/ 76 w 478"/>
                <a:gd name="T37" fmla="*/ 82 h 724"/>
                <a:gd name="T38" fmla="*/ 90 w 478"/>
                <a:gd name="T39" fmla="*/ 66 h 724"/>
                <a:gd name="T40" fmla="*/ 98 w 478"/>
                <a:gd name="T41" fmla="*/ 60 h 724"/>
                <a:gd name="T42" fmla="*/ 129 w 478"/>
                <a:gd name="T43" fmla="*/ 36 h 724"/>
                <a:gd name="T44" fmla="*/ 162 w 478"/>
                <a:gd name="T45" fmla="*/ 18 h 724"/>
                <a:gd name="T46" fmla="*/ 197 w 478"/>
                <a:gd name="T47" fmla="*/ 7 h 724"/>
                <a:gd name="T48" fmla="*/ 234 w 478"/>
                <a:gd name="T49" fmla="*/ 1 h 724"/>
                <a:gd name="T50" fmla="*/ 271 w 478"/>
                <a:gd name="T51" fmla="*/ 1 h 724"/>
                <a:gd name="T52" fmla="*/ 312 w 478"/>
                <a:gd name="T53" fmla="*/ 7 h 724"/>
                <a:gd name="T54" fmla="*/ 352 w 478"/>
                <a:gd name="T55" fmla="*/ 19 h 724"/>
                <a:gd name="T56" fmla="*/ 395 w 478"/>
                <a:gd name="T57" fmla="*/ 36 h 724"/>
                <a:gd name="T58" fmla="*/ 410 w 478"/>
                <a:gd name="T59" fmla="*/ 80 h 724"/>
                <a:gd name="T60" fmla="*/ 423 w 478"/>
                <a:gd name="T61" fmla="*/ 127 h 724"/>
                <a:gd name="T62" fmla="*/ 432 w 478"/>
                <a:gd name="T63" fmla="*/ 177 h 724"/>
                <a:gd name="T64" fmla="*/ 435 w 478"/>
                <a:gd name="T65" fmla="*/ 230 h 724"/>
                <a:gd name="T66" fmla="*/ 450 w 478"/>
                <a:gd name="T67" fmla="*/ 222 h 724"/>
                <a:gd name="T68" fmla="*/ 461 w 478"/>
                <a:gd name="T69" fmla="*/ 219 h 724"/>
                <a:gd name="T70" fmla="*/ 468 w 478"/>
                <a:gd name="T71" fmla="*/ 220 h 724"/>
                <a:gd name="T72" fmla="*/ 473 w 478"/>
                <a:gd name="T73" fmla="*/ 226 h 724"/>
                <a:gd name="T74" fmla="*/ 475 w 478"/>
                <a:gd name="T75" fmla="*/ 243 h 724"/>
                <a:gd name="T76" fmla="*/ 478 w 478"/>
                <a:gd name="T77" fmla="*/ 261 h 724"/>
                <a:gd name="T78" fmla="*/ 466 w 478"/>
                <a:gd name="T79" fmla="*/ 306 h 724"/>
                <a:gd name="T80" fmla="*/ 453 w 478"/>
                <a:gd name="T81" fmla="*/ 349 h 724"/>
                <a:gd name="T82" fmla="*/ 441 w 478"/>
                <a:gd name="T83" fmla="*/ 372 h 724"/>
                <a:gd name="T84" fmla="*/ 431 w 478"/>
                <a:gd name="T85" fmla="*/ 380 h 724"/>
                <a:gd name="T86" fmla="*/ 418 w 478"/>
                <a:gd name="T87" fmla="*/ 381 h 724"/>
                <a:gd name="T88" fmla="*/ 412 w 478"/>
                <a:gd name="T89" fmla="*/ 378 h 724"/>
                <a:gd name="T90" fmla="*/ 414 w 478"/>
                <a:gd name="T91" fmla="*/ 424 h 724"/>
                <a:gd name="T92" fmla="*/ 412 w 478"/>
                <a:gd name="T93" fmla="*/ 491 h 724"/>
                <a:gd name="T94" fmla="*/ 413 w 478"/>
                <a:gd name="T95" fmla="*/ 535 h 724"/>
                <a:gd name="T96" fmla="*/ 417 w 478"/>
                <a:gd name="T97" fmla="*/ 557 h 724"/>
                <a:gd name="T98" fmla="*/ 269 w 478"/>
                <a:gd name="T99" fmla="*/ 724 h 724"/>
                <a:gd name="T100" fmla="*/ 226 w 478"/>
                <a:gd name="T101" fmla="*/ 693 h 724"/>
                <a:gd name="T102" fmla="*/ 162 w 478"/>
                <a:gd name="T103" fmla="*/ 652 h 724"/>
                <a:gd name="T104" fmla="*/ 131 w 478"/>
                <a:gd name="T105" fmla="*/ 624 h 724"/>
                <a:gd name="T106" fmla="*/ 113 w 478"/>
                <a:gd name="T107" fmla="*/ 599 h 724"/>
                <a:gd name="T108" fmla="*/ 104 w 478"/>
                <a:gd name="T109" fmla="*/ 58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8" h="724">
                  <a:moveTo>
                    <a:pt x="104" y="585"/>
                  </a:moveTo>
                  <a:lnTo>
                    <a:pt x="104" y="585"/>
                  </a:lnTo>
                  <a:lnTo>
                    <a:pt x="102" y="562"/>
                  </a:lnTo>
                  <a:lnTo>
                    <a:pt x="102" y="539"/>
                  </a:lnTo>
                  <a:lnTo>
                    <a:pt x="101" y="494"/>
                  </a:lnTo>
                  <a:lnTo>
                    <a:pt x="101" y="470"/>
                  </a:lnTo>
                  <a:lnTo>
                    <a:pt x="98" y="446"/>
                  </a:lnTo>
                  <a:lnTo>
                    <a:pt x="94" y="423"/>
                  </a:lnTo>
                  <a:lnTo>
                    <a:pt x="88" y="398"/>
                  </a:lnTo>
                  <a:lnTo>
                    <a:pt x="88" y="398"/>
                  </a:lnTo>
                  <a:lnTo>
                    <a:pt x="80" y="395"/>
                  </a:lnTo>
                  <a:lnTo>
                    <a:pt x="72" y="392"/>
                  </a:lnTo>
                  <a:lnTo>
                    <a:pt x="65" y="388"/>
                  </a:lnTo>
                  <a:lnTo>
                    <a:pt x="58" y="383"/>
                  </a:lnTo>
                  <a:lnTo>
                    <a:pt x="51" y="376"/>
                  </a:lnTo>
                  <a:lnTo>
                    <a:pt x="44" y="369"/>
                  </a:lnTo>
                  <a:lnTo>
                    <a:pt x="32" y="352"/>
                  </a:lnTo>
                  <a:lnTo>
                    <a:pt x="22" y="331"/>
                  </a:lnTo>
                  <a:lnTo>
                    <a:pt x="12" y="308"/>
                  </a:lnTo>
                  <a:lnTo>
                    <a:pt x="5" y="281"/>
                  </a:lnTo>
                  <a:lnTo>
                    <a:pt x="0" y="254"/>
                  </a:lnTo>
                  <a:lnTo>
                    <a:pt x="0" y="254"/>
                  </a:lnTo>
                  <a:lnTo>
                    <a:pt x="0" y="244"/>
                  </a:lnTo>
                  <a:lnTo>
                    <a:pt x="2" y="236"/>
                  </a:lnTo>
                  <a:lnTo>
                    <a:pt x="7" y="230"/>
                  </a:lnTo>
                  <a:lnTo>
                    <a:pt x="12" y="226"/>
                  </a:lnTo>
                  <a:lnTo>
                    <a:pt x="19" y="223"/>
                  </a:lnTo>
                  <a:lnTo>
                    <a:pt x="27" y="222"/>
                  </a:lnTo>
                  <a:lnTo>
                    <a:pt x="37" y="222"/>
                  </a:lnTo>
                  <a:lnTo>
                    <a:pt x="48" y="223"/>
                  </a:lnTo>
                  <a:lnTo>
                    <a:pt x="48" y="223"/>
                  </a:lnTo>
                  <a:lnTo>
                    <a:pt x="52" y="176"/>
                  </a:lnTo>
                  <a:lnTo>
                    <a:pt x="54" y="152"/>
                  </a:lnTo>
                  <a:lnTo>
                    <a:pt x="58" y="130"/>
                  </a:lnTo>
                  <a:lnTo>
                    <a:pt x="63" y="109"/>
                  </a:lnTo>
                  <a:lnTo>
                    <a:pt x="66" y="100"/>
                  </a:lnTo>
                  <a:lnTo>
                    <a:pt x="70" y="90"/>
                  </a:lnTo>
                  <a:lnTo>
                    <a:pt x="76" y="82"/>
                  </a:lnTo>
                  <a:lnTo>
                    <a:pt x="83" y="73"/>
                  </a:lnTo>
                  <a:lnTo>
                    <a:pt x="90" y="66"/>
                  </a:lnTo>
                  <a:lnTo>
                    <a:pt x="98" y="60"/>
                  </a:lnTo>
                  <a:lnTo>
                    <a:pt x="98" y="60"/>
                  </a:lnTo>
                  <a:lnTo>
                    <a:pt x="113" y="47"/>
                  </a:lnTo>
                  <a:lnTo>
                    <a:pt x="129" y="36"/>
                  </a:lnTo>
                  <a:lnTo>
                    <a:pt x="145" y="26"/>
                  </a:lnTo>
                  <a:lnTo>
                    <a:pt x="162" y="18"/>
                  </a:lnTo>
                  <a:lnTo>
                    <a:pt x="180" y="11"/>
                  </a:lnTo>
                  <a:lnTo>
                    <a:pt x="197" y="7"/>
                  </a:lnTo>
                  <a:lnTo>
                    <a:pt x="215" y="3"/>
                  </a:lnTo>
                  <a:lnTo>
                    <a:pt x="234" y="1"/>
                  </a:lnTo>
                  <a:lnTo>
                    <a:pt x="252" y="0"/>
                  </a:lnTo>
                  <a:lnTo>
                    <a:pt x="271" y="1"/>
                  </a:lnTo>
                  <a:lnTo>
                    <a:pt x="291" y="3"/>
                  </a:lnTo>
                  <a:lnTo>
                    <a:pt x="312" y="7"/>
                  </a:lnTo>
                  <a:lnTo>
                    <a:pt x="331" y="12"/>
                  </a:lnTo>
                  <a:lnTo>
                    <a:pt x="352" y="19"/>
                  </a:lnTo>
                  <a:lnTo>
                    <a:pt x="374" y="26"/>
                  </a:lnTo>
                  <a:lnTo>
                    <a:pt x="395" y="36"/>
                  </a:lnTo>
                  <a:lnTo>
                    <a:pt x="395" y="36"/>
                  </a:lnTo>
                  <a:lnTo>
                    <a:pt x="410" y="80"/>
                  </a:lnTo>
                  <a:lnTo>
                    <a:pt x="417" y="104"/>
                  </a:lnTo>
                  <a:lnTo>
                    <a:pt x="423" y="127"/>
                  </a:lnTo>
                  <a:lnTo>
                    <a:pt x="428" y="151"/>
                  </a:lnTo>
                  <a:lnTo>
                    <a:pt x="432" y="177"/>
                  </a:lnTo>
                  <a:lnTo>
                    <a:pt x="434" y="204"/>
                  </a:lnTo>
                  <a:lnTo>
                    <a:pt x="435" y="230"/>
                  </a:lnTo>
                  <a:lnTo>
                    <a:pt x="435" y="230"/>
                  </a:lnTo>
                  <a:lnTo>
                    <a:pt x="450" y="222"/>
                  </a:lnTo>
                  <a:lnTo>
                    <a:pt x="457" y="219"/>
                  </a:lnTo>
                  <a:lnTo>
                    <a:pt x="461" y="219"/>
                  </a:lnTo>
                  <a:lnTo>
                    <a:pt x="466" y="219"/>
                  </a:lnTo>
                  <a:lnTo>
                    <a:pt x="468" y="220"/>
                  </a:lnTo>
                  <a:lnTo>
                    <a:pt x="471" y="223"/>
                  </a:lnTo>
                  <a:lnTo>
                    <a:pt x="473" y="226"/>
                  </a:lnTo>
                  <a:lnTo>
                    <a:pt x="475" y="233"/>
                  </a:lnTo>
                  <a:lnTo>
                    <a:pt x="475" y="243"/>
                  </a:lnTo>
                  <a:lnTo>
                    <a:pt x="477" y="252"/>
                  </a:lnTo>
                  <a:lnTo>
                    <a:pt x="478" y="261"/>
                  </a:lnTo>
                  <a:lnTo>
                    <a:pt x="478" y="261"/>
                  </a:lnTo>
                  <a:lnTo>
                    <a:pt x="466" y="306"/>
                  </a:lnTo>
                  <a:lnTo>
                    <a:pt x="459" y="330"/>
                  </a:lnTo>
                  <a:lnTo>
                    <a:pt x="453" y="349"/>
                  </a:lnTo>
                  <a:lnTo>
                    <a:pt x="445" y="365"/>
                  </a:lnTo>
                  <a:lnTo>
                    <a:pt x="441" y="372"/>
                  </a:lnTo>
                  <a:lnTo>
                    <a:pt x="435" y="376"/>
                  </a:lnTo>
                  <a:lnTo>
                    <a:pt x="431" y="380"/>
                  </a:lnTo>
                  <a:lnTo>
                    <a:pt x="424" y="381"/>
                  </a:lnTo>
                  <a:lnTo>
                    <a:pt x="418" y="381"/>
                  </a:lnTo>
                  <a:lnTo>
                    <a:pt x="412" y="378"/>
                  </a:lnTo>
                  <a:lnTo>
                    <a:pt x="412" y="378"/>
                  </a:lnTo>
                  <a:lnTo>
                    <a:pt x="414" y="401"/>
                  </a:lnTo>
                  <a:lnTo>
                    <a:pt x="414" y="424"/>
                  </a:lnTo>
                  <a:lnTo>
                    <a:pt x="413" y="469"/>
                  </a:lnTo>
                  <a:lnTo>
                    <a:pt x="412" y="491"/>
                  </a:lnTo>
                  <a:lnTo>
                    <a:pt x="412" y="513"/>
                  </a:lnTo>
                  <a:lnTo>
                    <a:pt x="413" y="535"/>
                  </a:lnTo>
                  <a:lnTo>
                    <a:pt x="417" y="557"/>
                  </a:lnTo>
                  <a:lnTo>
                    <a:pt x="417" y="557"/>
                  </a:lnTo>
                  <a:lnTo>
                    <a:pt x="269" y="724"/>
                  </a:lnTo>
                  <a:lnTo>
                    <a:pt x="269" y="724"/>
                  </a:lnTo>
                  <a:lnTo>
                    <a:pt x="246" y="707"/>
                  </a:lnTo>
                  <a:lnTo>
                    <a:pt x="226" y="693"/>
                  </a:lnTo>
                  <a:lnTo>
                    <a:pt x="183" y="667"/>
                  </a:lnTo>
                  <a:lnTo>
                    <a:pt x="162" y="652"/>
                  </a:lnTo>
                  <a:lnTo>
                    <a:pt x="141" y="634"/>
                  </a:lnTo>
                  <a:lnTo>
                    <a:pt x="131" y="624"/>
                  </a:lnTo>
                  <a:lnTo>
                    <a:pt x="122" y="611"/>
                  </a:lnTo>
                  <a:lnTo>
                    <a:pt x="113" y="599"/>
                  </a:lnTo>
                  <a:lnTo>
                    <a:pt x="104" y="585"/>
                  </a:lnTo>
                  <a:lnTo>
                    <a:pt x="104" y="5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9" name="Line 575"/>
            <p:cNvSpPr>
              <a:spLocks noChangeShapeType="1"/>
            </p:cNvSpPr>
            <p:nvPr/>
          </p:nvSpPr>
          <p:spPr bwMode="auto">
            <a:xfrm>
              <a:off x="5815013" y="29845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0" name="Freeform 576"/>
            <p:cNvSpPr>
              <a:spLocks/>
            </p:cNvSpPr>
            <p:nvPr/>
          </p:nvSpPr>
          <p:spPr bwMode="auto">
            <a:xfrm>
              <a:off x="5759450" y="2674938"/>
              <a:ext cx="252412" cy="384175"/>
            </a:xfrm>
            <a:custGeom>
              <a:avLst/>
              <a:gdLst>
                <a:gd name="T0" fmla="*/ 104 w 478"/>
                <a:gd name="T1" fmla="*/ 585 h 724"/>
                <a:gd name="T2" fmla="*/ 102 w 478"/>
                <a:gd name="T3" fmla="*/ 539 h 724"/>
                <a:gd name="T4" fmla="*/ 101 w 478"/>
                <a:gd name="T5" fmla="*/ 470 h 724"/>
                <a:gd name="T6" fmla="*/ 94 w 478"/>
                <a:gd name="T7" fmla="*/ 423 h 724"/>
                <a:gd name="T8" fmla="*/ 88 w 478"/>
                <a:gd name="T9" fmla="*/ 398 h 724"/>
                <a:gd name="T10" fmla="*/ 72 w 478"/>
                <a:gd name="T11" fmla="*/ 392 h 724"/>
                <a:gd name="T12" fmla="*/ 58 w 478"/>
                <a:gd name="T13" fmla="*/ 383 h 724"/>
                <a:gd name="T14" fmla="*/ 44 w 478"/>
                <a:gd name="T15" fmla="*/ 369 h 724"/>
                <a:gd name="T16" fmla="*/ 22 w 478"/>
                <a:gd name="T17" fmla="*/ 331 h 724"/>
                <a:gd name="T18" fmla="*/ 5 w 478"/>
                <a:gd name="T19" fmla="*/ 281 h 724"/>
                <a:gd name="T20" fmla="*/ 0 w 478"/>
                <a:gd name="T21" fmla="*/ 254 h 724"/>
                <a:gd name="T22" fmla="*/ 2 w 478"/>
                <a:gd name="T23" fmla="*/ 236 h 724"/>
                <a:gd name="T24" fmla="*/ 12 w 478"/>
                <a:gd name="T25" fmla="*/ 226 h 724"/>
                <a:gd name="T26" fmla="*/ 27 w 478"/>
                <a:gd name="T27" fmla="*/ 222 h 724"/>
                <a:gd name="T28" fmla="*/ 48 w 478"/>
                <a:gd name="T29" fmla="*/ 223 h 724"/>
                <a:gd name="T30" fmla="*/ 52 w 478"/>
                <a:gd name="T31" fmla="*/ 176 h 724"/>
                <a:gd name="T32" fmla="*/ 58 w 478"/>
                <a:gd name="T33" fmla="*/ 130 h 724"/>
                <a:gd name="T34" fmla="*/ 66 w 478"/>
                <a:gd name="T35" fmla="*/ 100 h 724"/>
                <a:gd name="T36" fmla="*/ 76 w 478"/>
                <a:gd name="T37" fmla="*/ 82 h 724"/>
                <a:gd name="T38" fmla="*/ 90 w 478"/>
                <a:gd name="T39" fmla="*/ 66 h 724"/>
                <a:gd name="T40" fmla="*/ 98 w 478"/>
                <a:gd name="T41" fmla="*/ 60 h 724"/>
                <a:gd name="T42" fmla="*/ 129 w 478"/>
                <a:gd name="T43" fmla="*/ 36 h 724"/>
                <a:gd name="T44" fmla="*/ 162 w 478"/>
                <a:gd name="T45" fmla="*/ 18 h 724"/>
                <a:gd name="T46" fmla="*/ 197 w 478"/>
                <a:gd name="T47" fmla="*/ 7 h 724"/>
                <a:gd name="T48" fmla="*/ 234 w 478"/>
                <a:gd name="T49" fmla="*/ 1 h 724"/>
                <a:gd name="T50" fmla="*/ 271 w 478"/>
                <a:gd name="T51" fmla="*/ 1 h 724"/>
                <a:gd name="T52" fmla="*/ 312 w 478"/>
                <a:gd name="T53" fmla="*/ 7 h 724"/>
                <a:gd name="T54" fmla="*/ 352 w 478"/>
                <a:gd name="T55" fmla="*/ 19 h 724"/>
                <a:gd name="T56" fmla="*/ 395 w 478"/>
                <a:gd name="T57" fmla="*/ 36 h 724"/>
                <a:gd name="T58" fmla="*/ 410 w 478"/>
                <a:gd name="T59" fmla="*/ 80 h 724"/>
                <a:gd name="T60" fmla="*/ 423 w 478"/>
                <a:gd name="T61" fmla="*/ 127 h 724"/>
                <a:gd name="T62" fmla="*/ 432 w 478"/>
                <a:gd name="T63" fmla="*/ 177 h 724"/>
                <a:gd name="T64" fmla="*/ 435 w 478"/>
                <a:gd name="T65" fmla="*/ 230 h 724"/>
                <a:gd name="T66" fmla="*/ 450 w 478"/>
                <a:gd name="T67" fmla="*/ 222 h 724"/>
                <a:gd name="T68" fmla="*/ 461 w 478"/>
                <a:gd name="T69" fmla="*/ 219 h 724"/>
                <a:gd name="T70" fmla="*/ 468 w 478"/>
                <a:gd name="T71" fmla="*/ 220 h 724"/>
                <a:gd name="T72" fmla="*/ 473 w 478"/>
                <a:gd name="T73" fmla="*/ 226 h 724"/>
                <a:gd name="T74" fmla="*/ 475 w 478"/>
                <a:gd name="T75" fmla="*/ 243 h 724"/>
                <a:gd name="T76" fmla="*/ 478 w 478"/>
                <a:gd name="T77" fmla="*/ 261 h 724"/>
                <a:gd name="T78" fmla="*/ 466 w 478"/>
                <a:gd name="T79" fmla="*/ 308 h 724"/>
                <a:gd name="T80" fmla="*/ 453 w 478"/>
                <a:gd name="T81" fmla="*/ 349 h 724"/>
                <a:gd name="T82" fmla="*/ 441 w 478"/>
                <a:gd name="T83" fmla="*/ 372 h 724"/>
                <a:gd name="T84" fmla="*/ 431 w 478"/>
                <a:gd name="T85" fmla="*/ 380 h 724"/>
                <a:gd name="T86" fmla="*/ 418 w 478"/>
                <a:gd name="T87" fmla="*/ 381 h 724"/>
                <a:gd name="T88" fmla="*/ 412 w 478"/>
                <a:gd name="T89" fmla="*/ 378 h 724"/>
                <a:gd name="T90" fmla="*/ 414 w 478"/>
                <a:gd name="T91" fmla="*/ 424 h 724"/>
                <a:gd name="T92" fmla="*/ 412 w 478"/>
                <a:gd name="T93" fmla="*/ 491 h 724"/>
                <a:gd name="T94" fmla="*/ 413 w 478"/>
                <a:gd name="T95" fmla="*/ 535 h 724"/>
                <a:gd name="T96" fmla="*/ 417 w 478"/>
                <a:gd name="T97" fmla="*/ 557 h 724"/>
                <a:gd name="T98" fmla="*/ 269 w 478"/>
                <a:gd name="T99" fmla="*/ 724 h 724"/>
                <a:gd name="T100" fmla="*/ 226 w 478"/>
                <a:gd name="T101" fmla="*/ 693 h 724"/>
                <a:gd name="T102" fmla="*/ 162 w 478"/>
                <a:gd name="T103" fmla="*/ 652 h 724"/>
                <a:gd name="T104" fmla="*/ 131 w 478"/>
                <a:gd name="T105" fmla="*/ 623 h 724"/>
                <a:gd name="T106" fmla="*/ 113 w 478"/>
                <a:gd name="T107" fmla="*/ 599 h 724"/>
                <a:gd name="T108" fmla="*/ 104 w 478"/>
                <a:gd name="T109" fmla="*/ 58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8" h="724">
                  <a:moveTo>
                    <a:pt x="104" y="585"/>
                  </a:moveTo>
                  <a:lnTo>
                    <a:pt x="104" y="585"/>
                  </a:lnTo>
                  <a:lnTo>
                    <a:pt x="102" y="562"/>
                  </a:lnTo>
                  <a:lnTo>
                    <a:pt x="102" y="539"/>
                  </a:lnTo>
                  <a:lnTo>
                    <a:pt x="101" y="494"/>
                  </a:lnTo>
                  <a:lnTo>
                    <a:pt x="101" y="470"/>
                  </a:lnTo>
                  <a:lnTo>
                    <a:pt x="98" y="446"/>
                  </a:lnTo>
                  <a:lnTo>
                    <a:pt x="94" y="423"/>
                  </a:lnTo>
                  <a:lnTo>
                    <a:pt x="88" y="398"/>
                  </a:lnTo>
                  <a:lnTo>
                    <a:pt x="88" y="398"/>
                  </a:lnTo>
                  <a:lnTo>
                    <a:pt x="80" y="397"/>
                  </a:lnTo>
                  <a:lnTo>
                    <a:pt x="72" y="392"/>
                  </a:lnTo>
                  <a:lnTo>
                    <a:pt x="65" y="388"/>
                  </a:lnTo>
                  <a:lnTo>
                    <a:pt x="58" y="383"/>
                  </a:lnTo>
                  <a:lnTo>
                    <a:pt x="51" y="376"/>
                  </a:lnTo>
                  <a:lnTo>
                    <a:pt x="44" y="369"/>
                  </a:lnTo>
                  <a:lnTo>
                    <a:pt x="32" y="352"/>
                  </a:lnTo>
                  <a:lnTo>
                    <a:pt x="22" y="331"/>
                  </a:lnTo>
                  <a:lnTo>
                    <a:pt x="12" y="308"/>
                  </a:lnTo>
                  <a:lnTo>
                    <a:pt x="5" y="281"/>
                  </a:lnTo>
                  <a:lnTo>
                    <a:pt x="0" y="254"/>
                  </a:lnTo>
                  <a:lnTo>
                    <a:pt x="0" y="254"/>
                  </a:lnTo>
                  <a:lnTo>
                    <a:pt x="0" y="244"/>
                  </a:lnTo>
                  <a:lnTo>
                    <a:pt x="2" y="236"/>
                  </a:lnTo>
                  <a:lnTo>
                    <a:pt x="7" y="230"/>
                  </a:lnTo>
                  <a:lnTo>
                    <a:pt x="12" y="226"/>
                  </a:lnTo>
                  <a:lnTo>
                    <a:pt x="19" y="223"/>
                  </a:lnTo>
                  <a:lnTo>
                    <a:pt x="27" y="222"/>
                  </a:lnTo>
                  <a:lnTo>
                    <a:pt x="37" y="222"/>
                  </a:lnTo>
                  <a:lnTo>
                    <a:pt x="48" y="223"/>
                  </a:lnTo>
                  <a:lnTo>
                    <a:pt x="48" y="223"/>
                  </a:lnTo>
                  <a:lnTo>
                    <a:pt x="52" y="176"/>
                  </a:lnTo>
                  <a:lnTo>
                    <a:pt x="54" y="152"/>
                  </a:lnTo>
                  <a:lnTo>
                    <a:pt x="58" y="130"/>
                  </a:lnTo>
                  <a:lnTo>
                    <a:pt x="63" y="109"/>
                  </a:lnTo>
                  <a:lnTo>
                    <a:pt x="66" y="100"/>
                  </a:lnTo>
                  <a:lnTo>
                    <a:pt x="70" y="90"/>
                  </a:lnTo>
                  <a:lnTo>
                    <a:pt x="76" y="82"/>
                  </a:lnTo>
                  <a:lnTo>
                    <a:pt x="83" y="73"/>
                  </a:lnTo>
                  <a:lnTo>
                    <a:pt x="90" y="66"/>
                  </a:lnTo>
                  <a:lnTo>
                    <a:pt x="98" y="60"/>
                  </a:lnTo>
                  <a:lnTo>
                    <a:pt x="98" y="60"/>
                  </a:lnTo>
                  <a:lnTo>
                    <a:pt x="113" y="47"/>
                  </a:lnTo>
                  <a:lnTo>
                    <a:pt x="129" y="36"/>
                  </a:lnTo>
                  <a:lnTo>
                    <a:pt x="145" y="26"/>
                  </a:lnTo>
                  <a:lnTo>
                    <a:pt x="162" y="18"/>
                  </a:lnTo>
                  <a:lnTo>
                    <a:pt x="180" y="11"/>
                  </a:lnTo>
                  <a:lnTo>
                    <a:pt x="197" y="7"/>
                  </a:lnTo>
                  <a:lnTo>
                    <a:pt x="215" y="3"/>
                  </a:lnTo>
                  <a:lnTo>
                    <a:pt x="234" y="1"/>
                  </a:lnTo>
                  <a:lnTo>
                    <a:pt x="252" y="0"/>
                  </a:lnTo>
                  <a:lnTo>
                    <a:pt x="271" y="1"/>
                  </a:lnTo>
                  <a:lnTo>
                    <a:pt x="291" y="3"/>
                  </a:lnTo>
                  <a:lnTo>
                    <a:pt x="312" y="7"/>
                  </a:lnTo>
                  <a:lnTo>
                    <a:pt x="331" y="12"/>
                  </a:lnTo>
                  <a:lnTo>
                    <a:pt x="352" y="19"/>
                  </a:lnTo>
                  <a:lnTo>
                    <a:pt x="374" y="26"/>
                  </a:lnTo>
                  <a:lnTo>
                    <a:pt x="395" y="36"/>
                  </a:lnTo>
                  <a:lnTo>
                    <a:pt x="395" y="36"/>
                  </a:lnTo>
                  <a:lnTo>
                    <a:pt x="410" y="80"/>
                  </a:lnTo>
                  <a:lnTo>
                    <a:pt x="417" y="104"/>
                  </a:lnTo>
                  <a:lnTo>
                    <a:pt x="423" y="127"/>
                  </a:lnTo>
                  <a:lnTo>
                    <a:pt x="428" y="151"/>
                  </a:lnTo>
                  <a:lnTo>
                    <a:pt x="432" y="177"/>
                  </a:lnTo>
                  <a:lnTo>
                    <a:pt x="434" y="202"/>
                  </a:lnTo>
                  <a:lnTo>
                    <a:pt x="435" y="230"/>
                  </a:lnTo>
                  <a:lnTo>
                    <a:pt x="435" y="230"/>
                  </a:lnTo>
                  <a:lnTo>
                    <a:pt x="450" y="222"/>
                  </a:lnTo>
                  <a:lnTo>
                    <a:pt x="457" y="219"/>
                  </a:lnTo>
                  <a:lnTo>
                    <a:pt x="461" y="219"/>
                  </a:lnTo>
                  <a:lnTo>
                    <a:pt x="466" y="219"/>
                  </a:lnTo>
                  <a:lnTo>
                    <a:pt x="468" y="220"/>
                  </a:lnTo>
                  <a:lnTo>
                    <a:pt x="471" y="223"/>
                  </a:lnTo>
                  <a:lnTo>
                    <a:pt x="473" y="226"/>
                  </a:lnTo>
                  <a:lnTo>
                    <a:pt x="475" y="233"/>
                  </a:lnTo>
                  <a:lnTo>
                    <a:pt x="475" y="243"/>
                  </a:lnTo>
                  <a:lnTo>
                    <a:pt x="477" y="252"/>
                  </a:lnTo>
                  <a:lnTo>
                    <a:pt x="478" y="261"/>
                  </a:lnTo>
                  <a:lnTo>
                    <a:pt x="478" y="261"/>
                  </a:lnTo>
                  <a:lnTo>
                    <a:pt x="466" y="308"/>
                  </a:lnTo>
                  <a:lnTo>
                    <a:pt x="459" y="330"/>
                  </a:lnTo>
                  <a:lnTo>
                    <a:pt x="453" y="349"/>
                  </a:lnTo>
                  <a:lnTo>
                    <a:pt x="445" y="365"/>
                  </a:lnTo>
                  <a:lnTo>
                    <a:pt x="441" y="372"/>
                  </a:lnTo>
                  <a:lnTo>
                    <a:pt x="435" y="376"/>
                  </a:lnTo>
                  <a:lnTo>
                    <a:pt x="431" y="380"/>
                  </a:lnTo>
                  <a:lnTo>
                    <a:pt x="424" y="381"/>
                  </a:lnTo>
                  <a:lnTo>
                    <a:pt x="418" y="381"/>
                  </a:lnTo>
                  <a:lnTo>
                    <a:pt x="412" y="378"/>
                  </a:lnTo>
                  <a:lnTo>
                    <a:pt x="412" y="378"/>
                  </a:lnTo>
                  <a:lnTo>
                    <a:pt x="414" y="401"/>
                  </a:lnTo>
                  <a:lnTo>
                    <a:pt x="414" y="424"/>
                  </a:lnTo>
                  <a:lnTo>
                    <a:pt x="413" y="469"/>
                  </a:lnTo>
                  <a:lnTo>
                    <a:pt x="412" y="491"/>
                  </a:lnTo>
                  <a:lnTo>
                    <a:pt x="412" y="513"/>
                  </a:lnTo>
                  <a:lnTo>
                    <a:pt x="413" y="535"/>
                  </a:lnTo>
                  <a:lnTo>
                    <a:pt x="417" y="557"/>
                  </a:lnTo>
                  <a:lnTo>
                    <a:pt x="417" y="557"/>
                  </a:lnTo>
                  <a:lnTo>
                    <a:pt x="269" y="724"/>
                  </a:lnTo>
                  <a:lnTo>
                    <a:pt x="269" y="724"/>
                  </a:lnTo>
                  <a:lnTo>
                    <a:pt x="246" y="707"/>
                  </a:lnTo>
                  <a:lnTo>
                    <a:pt x="226" y="693"/>
                  </a:lnTo>
                  <a:lnTo>
                    <a:pt x="183" y="667"/>
                  </a:lnTo>
                  <a:lnTo>
                    <a:pt x="162" y="652"/>
                  </a:lnTo>
                  <a:lnTo>
                    <a:pt x="141" y="634"/>
                  </a:lnTo>
                  <a:lnTo>
                    <a:pt x="131" y="623"/>
                  </a:lnTo>
                  <a:lnTo>
                    <a:pt x="122" y="611"/>
                  </a:lnTo>
                  <a:lnTo>
                    <a:pt x="113" y="599"/>
                  </a:lnTo>
                  <a:lnTo>
                    <a:pt x="104" y="585"/>
                  </a:lnTo>
                  <a:lnTo>
                    <a:pt x="104" y="5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 name="Line 577"/>
            <p:cNvSpPr>
              <a:spLocks noChangeShapeType="1"/>
            </p:cNvSpPr>
            <p:nvPr/>
          </p:nvSpPr>
          <p:spPr bwMode="auto">
            <a:xfrm>
              <a:off x="5815013" y="298450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2" name="Freeform 578"/>
            <p:cNvSpPr>
              <a:spLocks noEditPoints="1"/>
            </p:cNvSpPr>
            <p:nvPr/>
          </p:nvSpPr>
          <p:spPr bwMode="auto">
            <a:xfrm>
              <a:off x="5802313" y="2955925"/>
              <a:ext cx="258762" cy="757238"/>
            </a:xfrm>
            <a:custGeom>
              <a:avLst/>
              <a:gdLst>
                <a:gd name="T0" fmla="*/ 20 w 489"/>
                <a:gd name="T1" fmla="*/ 43 h 1431"/>
                <a:gd name="T2" fmla="*/ 20 w 489"/>
                <a:gd name="T3" fmla="*/ 43 h 1431"/>
                <a:gd name="T4" fmla="*/ 37 w 489"/>
                <a:gd name="T5" fmla="*/ 65 h 1431"/>
                <a:gd name="T6" fmla="*/ 55 w 489"/>
                <a:gd name="T7" fmla="*/ 86 h 1431"/>
                <a:gd name="T8" fmla="*/ 74 w 489"/>
                <a:gd name="T9" fmla="*/ 105 h 1431"/>
                <a:gd name="T10" fmla="*/ 93 w 489"/>
                <a:gd name="T11" fmla="*/ 123 h 1431"/>
                <a:gd name="T12" fmla="*/ 114 w 489"/>
                <a:gd name="T13" fmla="*/ 138 h 1431"/>
                <a:gd name="T14" fmla="*/ 138 w 489"/>
                <a:gd name="T15" fmla="*/ 151 h 1431"/>
                <a:gd name="T16" fmla="*/ 161 w 489"/>
                <a:gd name="T17" fmla="*/ 162 h 1431"/>
                <a:gd name="T18" fmla="*/ 188 w 489"/>
                <a:gd name="T19" fmla="*/ 170 h 1431"/>
                <a:gd name="T20" fmla="*/ 188 w 489"/>
                <a:gd name="T21" fmla="*/ 170 h 1431"/>
                <a:gd name="T22" fmla="*/ 225 w 489"/>
                <a:gd name="T23" fmla="*/ 131 h 1431"/>
                <a:gd name="T24" fmla="*/ 263 w 489"/>
                <a:gd name="T25" fmla="*/ 94 h 1431"/>
                <a:gd name="T26" fmla="*/ 281 w 489"/>
                <a:gd name="T27" fmla="*/ 73 h 1431"/>
                <a:gd name="T28" fmla="*/ 300 w 489"/>
                <a:gd name="T29" fmla="*/ 51 h 1431"/>
                <a:gd name="T30" fmla="*/ 318 w 489"/>
                <a:gd name="T31" fmla="*/ 26 h 1431"/>
                <a:gd name="T32" fmla="*/ 336 w 489"/>
                <a:gd name="T33" fmla="*/ 0 h 1431"/>
                <a:gd name="T34" fmla="*/ 336 w 489"/>
                <a:gd name="T35" fmla="*/ 0 h 1431"/>
                <a:gd name="T36" fmla="*/ 489 w 489"/>
                <a:gd name="T37" fmla="*/ 1406 h 1431"/>
                <a:gd name="T38" fmla="*/ 489 w 489"/>
                <a:gd name="T39" fmla="*/ 1406 h 1431"/>
                <a:gd name="T40" fmla="*/ 457 w 489"/>
                <a:gd name="T41" fmla="*/ 1418 h 1431"/>
                <a:gd name="T42" fmla="*/ 439 w 489"/>
                <a:gd name="T43" fmla="*/ 1424 h 1431"/>
                <a:gd name="T44" fmla="*/ 421 w 489"/>
                <a:gd name="T45" fmla="*/ 1428 h 1431"/>
                <a:gd name="T46" fmla="*/ 403 w 489"/>
                <a:gd name="T47" fmla="*/ 1431 h 1431"/>
                <a:gd name="T48" fmla="*/ 383 w 489"/>
                <a:gd name="T49" fmla="*/ 1429 h 1431"/>
                <a:gd name="T50" fmla="*/ 374 w 489"/>
                <a:gd name="T51" fmla="*/ 1428 h 1431"/>
                <a:gd name="T52" fmla="*/ 365 w 489"/>
                <a:gd name="T53" fmla="*/ 1427 h 1431"/>
                <a:gd name="T54" fmla="*/ 355 w 489"/>
                <a:gd name="T55" fmla="*/ 1423 h 1431"/>
                <a:gd name="T56" fmla="*/ 346 w 489"/>
                <a:gd name="T57" fmla="*/ 1418 h 1431"/>
                <a:gd name="T58" fmla="*/ 346 w 489"/>
                <a:gd name="T59" fmla="*/ 1418 h 1431"/>
                <a:gd name="T60" fmla="*/ 303 w 489"/>
                <a:gd name="T61" fmla="*/ 1418 h 1431"/>
                <a:gd name="T62" fmla="*/ 258 w 489"/>
                <a:gd name="T63" fmla="*/ 1420 h 1431"/>
                <a:gd name="T64" fmla="*/ 215 w 489"/>
                <a:gd name="T65" fmla="*/ 1421 h 1431"/>
                <a:gd name="T66" fmla="*/ 174 w 489"/>
                <a:gd name="T67" fmla="*/ 1421 h 1431"/>
                <a:gd name="T68" fmla="*/ 131 w 489"/>
                <a:gd name="T69" fmla="*/ 1420 h 1431"/>
                <a:gd name="T70" fmla="*/ 109 w 489"/>
                <a:gd name="T71" fmla="*/ 1417 h 1431"/>
                <a:gd name="T72" fmla="*/ 86 w 489"/>
                <a:gd name="T73" fmla="*/ 1414 h 1431"/>
                <a:gd name="T74" fmla="*/ 66 w 489"/>
                <a:gd name="T75" fmla="*/ 1411 h 1431"/>
                <a:gd name="T76" fmla="*/ 43 w 489"/>
                <a:gd name="T77" fmla="*/ 1406 h 1431"/>
                <a:gd name="T78" fmla="*/ 23 w 489"/>
                <a:gd name="T79" fmla="*/ 1400 h 1431"/>
                <a:gd name="T80" fmla="*/ 0 w 489"/>
                <a:gd name="T81" fmla="*/ 1392 h 1431"/>
                <a:gd name="T82" fmla="*/ 0 w 489"/>
                <a:gd name="T83" fmla="*/ 1392 h 1431"/>
                <a:gd name="T84" fmla="*/ 2 w 489"/>
                <a:gd name="T85" fmla="*/ 1221 h 1431"/>
                <a:gd name="T86" fmla="*/ 2 w 489"/>
                <a:gd name="T87" fmla="*/ 1047 h 1431"/>
                <a:gd name="T88" fmla="*/ 0 w 489"/>
                <a:gd name="T89" fmla="*/ 694 h 1431"/>
                <a:gd name="T90" fmla="*/ 0 w 489"/>
                <a:gd name="T91" fmla="*/ 521 h 1431"/>
                <a:gd name="T92" fmla="*/ 3 w 489"/>
                <a:gd name="T93" fmla="*/ 353 h 1431"/>
                <a:gd name="T94" fmla="*/ 6 w 489"/>
                <a:gd name="T95" fmla="*/ 271 h 1431"/>
                <a:gd name="T96" fmla="*/ 10 w 489"/>
                <a:gd name="T97" fmla="*/ 192 h 1431"/>
                <a:gd name="T98" fmla="*/ 14 w 489"/>
                <a:gd name="T99" fmla="*/ 116 h 1431"/>
                <a:gd name="T100" fmla="*/ 20 w 489"/>
                <a:gd name="T101" fmla="*/ 43 h 1431"/>
                <a:gd name="T102" fmla="*/ 20 w 489"/>
                <a:gd name="T103" fmla="*/ 43 h 1431"/>
                <a:gd name="T104" fmla="*/ 20 w 489"/>
                <a:gd name="T105" fmla="*/ 43 h 1431"/>
                <a:gd name="T106" fmla="*/ 20 w 489"/>
                <a:gd name="T107" fmla="*/ 43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9" h="1431">
                  <a:moveTo>
                    <a:pt x="20" y="43"/>
                  </a:moveTo>
                  <a:lnTo>
                    <a:pt x="20" y="43"/>
                  </a:lnTo>
                  <a:lnTo>
                    <a:pt x="37" y="65"/>
                  </a:lnTo>
                  <a:lnTo>
                    <a:pt x="55" y="86"/>
                  </a:lnTo>
                  <a:lnTo>
                    <a:pt x="74" y="105"/>
                  </a:lnTo>
                  <a:lnTo>
                    <a:pt x="93" y="123"/>
                  </a:lnTo>
                  <a:lnTo>
                    <a:pt x="114" y="138"/>
                  </a:lnTo>
                  <a:lnTo>
                    <a:pt x="138" y="151"/>
                  </a:lnTo>
                  <a:lnTo>
                    <a:pt x="161" y="162"/>
                  </a:lnTo>
                  <a:lnTo>
                    <a:pt x="188" y="170"/>
                  </a:lnTo>
                  <a:lnTo>
                    <a:pt x="188" y="170"/>
                  </a:lnTo>
                  <a:lnTo>
                    <a:pt x="225" y="131"/>
                  </a:lnTo>
                  <a:lnTo>
                    <a:pt x="263" y="94"/>
                  </a:lnTo>
                  <a:lnTo>
                    <a:pt x="281" y="73"/>
                  </a:lnTo>
                  <a:lnTo>
                    <a:pt x="300" y="51"/>
                  </a:lnTo>
                  <a:lnTo>
                    <a:pt x="318" y="26"/>
                  </a:lnTo>
                  <a:lnTo>
                    <a:pt x="336" y="0"/>
                  </a:lnTo>
                  <a:lnTo>
                    <a:pt x="336" y="0"/>
                  </a:lnTo>
                  <a:lnTo>
                    <a:pt x="489" y="1406"/>
                  </a:lnTo>
                  <a:lnTo>
                    <a:pt x="489" y="1406"/>
                  </a:lnTo>
                  <a:lnTo>
                    <a:pt x="457" y="1418"/>
                  </a:lnTo>
                  <a:lnTo>
                    <a:pt x="439" y="1424"/>
                  </a:lnTo>
                  <a:lnTo>
                    <a:pt x="421" y="1428"/>
                  </a:lnTo>
                  <a:lnTo>
                    <a:pt x="403" y="1431"/>
                  </a:lnTo>
                  <a:lnTo>
                    <a:pt x="383" y="1429"/>
                  </a:lnTo>
                  <a:lnTo>
                    <a:pt x="374" y="1428"/>
                  </a:lnTo>
                  <a:lnTo>
                    <a:pt x="365" y="1427"/>
                  </a:lnTo>
                  <a:lnTo>
                    <a:pt x="355" y="1423"/>
                  </a:lnTo>
                  <a:lnTo>
                    <a:pt x="346" y="1418"/>
                  </a:lnTo>
                  <a:lnTo>
                    <a:pt x="346" y="1418"/>
                  </a:lnTo>
                  <a:lnTo>
                    <a:pt x="303" y="1418"/>
                  </a:lnTo>
                  <a:lnTo>
                    <a:pt x="258" y="1420"/>
                  </a:lnTo>
                  <a:lnTo>
                    <a:pt x="215" y="1421"/>
                  </a:lnTo>
                  <a:lnTo>
                    <a:pt x="174" y="1421"/>
                  </a:lnTo>
                  <a:lnTo>
                    <a:pt x="131" y="1420"/>
                  </a:lnTo>
                  <a:lnTo>
                    <a:pt x="109" y="1417"/>
                  </a:lnTo>
                  <a:lnTo>
                    <a:pt x="86" y="1414"/>
                  </a:lnTo>
                  <a:lnTo>
                    <a:pt x="66" y="1411"/>
                  </a:lnTo>
                  <a:lnTo>
                    <a:pt x="43" y="1406"/>
                  </a:lnTo>
                  <a:lnTo>
                    <a:pt x="23" y="1400"/>
                  </a:lnTo>
                  <a:lnTo>
                    <a:pt x="0" y="1392"/>
                  </a:lnTo>
                  <a:lnTo>
                    <a:pt x="0" y="1392"/>
                  </a:lnTo>
                  <a:lnTo>
                    <a:pt x="2" y="1221"/>
                  </a:lnTo>
                  <a:lnTo>
                    <a:pt x="2" y="1047"/>
                  </a:lnTo>
                  <a:lnTo>
                    <a:pt x="0" y="694"/>
                  </a:lnTo>
                  <a:lnTo>
                    <a:pt x="0" y="521"/>
                  </a:lnTo>
                  <a:lnTo>
                    <a:pt x="3" y="353"/>
                  </a:lnTo>
                  <a:lnTo>
                    <a:pt x="6" y="271"/>
                  </a:lnTo>
                  <a:lnTo>
                    <a:pt x="10" y="192"/>
                  </a:lnTo>
                  <a:lnTo>
                    <a:pt x="14" y="116"/>
                  </a:lnTo>
                  <a:lnTo>
                    <a:pt x="20" y="43"/>
                  </a:lnTo>
                  <a:lnTo>
                    <a:pt x="20" y="43"/>
                  </a:lnTo>
                  <a:close/>
                  <a:moveTo>
                    <a:pt x="20" y="43"/>
                  </a:moveTo>
                  <a:lnTo>
                    <a:pt x="2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3" name="Freeform 579"/>
            <p:cNvSpPr>
              <a:spLocks/>
            </p:cNvSpPr>
            <p:nvPr/>
          </p:nvSpPr>
          <p:spPr bwMode="auto">
            <a:xfrm>
              <a:off x="5802313" y="2955925"/>
              <a:ext cx="258762" cy="757238"/>
            </a:xfrm>
            <a:custGeom>
              <a:avLst/>
              <a:gdLst>
                <a:gd name="T0" fmla="*/ 20 w 489"/>
                <a:gd name="T1" fmla="*/ 43 h 1431"/>
                <a:gd name="T2" fmla="*/ 20 w 489"/>
                <a:gd name="T3" fmla="*/ 43 h 1431"/>
                <a:gd name="T4" fmla="*/ 37 w 489"/>
                <a:gd name="T5" fmla="*/ 65 h 1431"/>
                <a:gd name="T6" fmla="*/ 55 w 489"/>
                <a:gd name="T7" fmla="*/ 86 h 1431"/>
                <a:gd name="T8" fmla="*/ 74 w 489"/>
                <a:gd name="T9" fmla="*/ 105 h 1431"/>
                <a:gd name="T10" fmla="*/ 93 w 489"/>
                <a:gd name="T11" fmla="*/ 123 h 1431"/>
                <a:gd name="T12" fmla="*/ 114 w 489"/>
                <a:gd name="T13" fmla="*/ 138 h 1431"/>
                <a:gd name="T14" fmla="*/ 138 w 489"/>
                <a:gd name="T15" fmla="*/ 151 h 1431"/>
                <a:gd name="T16" fmla="*/ 161 w 489"/>
                <a:gd name="T17" fmla="*/ 162 h 1431"/>
                <a:gd name="T18" fmla="*/ 188 w 489"/>
                <a:gd name="T19" fmla="*/ 170 h 1431"/>
                <a:gd name="T20" fmla="*/ 188 w 489"/>
                <a:gd name="T21" fmla="*/ 170 h 1431"/>
                <a:gd name="T22" fmla="*/ 225 w 489"/>
                <a:gd name="T23" fmla="*/ 131 h 1431"/>
                <a:gd name="T24" fmla="*/ 263 w 489"/>
                <a:gd name="T25" fmla="*/ 94 h 1431"/>
                <a:gd name="T26" fmla="*/ 281 w 489"/>
                <a:gd name="T27" fmla="*/ 73 h 1431"/>
                <a:gd name="T28" fmla="*/ 300 w 489"/>
                <a:gd name="T29" fmla="*/ 51 h 1431"/>
                <a:gd name="T30" fmla="*/ 318 w 489"/>
                <a:gd name="T31" fmla="*/ 26 h 1431"/>
                <a:gd name="T32" fmla="*/ 336 w 489"/>
                <a:gd name="T33" fmla="*/ 0 h 1431"/>
                <a:gd name="T34" fmla="*/ 336 w 489"/>
                <a:gd name="T35" fmla="*/ 0 h 1431"/>
                <a:gd name="T36" fmla="*/ 489 w 489"/>
                <a:gd name="T37" fmla="*/ 1406 h 1431"/>
                <a:gd name="T38" fmla="*/ 489 w 489"/>
                <a:gd name="T39" fmla="*/ 1406 h 1431"/>
                <a:gd name="T40" fmla="*/ 457 w 489"/>
                <a:gd name="T41" fmla="*/ 1418 h 1431"/>
                <a:gd name="T42" fmla="*/ 439 w 489"/>
                <a:gd name="T43" fmla="*/ 1424 h 1431"/>
                <a:gd name="T44" fmla="*/ 421 w 489"/>
                <a:gd name="T45" fmla="*/ 1428 h 1431"/>
                <a:gd name="T46" fmla="*/ 403 w 489"/>
                <a:gd name="T47" fmla="*/ 1431 h 1431"/>
                <a:gd name="T48" fmla="*/ 383 w 489"/>
                <a:gd name="T49" fmla="*/ 1429 h 1431"/>
                <a:gd name="T50" fmla="*/ 374 w 489"/>
                <a:gd name="T51" fmla="*/ 1428 h 1431"/>
                <a:gd name="T52" fmla="*/ 365 w 489"/>
                <a:gd name="T53" fmla="*/ 1427 h 1431"/>
                <a:gd name="T54" fmla="*/ 355 w 489"/>
                <a:gd name="T55" fmla="*/ 1423 h 1431"/>
                <a:gd name="T56" fmla="*/ 346 w 489"/>
                <a:gd name="T57" fmla="*/ 1418 h 1431"/>
                <a:gd name="T58" fmla="*/ 346 w 489"/>
                <a:gd name="T59" fmla="*/ 1418 h 1431"/>
                <a:gd name="T60" fmla="*/ 303 w 489"/>
                <a:gd name="T61" fmla="*/ 1418 h 1431"/>
                <a:gd name="T62" fmla="*/ 258 w 489"/>
                <a:gd name="T63" fmla="*/ 1420 h 1431"/>
                <a:gd name="T64" fmla="*/ 215 w 489"/>
                <a:gd name="T65" fmla="*/ 1421 h 1431"/>
                <a:gd name="T66" fmla="*/ 174 w 489"/>
                <a:gd name="T67" fmla="*/ 1421 h 1431"/>
                <a:gd name="T68" fmla="*/ 131 w 489"/>
                <a:gd name="T69" fmla="*/ 1420 h 1431"/>
                <a:gd name="T70" fmla="*/ 109 w 489"/>
                <a:gd name="T71" fmla="*/ 1417 h 1431"/>
                <a:gd name="T72" fmla="*/ 86 w 489"/>
                <a:gd name="T73" fmla="*/ 1414 h 1431"/>
                <a:gd name="T74" fmla="*/ 66 w 489"/>
                <a:gd name="T75" fmla="*/ 1411 h 1431"/>
                <a:gd name="T76" fmla="*/ 43 w 489"/>
                <a:gd name="T77" fmla="*/ 1406 h 1431"/>
                <a:gd name="T78" fmla="*/ 23 w 489"/>
                <a:gd name="T79" fmla="*/ 1400 h 1431"/>
                <a:gd name="T80" fmla="*/ 0 w 489"/>
                <a:gd name="T81" fmla="*/ 1392 h 1431"/>
                <a:gd name="T82" fmla="*/ 0 w 489"/>
                <a:gd name="T83" fmla="*/ 1392 h 1431"/>
                <a:gd name="T84" fmla="*/ 2 w 489"/>
                <a:gd name="T85" fmla="*/ 1221 h 1431"/>
                <a:gd name="T86" fmla="*/ 2 w 489"/>
                <a:gd name="T87" fmla="*/ 1047 h 1431"/>
                <a:gd name="T88" fmla="*/ 0 w 489"/>
                <a:gd name="T89" fmla="*/ 694 h 1431"/>
                <a:gd name="T90" fmla="*/ 0 w 489"/>
                <a:gd name="T91" fmla="*/ 521 h 1431"/>
                <a:gd name="T92" fmla="*/ 3 w 489"/>
                <a:gd name="T93" fmla="*/ 353 h 1431"/>
                <a:gd name="T94" fmla="*/ 6 w 489"/>
                <a:gd name="T95" fmla="*/ 271 h 1431"/>
                <a:gd name="T96" fmla="*/ 10 w 489"/>
                <a:gd name="T97" fmla="*/ 192 h 1431"/>
                <a:gd name="T98" fmla="*/ 14 w 489"/>
                <a:gd name="T99" fmla="*/ 116 h 1431"/>
                <a:gd name="T100" fmla="*/ 20 w 489"/>
                <a:gd name="T101" fmla="*/ 43 h 1431"/>
                <a:gd name="T102" fmla="*/ 20 w 489"/>
                <a:gd name="T103" fmla="*/ 43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9" h="1431">
                  <a:moveTo>
                    <a:pt x="20" y="43"/>
                  </a:moveTo>
                  <a:lnTo>
                    <a:pt x="20" y="43"/>
                  </a:lnTo>
                  <a:lnTo>
                    <a:pt x="37" y="65"/>
                  </a:lnTo>
                  <a:lnTo>
                    <a:pt x="55" y="86"/>
                  </a:lnTo>
                  <a:lnTo>
                    <a:pt x="74" y="105"/>
                  </a:lnTo>
                  <a:lnTo>
                    <a:pt x="93" y="123"/>
                  </a:lnTo>
                  <a:lnTo>
                    <a:pt x="114" y="138"/>
                  </a:lnTo>
                  <a:lnTo>
                    <a:pt x="138" y="151"/>
                  </a:lnTo>
                  <a:lnTo>
                    <a:pt x="161" y="162"/>
                  </a:lnTo>
                  <a:lnTo>
                    <a:pt x="188" y="170"/>
                  </a:lnTo>
                  <a:lnTo>
                    <a:pt x="188" y="170"/>
                  </a:lnTo>
                  <a:lnTo>
                    <a:pt x="225" y="131"/>
                  </a:lnTo>
                  <a:lnTo>
                    <a:pt x="263" y="94"/>
                  </a:lnTo>
                  <a:lnTo>
                    <a:pt x="281" y="73"/>
                  </a:lnTo>
                  <a:lnTo>
                    <a:pt x="300" y="51"/>
                  </a:lnTo>
                  <a:lnTo>
                    <a:pt x="318" y="26"/>
                  </a:lnTo>
                  <a:lnTo>
                    <a:pt x="336" y="0"/>
                  </a:lnTo>
                  <a:lnTo>
                    <a:pt x="336" y="0"/>
                  </a:lnTo>
                  <a:lnTo>
                    <a:pt x="489" y="1406"/>
                  </a:lnTo>
                  <a:lnTo>
                    <a:pt x="489" y="1406"/>
                  </a:lnTo>
                  <a:lnTo>
                    <a:pt x="457" y="1418"/>
                  </a:lnTo>
                  <a:lnTo>
                    <a:pt x="439" y="1424"/>
                  </a:lnTo>
                  <a:lnTo>
                    <a:pt x="421" y="1428"/>
                  </a:lnTo>
                  <a:lnTo>
                    <a:pt x="403" y="1431"/>
                  </a:lnTo>
                  <a:lnTo>
                    <a:pt x="383" y="1429"/>
                  </a:lnTo>
                  <a:lnTo>
                    <a:pt x="374" y="1428"/>
                  </a:lnTo>
                  <a:lnTo>
                    <a:pt x="365" y="1427"/>
                  </a:lnTo>
                  <a:lnTo>
                    <a:pt x="355" y="1423"/>
                  </a:lnTo>
                  <a:lnTo>
                    <a:pt x="346" y="1418"/>
                  </a:lnTo>
                  <a:lnTo>
                    <a:pt x="346" y="1418"/>
                  </a:lnTo>
                  <a:lnTo>
                    <a:pt x="303" y="1418"/>
                  </a:lnTo>
                  <a:lnTo>
                    <a:pt x="258" y="1420"/>
                  </a:lnTo>
                  <a:lnTo>
                    <a:pt x="215" y="1421"/>
                  </a:lnTo>
                  <a:lnTo>
                    <a:pt x="174" y="1421"/>
                  </a:lnTo>
                  <a:lnTo>
                    <a:pt x="131" y="1420"/>
                  </a:lnTo>
                  <a:lnTo>
                    <a:pt x="109" y="1417"/>
                  </a:lnTo>
                  <a:lnTo>
                    <a:pt x="86" y="1414"/>
                  </a:lnTo>
                  <a:lnTo>
                    <a:pt x="66" y="1411"/>
                  </a:lnTo>
                  <a:lnTo>
                    <a:pt x="43" y="1406"/>
                  </a:lnTo>
                  <a:lnTo>
                    <a:pt x="23" y="1400"/>
                  </a:lnTo>
                  <a:lnTo>
                    <a:pt x="0" y="1392"/>
                  </a:lnTo>
                  <a:lnTo>
                    <a:pt x="0" y="1392"/>
                  </a:lnTo>
                  <a:lnTo>
                    <a:pt x="2" y="1221"/>
                  </a:lnTo>
                  <a:lnTo>
                    <a:pt x="2" y="1047"/>
                  </a:lnTo>
                  <a:lnTo>
                    <a:pt x="0" y="694"/>
                  </a:lnTo>
                  <a:lnTo>
                    <a:pt x="0" y="521"/>
                  </a:lnTo>
                  <a:lnTo>
                    <a:pt x="3" y="353"/>
                  </a:lnTo>
                  <a:lnTo>
                    <a:pt x="6" y="271"/>
                  </a:lnTo>
                  <a:lnTo>
                    <a:pt x="10" y="192"/>
                  </a:lnTo>
                  <a:lnTo>
                    <a:pt x="14" y="116"/>
                  </a:lnTo>
                  <a:lnTo>
                    <a:pt x="20" y="43"/>
                  </a:lnTo>
                  <a:lnTo>
                    <a:pt x="20"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4" name="Line 580"/>
            <p:cNvSpPr>
              <a:spLocks noChangeShapeType="1"/>
            </p:cNvSpPr>
            <p:nvPr/>
          </p:nvSpPr>
          <p:spPr bwMode="auto">
            <a:xfrm>
              <a:off x="5813425" y="29781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5" name="Freeform 581"/>
            <p:cNvSpPr>
              <a:spLocks/>
            </p:cNvSpPr>
            <p:nvPr/>
          </p:nvSpPr>
          <p:spPr bwMode="auto">
            <a:xfrm>
              <a:off x="5802313" y="2955925"/>
              <a:ext cx="258762" cy="757238"/>
            </a:xfrm>
            <a:custGeom>
              <a:avLst/>
              <a:gdLst>
                <a:gd name="T0" fmla="*/ 20 w 489"/>
                <a:gd name="T1" fmla="*/ 43 h 1431"/>
                <a:gd name="T2" fmla="*/ 20 w 489"/>
                <a:gd name="T3" fmla="*/ 43 h 1431"/>
                <a:gd name="T4" fmla="*/ 37 w 489"/>
                <a:gd name="T5" fmla="*/ 65 h 1431"/>
                <a:gd name="T6" fmla="*/ 55 w 489"/>
                <a:gd name="T7" fmla="*/ 86 h 1431"/>
                <a:gd name="T8" fmla="*/ 74 w 489"/>
                <a:gd name="T9" fmla="*/ 105 h 1431"/>
                <a:gd name="T10" fmla="*/ 93 w 489"/>
                <a:gd name="T11" fmla="*/ 123 h 1431"/>
                <a:gd name="T12" fmla="*/ 114 w 489"/>
                <a:gd name="T13" fmla="*/ 138 h 1431"/>
                <a:gd name="T14" fmla="*/ 138 w 489"/>
                <a:gd name="T15" fmla="*/ 151 h 1431"/>
                <a:gd name="T16" fmla="*/ 161 w 489"/>
                <a:gd name="T17" fmla="*/ 162 h 1431"/>
                <a:gd name="T18" fmla="*/ 188 w 489"/>
                <a:gd name="T19" fmla="*/ 170 h 1431"/>
                <a:gd name="T20" fmla="*/ 188 w 489"/>
                <a:gd name="T21" fmla="*/ 170 h 1431"/>
                <a:gd name="T22" fmla="*/ 225 w 489"/>
                <a:gd name="T23" fmla="*/ 131 h 1431"/>
                <a:gd name="T24" fmla="*/ 263 w 489"/>
                <a:gd name="T25" fmla="*/ 94 h 1431"/>
                <a:gd name="T26" fmla="*/ 281 w 489"/>
                <a:gd name="T27" fmla="*/ 73 h 1431"/>
                <a:gd name="T28" fmla="*/ 300 w 489"/>
                <a:gd name="T29" fmla="*/ 51 h 1431"/>
                <a:gd name="T30" fmla="*/ 318 w 489"/>
                <a:gd name="T31" fmla="*/ 26 h 1431"/>
                <a:gd name="T32" fmla="*/ 336 w 489"/>
                <a:gd name="T33" fmla="*/ 0 h 1431"/>
                <a:gd name="T34" fmla="*/ 336 w 489"/>
                <a:gd name="T35" fmla="*/ 0 h 1431"/>
                <a:gd name="T36" fmla="*/ 489 w 489"/>
                <a:gd name="T37" fmla="*/ 1406 h 1431"/>
                <a:gd name="T38" fmla="*/ 489 w 489"/>
                <a:gd name="T39" fmla="*/ 1406 h 1431"/>
                <a:gd name="T40" fmla="*/ 457 w 489"/>
                <a:gd name="T41" fmla="*/ 1418 h 1431"/>
                <a:gd name="T42" fmla="*/ 439 w 489"/>
                <a:gd name="T43" fmla="*/ 1424 h 1431"/>
                <a:gd name="T44" fmla="*/ 421 w 489"/>
                <a:gd name="T45" fmla="*/ 1428 h 1431"/>
                <a:gd name="T46" fmla="*/ 403 w 489"/>
                <a:gd name="T47" fmla="*/ 1431 h 1431"/>
                <a:gd name="T48" fmla="*/ 383 w 489"/>
                <a:gd name="T49" fmla="*/ 1429 h 1431"/>
                <a:gd name="T50" fmla="*/ 374 w 489"/>
                <a:gd name="T51" fmla="*/ 1428 h 1431"/>
                <a:gd name="T52" fmla="*/ 365 w 489"/>
                <a:gd name="T53" fmla="*/ 1427 h 1431"/>
                <a:gd name="T54" fmla="*/ 355 w 489"/>
                <a:gd name="T55" fmla="*/ 1423 h 1431"/>
                <a:gd name="T56" fmla="*/ 346 w 489"/>
                <a:gd name="T57" fmla="*/ 1418 h 1431"/>
                <a:gd name="T58" fmla="*/ 346 w 489"/>
                <a:gd name="T59" fmla="*/ 1418 h 1431"/>
                <a:gd name="T60" fmla="*/ 303 w 489"/>
                <a:gd name="T61" fmla="*/ 1420 h 1431"/>
                <a:gd name="T62" fmla="*/ 258 w 489"/>
                <a:gd name="T63" fmla="*/ 1420 h 1431"/>
                <a:gd name="T64" fmla="*/ 215 w 489"/>
                <a:gd name="T65" fmla="*/ 1421 h 1431"/>
                <a:gd name="T66" fmla="*/ 174 w 489"/>
                <a:gd name="T67" fmla="*/ 1421 h 1431"/>
                <a:gd name="T68" fmla="*/ 131 w 489"/>
                <a:gd name="T69" fmla="*/ 1420 h 1431"/>
                <a:gd name="T70" fmla="*/ 109 w 489"/>
                <a:gd name="T71" fmla="*/ 1417 h 1431"/>
                <a:gd name="T72" fmla="*/ 86 w 489"/>
                <a:gd name="T73" fmla="*/ 1414 h 1431"/>
                <a:gd name="T74" fmla="*/ 66 w 489"/>
                <a:gd name="T75" fmla="*/ 1411 h 1431"/>
                <a:gd name="T76" fmla="*/ 43 w 489"/>
                <a:gd name="T77" fmla="*/ 1406 h 1431"/>
                <a:gd name="T78" fmla="*/ 23 w 489"/>
                <a:gd name="T79" fmla="*/ 1400 h 1431"/>
                <a:gd name="T80" fmla="*/ 0 w 489"/>
                <a:gd name="T81" fmla="*/ 1392 h 1431"/>
                <a:gd name="T82" fmla="*/ 0 w 489"/>
                <a:gd name="T83" fmla="*/ 1392 h 1431"/>
                <a:gd name="T84" fmla="*/ 2 w 489"/>
                <a:gd name="T85" fmla="*/ 1221 h 1431"/>
                <a:gd name="T86" fmla="*/ 2 w 489"/>
                <a:gd name="T87" fmla="*/ 1047 h 1431"/>
                <a:gd name="T88" fmla="*/ 0 w 489"/>
                <a:gd name="T89" fmla="*/ 694 h 1431"/>
                <a:gd name="T90" fmla="*/ 0 w 489"/>
                <a:gd name="T91" fmla="*/ 521 h 1431"/>
                <a:gd name="T92" fmla="*/ 3 w 489"/>
                <a:gd name="T93" fmla="*/ 353 h 1431"/>
                <a:gd name="T94" fmla="*/ 6 w 489"/>
                <a:gd name="T95" fmla="*/ 271 h 1431"/>
                <a:gd name="T96" fmla="*/ 10 w 489"/>
                <a:gd name="T97" fmla="*/ 192 h 1431"/>
                <a:gd name="T98" fmla="*/ 14 w 489"/>
                <a:gd name="T99" fmla="*/ 116 h 1431"/>
                <a:gd name="T100" fmla="*/ 20 w 489"/>
                <a:gd name="T101" fmla="*/ 43 h 1431"/>
                <a:gd name="T102" fmla="*/ 20 w 489"/>
                <a:gd name="T103" fmla="*/ 43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9" h="1431">
                  <a:moveTo>
                    <a:pt x="20" y="43"/>
                  </a:moveTo>
                  <a:lnTo>
                    <a:pt x="20" y="43"/>
                  </a:lnTo>
                  <a:lnTo>
                    <a:pt x="37" y="65"/>
                  </a:lnTo>
                  <a:lnTo>
                    <a:pt x="55" y="86"/>
                  </a:lnTo>
                  <a:lnTo>
                    <a:pt x="74" y="105"/>
                  </a:lnTo>
                  <a:lnTo>
                    <a:pt x="93" y="123"/>
                  </a:lnTo>
                  <a:lnTo>
                    <a:pt x="114" y="138"/>
                  </a:lnTo>
                  <a:lnTo>
                    <a:pt x="138" y="151"/>
                  </a:lnTo>
                  <a:lnTo>
                    <a:pt x="161" y="162"/>
                  </a:lnTo>
                  <a:lnTo>
                    <a:pt x="188" y="170"/>
                  </a:lnTo>
                  <a:lnTo>
                    <a:pt x="188" y="170"/>
                  </a:lnTo>
                  <a:lnTo>
                    <a:pt x="225" y="131"/>
                  </a:lnTo>
                  <a:lnTo>
                    <a:pt x="263" y="94"/>
                  </a:lnTo>
                  <a:lnTo>
                    <a:pt x="281" y="73"/>
                  </a:lnTo>
                  <a:lnTo>
                    <a:pt x="300" y="51"/>
                  </a:lnTo>
                  <a:lnTo>
                    <a:pt x="318" y="26"/>
                  </a:lnTo>
                  <a:lnTo>
                    <a:pt x="336" y="0"/>
                  </a:lnTo>
                  <a:lnTo>
                    <a:pt x="336" y="0"/>
                  </a:lnTo>
                  <a:lnTo>
                    <a:pt x="489" y="1406"/>
                  </a:lnTo>
                  <a:lnTo>
                    <a:pt x="489" y="1406"/>
                  </a:lnTo>
                  <a:lnTo>
                    <a:pt x="457" y="1418"/>
                  </a:lnTo>
                  <a:lnTo>
                    <a:pt x="439" y="1424"/>
                  </a:lnTo>
                  <a:lnTo>
                    <a:pt x="421" y="1428"/>
                  </a:lnTo>
                  <a:lnTo>
                    <a:pt x="403" y="1431"/>
                  </a:lnTo>
                  <a:lnTo>
                    <a:pt x="383" y="1429"/>
                  </a:lnTo>
                  <a:lnTo>
                    <a:pt x="374" y="1428"/>
                  </a:lnTo>
                  <a:lnTo>
                    <a:pt x="365" y="1427"/>
                  </a:lnTo>
                  <a:lnTo>
                    <a:pt x="355" y="1423"/>
                  </a:lnTo>
                  <a:lnTo>
                    <a:pt x="346" y="1418"/>
                  </a:lnTo>
                  <a:lnTo>
                    <a:pt x="346" y="1418"/>
                  </a:lnTo>
                  <a:lnTo>
                    <a:pt x="303" y="1420"/>
                  </a:lnTo>
                  <a:lnTo>
                    <a:pt x="258" y="1420"/>
                  </a:lnTo>
                  <a:lnTo>
                    <a:pt x="215" y="1421"/>
                  </a:lnTo>
                  <a:lnTo>
                    <a:pt x="174" y="1421"/>
                  </a:lnTo>
                  <a:lnTo>
                    <a:pt x="131" y="1420"/>
                  </a:lnTo>
                  <a:lnTo>
                    <a:pt x="109" y="1417"/>
                  </a:lnTo>
                  <a:lnTo>
                    <a:pt x="86" y="1414"/>
                  </a:lnTo>
                  <a:lnTo>
                    <a:pt x="66" y="1411"/>
                  </a:lnTo>
                  <a:lnTo>
                    <a:pt x="43" y="1406"/>
                  </a:lnTo>
                  <a:lnTo>
                    <a:pt x="23" y="1400"/>
                  </a:lnTo>
                  <a:lnTo>
                    <a:pt x="0" y="1392"/>
                  </a:lnTo>
                  <a:lnTo>
                    <a:pt x="0" y="1392"/>
                  </a:lnTo>
                  <a:lnTo>
                    <a:pt x="2" y="1221"/>
                  </a:lnTo>
                  <a:lnTo>
                    <a:pt x="2" y="1047"/>
                  </a:lnTo>
                  <a:lnTo>
                    <a:pt x="0" y="694"/>
                  </a:lnTo>
                  <a:lnTo>
                    <a:pt x="0" y="521"/>
                  </a:lnTo>
                  <a:lnTo>
                    <a:pt x="3" y="353"/>
                  </a:lnTo>
                  <a:lnTo>
                    <a:pt x="6" y="271"/>
                  </a:lnTo>
                  <a:lnTo>
                    <a:pt x="10" y="192"/>
                  </a:lnTo>
                  <a:lnTo>
                    <a:pt x="14" y="116"/>
                  </a:lnTo>
                  <a:lnTo>
                    <a:pt x="20" y="43"/>
                  </a:lnTo>
                  <a:lnTo>
                    <a:pt x="2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 name="Line 582"/>
            <p:cNvSpPr>
              <a:spLocks noChangeShapeType="1"/>
            </p:cNvSpPr>
            <p:nvPr/>
          </p:nvSpPr>
          <p:spPr bwMode="auto">
            <a:xfrm>
              <a:off x="5813425" y="297815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 name="Freeform 583"/>
            <p:cNvSpPr>
              <a:spLocks noEditPoints="1"/>
            </p:cNvSpPr>
            <p:nvPr/>
          </p:nvSpPr>
          <p:spPr bwMode="auto">
            <a:xfrm>
              <a:off x="5980113" y="2957513"/>
              <a:ext cx="541337" cy="1100138"/>
            </a:xfrm>
            <a:custGeom>
              <a:avLst/>
              <a:gdLst>
                <a:gd name="T0" fmla="*/ 22 w 1024"/>
                <a:gd name="T1" fmla="*/ 16 h 2077"/>
                <a:gd name="T2" fmla="*/ 99 w 1024"/>
                <a:gd name="T3" fmla="*/ 59 h 2077"/>
                <a:gd name="T4" fmla="*/ 183 w 1024"/>
                <a:gd name="T5" fmla="*/ 93 h 2077"/>
                <a:gd name="T6" fmla="*/ 333 w 1024"/>
                <a:gd name="T7" fmla="*/ 132 h 2077"/>
                <a:gd name="T8" fmla="*/ 451 w 1024"/>
                <a:gd name="T9" fmla="*/ 154 h 2077"/>
                <a:gd name="T10" fmla="*/ 559 w 1024"/>
                <a:gd name="T11" fmla="*/ 463 h 2077"/>
                <a:gd name="T12" fmla="*/ 620 w 1024"/>
                <a:gd name="T13" fmla="*/ 657 h 2077"/>
                <a:gd name="T14" fmla="*/ 660 w 1024"/>
                <a:gd name="T15" fmla="*/ 822 h 2077"/>
                <a:gd name="T16" fmla="*/ 692 w 1024"/>
                <a:gd name="T17" fmla="*/ 1018 h 2077"/>
                <a:gd name="T18" fmla="*/ 789 w 1024"/>
                <a:gd name="T19" fmla="*/ 1116 h 2077"/>
                <a:gd name="T20" fmla="*/ 907 w 1024"/>
                <a:gd name="T21" fmla="*/ 1222 h 2077"/>
                <a:gd name="T22" fmla="*/ 1024 w 1024"/>
                <a:gd name="T23" fmla="*/ 1313 h 2077"/>
                <a:gd name="T24" fmla="*/ 981 w 1024"/>
                <a:gd name="T25" fmla="*/ 1330 h 2077"/>
                <a:gd name="T26" fmla="*/ 942 w 1024"/>
                <a:gd name="T27" fmla="*/ 1364 h 2077"/>
                <a:gd name="T28" fmla="*/ 910 w 1024"/>
                <a:gd name="T29" fmla="*/ 1413 h 2077"/>
                <a:gd name="T30" fmla="*/ 886 w 1024"/>
                <a:gd name="T31" fmla="*/ 1470 h 2077"/>
                <a:gd name="T32" fmla="*/ 874 w 1024"/>
                <a:gd name="T33" fmla="*/ 1532 h 2077"/>
                <a:gd name="T34" fmla="*/ 861 w 1024"/>
                <a:gd name="T35" fmla="*/ 1550 h 2077"/>
                <a:gd name="T36" fmla="*/ 807 w 1024"/>
                <a:gd name="T37" fmla="*/ 1527 h 2077"/>
                <a:gd name="T38" fmla="*/ 732 w 1024"/>
                <a:gd name="T39" fmla="*/ 1480 h 2077"/>
                <a:gd name="T40" fmla="*/ 650 w 1024"/>
                <a:gd name="T41" fmla="*/ 1414 h 2077"/>
                <a:gd name="T42" fmla="*/ 573 w 1024"/>
                <a:gd name="T43" fmla="*/ 1334 h 2077"/>
                <a:gd name="T44" fmla="*/ 523 w 1024"/>
                <a:gd name="T45" fmla="*/ 1259 h 2077"/>
                <a:gd name="T46" fmla="*/ 495 w 1024"/>
                <a:gd name="T47" fmla="*/ 1177 h 2077"/>
                <a:gd name="T48" fmla="*/ 438 w 1024"/>
                <a:gd name="T49" fmla="*/ 1026 h 2077"/>
                <a:gd name="T50" fmla="*/ 393 w 1024"/>
                <a:gd name="T51" fmla="*/ 893 h 2077"/>
                <a:gd name="T52" fmla="*/ 372 w 1024"/>
                <a:gd name="T53" fmla="*/ 921 h 2077"/>
                <a:gd name="T54" fmla="*/ 365 w 1024"/>
                <a:gd name="T55" fmla="*/ 1145 h 2077"/>
                <a:gd name="T56" fmla="*/ 395 w 1024"/>
                <a:gd name="T57" fmla="*/ 1235 h 2077"/>
                <a:gd name="T58" fmla="*/ 441 w 1024"/>
                <a:gd name="T59" fmla="*/ 1417 h 2077"/>
                <a:gd name="T60" fmla="*/ 512 w 1024"/>
                <a:gd name="T61" fmla="*/ 1781 h 2077"/>
                <a:gd name="T62" fmla="*/ 531 w 1024"/>
                <a:gd name="T63" fmla="*/ 1919 h 2077"/>
                <a:gd name="T64" fmla="*/ 520 w 1024"/>
                <a:gd name="T65" fmla="*/ 2020 h 2077"/>
                <a:gd name="T66" fmla="*/ 505 w 1024"/>
                <a:gd name="T67" fmla="*/ 2058 h 2077"/>
                <a:gd name="T68" fmla="*/ 490 w 1024"/>
                <a:gd name="T69" fmla="*/ 2072 h 2077"/>
                <a:gd name="T70" fmla="*/ 472 w 1024"/>
                <a:gd name="T71" fmla="*/ 2077 h 2077"/>
                <a:gd name="T72" fmla="*/ 431 w 1024"/>
                <a:gd name="T73" fmla="*/ 2068 h 2077"/>
                <a:gd name="T74" fmla="*/ 372 w 1024"/>
                <a:gd name="T75" fmla="*/ 2029 h 2077"/>
                <a:gd name="T76" fmla="*/ 302 w 1024"/>
                <a:gd name="T77" fmla="*/ 1911 h 2077"/>
                <a:gd name="T78" fmla="*/ 226 w 1024"/>
                <a:gd name="T79" fmla="*/ 1738 h 2077"/>
                <a:gd name="T80" fmla="*/ 169 w 1024"/>
                <a:gd name="T81" fmla="*/ 1567 h 2077"/>
                <a:gd name="T82" fmla="*/ 112 w 1024"/>
                <a:gd name="T83" fmla="*/ 1341 h 2077"/>
                <a:gd name="T84" fmla="*/ 50 w 1024"/>
                <a:gd name="T85" fmla="*/ 1116 h 2077"/>
                <a:gd name="T86" fmla="*/ 35 w 1024"/>
                <a:gd name="T87" fmla="*/ 975 h 2077"/>
                <a:gd name="T88" fmla="*/ 15 w 1024"/>
                <a:gd name="T89" fmla="*/ 695 h 2077"/>
                <a:gd name="T90" fmla="*/ 3 w 1024"/>
                <a:gd name="T91" fmla="*/ 277 h 2077"/>
                <a:gd name="T92" fmla="*/ 0 w 1024"/>
                <a:gd name="T93"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2077">
                  <a:moveTo>
                    <a:pt x="0" y="0"/>
                  </a:moveTo>
                  <a:lnTo>
                    <a:pt x="0" y="0"/>
                  </a:lnTo>
                  <a:lnTo>
                    <a:pt x="22" y="16"/>
                  </a:lnTo>
                  <a:lnTo>
                    <a:pt x="47" y="33"/>
                  </a:lnTo>
                  <a:lnTo>
                    <a:pt x="72" y="47"/>
                  </a:lnTo>
                  <a:lnTo>
                    <a:pt x="99" y="59"/>
                  </a:lnTo>
                  <a:lnTo>
                    <a:pt x="126" y="72"/>
                  </a:lnTo>
                  <a:lnTo>
                    <a:pt x="154" y="83"/>
                  </a:lnTo>
                  <a:lnTo>
                    <a:pt x="183" y="93"/>
                  </a:lnTo>
                  <a:lnTo>
                    <a:pt x="212" y="102"/>
                  </a:lnTo>
                  <a:lnTo>
                    <a:pt x="273" y="119"/>
                  </a:lnTo>
                  <a:lnTo>
                    <a:pt x="333" y="132"/>
                  </a:lnTo>
                  <a:lnTo>
                    <a:pt x="393" y="144"/>
                  </a:lnTo>
                  <a:lnTo>
                    <a:pt x="451" y="154"/>
                  </a:lnTo>
                  <a:lnTo>
                    <a:pt x="451" y="154"/>
                  </a:lnTo>
                  <a:lnTo>
                    <a:pt x="488" y="265"/>
                  </a:lnTo>
                  <a:lnTo>
                    <a:pt x="524" y="366"/>
                  </a:lnTo>
                  <a:lnTo>
                    <a:pt x="559" y="463"/>
                  </a:lnTo>
                  <a:lnTo>
                    <a:pt x="591" y="559"/>
                  </a:lnTo>
                  <a:lnTo>
                    <a:pt x="606" y="607"/>
                  </a:lnTo>
                  <a:lnTo>
                    <a:pt x="620" y="657"/>
                  </a:lnTo>
                  <a:lnTo>
                    <a:pt x="634" y="710"/>
                  </a:lnTo>
                  <a:lnTo>
                    <a:pt x="648" y="764"/>
                  </a:lnTo>
                  <a:lnTo>
                    <a:pt x="660" y="822"/>
                  </a:lnTo>
                  <a:lnTo>
                    <a:pt x="671" y="883"/>
                  </a:lnTo>
                  <a:lnTo>
                    <a:pt x="682" y="948"/>
                  </a:lnTo>
                  <a:lnTo>
                    <a:pt x="692" y="1018"/>
                  </a:lnTo>
                  <a:lnTo>
                    <a:pt x="692" y="1018"/>
                  </a:lnTo>
                  <a:lnTo>
                    <a:pt x="756" y="1084"/>
                  </a:lnTo>
                  <a:lnTo>
                    <a:pt x="789" y="1116"/>
                  </a:lnTo>
                  <a:lnTo>
                    <a:pt x="824" y="1148"/>
                  </a:lnTo>
                  <a:lnTo>
                    <a:pt x="863" y="1183"/>
                  </a:lnTo>
                  <a:lnTo>
                    <a:pt x="907" y="1222"/>
                  </a:lnTo>
                  <a:lnTo>
                    <a:pt x="961" y="1265"/>
                  </a:lnTo>
                  <a:lnTo>
                    <a:pt x="1024" y="1313"/>
                  </a:lnTo>
                  <a:lnTo>
                    <a:pt x="1024" y="1313"/>
                  </a:lnTo>
                  <a:lnTo>
                    <a:pt x="1008" y="1316"/>
                  </a:lnTo>
                  <a:lnTo>
                    <a:pt x="994" y="1321"/>
                  </a:lnTo>
                  <a:lnTo>
                    <a:pt x="981" y="1330"/>
                  </a:lnTo>
                  <a:lnTo>
                    <a:pt x="967" y="1339"/>
                  </a:lnTo>
                  <a:lnTo>
                    <a:pt x="954" y="1352"/>
                  </a:lnTo>
                  <a:lnTo>
                    <a:pt x="942" y="1364"/>
                  </a:lnTo>
                  <a:lnTo>
                    <a:pt x="931" y="1380"/>
                  </a:lnTo>
                  <a:lnTo>
                    <a:pt x="920" y="1395"/>
                  </a:lnTo>
                  <a:lnTo>
                    <a:pt x="910" y="1413"/>
                  </a:lnTo>
                  <a:lnTo>
                    <a:pt x="900" y="1431"/>
                  </a:lnTo>
                  <a:lnTo>
                    <a:pt x="892" y="1450"/>
                  </a:lnTo>
                  <a:lnTo>
                    <a:pt x="886" y="1470"/>
                  </a:lnTo>
                  <a:lnTo>
                    <a:pt x="881" y="1491"/>
                  </a:lnTo>
                  <a:lnTo>
                    <a:pt x="877" y="1511"/>
                  </a:lnTo>
                  <a:lnTo>
                    <a:pt x="874" y="1532"/>
                  </a:lnTo>
                  <a:lnTo>
                    <a:pt x="872" y="1553"/>
                  </a:lnTo>
                  <a:lnTo>
                    <a:pt x="872" y="1553"/>
                  </a:lnTo>
                  <a:lnTo>
                    <a:pt x="861" y="1550"/>
                  </a:lnTo>
                  <a:lnTo>
                    <a:pt x="846" y="1545"/>
                  </a:lnTo>
                  <a:lnTo>
                    <a:pt x="828" y="1538"/>
                  </a:lnTo>
                  <a:lnTo>
                    <a:pt x="807" y="1527"/>
                  </a:lnTo>
                  <a:lnTo>
                    <a:pt x="784" y="1513"/>
                  </a:lnTo>
                  <a:lnTo>
                    <a:pt x="759" y="1498"/>
                  </a:lnTo>
                  <a:lnTo>
                    <a:pt x="732" y="1480"/>
                  </a:lnTo>
                  <a:lnTo>
                    <a:pt x="705" y="1460"/>
                  </a:lnTo>
                  <a:lnTo>
                    <a:pt x="677" y="1438"/>
                  </a:lnTo>
                  <a:lnTo>
                    <a:pt x="650" y="1414"/>
                  </a:lnTo>
                  <a:lnTo>
                    <a:pt x="623" y="1389"/>
                  </a:lnTo>
                  <a:lnTo>
                    <a:pt x="598" y="1362"/>
                  </a:lnTo>
                  <a:lnTo>
                    <a:pt x="573" y="1334"/>
                  </a:lnTo>
                  <a:lnTo>
                    <a:pt x="551" y="1305"/>
                  </a:lnTo>
                  <a:lnTo>
                    <a:pt x="531" y="1274"/>
                  </a:lnTo>
                  <a:lnTo>
                    <a:pt x="523" y="1259"/>
                  </a:lnTo>
                  <a:lnTo>
                    <a:pt x="516" y="1244"/>
                  </a:lnTo>
                  <a:lnTo>
                    <a:pt x="516" y="1244"/>
                  </a:lnTo>
                  <a:lnTo>
                    <a:pt x="495" y="1177"/>
                  </a:lnTo>
                  <a:lnTo>
                    <a:pt x="474" y="1120"/>
                  </a:lnTo>
                  <a:lnTo>
                    <a:pt x="456" y="1070"/>
                  </a:lnTo>
                  <a:lnTo>
                    <a:pt x="438" y="1026"/>
                  </a:lnTo>
                  <a:lnTo>
                    <a:pt x="422" y="983"/>
                  </a:lnTo>
                  <a:lnTo>
                    <a:pt x="406" y="940"/>
                  </a:lnTo>
                  <a:lnTo>
                    <a:pt x="393" y="893"/>
                  </a:lnTo>
                  <a:lnTo>
                    <a:pt x="379" y="839"/>
                  </a:lnTo>
                  <a:lnTo>
                    <a:pt x="379" y="839"/>
                  </a:lnTo>
                  <a:lnTo>
                    <a:pt x="372" y="921"/>
                  </a:lnTo>
                  <a:lnTo>
                    <a:pt x="368" y="998"/>
                  </a:lnTo>
                  <a:lnTo>
                    <a:pt x="366" y="1073"/>
                  </a:lnTo>
                  <a:lnTo>
                    <a:pt x="365" y="1145"/>
                  </a:lnTo>
                  <a:lnTo>
                    <a:pt x="365" y="1145"/>
                  </a:lnTo>
                  <a:lnTo>
                    <a:pt x="381" y="1191"/>
                  </a:lnTo>
                  <a:lnTo>
                    <a:pt x="395" y="1235"/>
                  </a:lnTo>
                  <a:lnTo>
                    <a:pt x="408" y="1281"/>
                  </a:lnTo>
                  <a:lnTo>
                    <a:pt x="420" y="1327"/>
                  </a:lnTo>
                  <a:lnTo>
                    <a:pt x="441" y="1417"/>
                  </a:lnTo>
                  <a:lnTo>
                    <a:pt x="460" y="1509"/>
                  </a:lnTo>
                  <a:lnTo>
                    <a:pt x="495" y="1689"/>
                  </a:lnTo>
                  <a:lnTo>
                    <a:pt x="512" y="1781"/>
                  </a:lnTo>
                  <a:lnTo>
                    <a:pt x="531" y="1871"/>
                  </a:lnTo>
                  <a:lnTo>
                    <a:pt x="531" y="1871"/>
                  </a:lnTo>
                  <a:lnTo>
                    <a:pt x="531" y="1919"/>
                  </a:lnTo>
                  <a:lnTo>
                    <a:pt x="530" y="1959"/>
                  </a:lnTo>
                  <a:lnTo>
                    <a:pt x="526" y="1993"/>
                  </a:lnTo>
                  <a:lnTo>
                    <a:pt x="520" y="2020"/>
                  </a:lnTo>
                  <a:lnTo>
                    <a:pt x="513" y="2041"/>
                  </a:lnTo>
                  <a:lnTo>
                    <a:pt x="509" y="2050"/>
                  </a:lnTo>
                  <a:lnTo>
                    <a:pt x="505" y="2058"/>
                  </a:lnTo>
                  <a:lnTo>
                    <a:pt x="499" y="2063"/>
                  </a:lnTo>
                  <a:lnTo>
                    <a:pt x="495" y="2069"/>
                  </a:lnTo>
                  <a:lnTo>
                    <a:pt x="490" y="2072"/>
                  </a:lnTo>
                  <a:lnTo>
                    <a:pt x="484" y="2075"/>
                  </a:lnTo>
                  <a:lnTo>
                    <a:pt x="479" y="2077"/>
                  </a:lnTo>
                  <a:lnTo>
                    <a:pt x="472" y="2077"/>
                  </a:lnTo>
                  <a:lnTo>
                    <a:pt x="459" y="2077"/>
                  </a:lnTo>
                  <a:lnTo>
                    <a:pt x="445" y="2073"/>
                  </a:lnTo>
                  <a:lnTo>
                    <a:pt x="431" y="2068"/>
                  </a:lnTo>
                  <a:lnTo>
                    <a:pt x="418" y="2059"/>
                  </a:lnTo>
                  <a:lnTo>
                    <a:pt x="402" y="2051"/>
                  </a:lnTo>
                  <a:lnTo>
                    <a:pt x="372" y="2029"/>
                  </a:lnTo>
                  <a:lnTo>
                    <a:pt x="372" y="2029"/>
                  </a:lnTo>
                  <a:lnTo>
                    <a:pt x="336" y="1969"/>
                  </a:lnTo>
                  <a:lnTo>
                    <a:pt x="302" y="1911"/>
                  </a:lnTo>
                  <a:lnTo>
                    <a:pt x="275" y="1853"/>
                  </a:lnTo>
                  <a:lnTo>
                    <a:pt x="248" y="1794"/>
                  </a:lnTo>
                  <a:lnTo>
                    <a:pt x="226" y="1738"/>
                  </a:lnTo>
                  <a:lnTo>
                    <a:pt x="205" y="1679"/>
                  </a:lnTo>
                  <a:lnTo>
                    <a:pt x="187" y="1622"/>
                  </a:lnTo>
                  <a:lnTo>
                    <a:pt x="169" y="1567"/>
                  </a:lnTo>
                  <a:lnTo>
                    <a:pt x="154" y="1510"/>
                  </a:lnTo>
                  <a:lnTo>
                    <a:pt x="140" y="1453"/>
                  </a:lnTo>
                  <a:lnTo>
                    <a:pt x="112" y="1341"/>
                  </a:lnTo>
                  <a:lnTo>
                    <a:pt x="83" y="1229"/>
                  </a:lnTo>
                  <a:lnTo>
                    <a:pt x="68" y="1172"/>
                  </a:lnTo>
                  <a:lnTo>
                    <a:pt x="50" y="1116"/>
                  </a:lnTo>
                  <a:lnTo>
                    <a:pt x="50" y="1116"/>
                  </a:lnTo>
                  <a:lnTo>
                    <a:pt x="42" y="1045"/>
                  </a:lnTo>
                  <a:lnTo>
                    <a:pt x="35" y="975"/>
                  </a:lnTo>
                  <a:lnTo>
                    <a:pt x="29" y="904"/>
                  </a:lnTo>
                  <a:lnTo>
                    <a:pt x="24" y="835"/>
                  </a:lnTo>
                  <a:lnTo>
                    <a:pt x="15" y="695"/>
                  </a:lnTo>
                  <a:lnTo>
                    <a:pt x="10" y="555"/>
                  </a:lnTo>
                  <a:lnTo>
                    <a:pt x="6" y="416"/>
                  </a:lnTo>
                  <a:lnTo>
                    <a:pt x="3" y="277"/>
                  </a:lnTo>
                  <a:lnTo>
                    <a:pt x="0" y="0"/>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8" name="Freeform 584"/>
            <p:cNvSpPr>
              <a:spLocks/>
            </p:cNvSpPr>
            <p:nvPr/>
          </p:nvSpPr>
          <p:spPr bwMode="auto">
            <a:xfrm>
              <a:off x="5980113" y="2957513"/>
              <a:ext cx="541337" cy="1100138"/>
            </a:xfrm>
            <a:custGeom>
              <a:avLst/>
              <a:gdLst>
                <a:gd name="T0" fmla="*/ 22 w 1024"/>
                <a:gd name="T1" fmla="*/ 16 h 2077"/>
                <a:gd name="T2" fmla="*/ 99 w 1024"/>
                <a:gd name="T3" fmla="*/ 59 h 2077"/>
                <a:gd name="T4" fmla="*/ 183 w 1024"/>
                <a:gd name="T5" fmla="*/ 93 h 2077"/>
                <a:gd name="T6" fmla="*/ 333 w 1024"/>
                <a:gd name="T7" fmla="*/ 132 h 2077"/>
                <a:gd name="T8" fmla="*/ 451 w 1024"/>
                <a:gd name="T9" fmla="*/ 154 h 2077"/>
                <a:gd name="T10" fmla="*/ 559 w 1024"/>
                <a:gd name="T11" fmla="*/ 463 h 2077"/>
                <a:gd name="T12" fmla="*/ 620 w 1024"/>
                <a:gd name="T13" fmla="*/ 657 h 2077"/>
                <a:gd name="T14" fmla="*/ 660 w 1024"/>
                <a:gd name="T15" fmla="*/ 822 h 2077"/>
                <a:gd name="T16" fmla="*/ 692 w 1024"/>
                <a:gd name="T17" fmla="*/ 1018 h 2077"/>
                <a:gd name="T18" fmla="*/ 789 w 1024"/>
                <a:gd name="T19" fmla="*/ 1116 h 2077"/>
                <a:gd name="T20" fmla="*/ 907 w 1024"/>
                <a:gd name="T21" fmla="*/ 1222 h 2077"/>
                <a:gd name="T22" fmla="*/ 1024 w 1024"/>
                <a:gd name="T23" fmla="*/ 1313 h 2077"/>
                <a:gd name="T24" fmla="*/ 981 w 1024"/>
                <a:gd name="T25" fmla="*/ 1330 h 2077"/>
                <a:gd name="T26" fmla="*/ 942 w 1024"/>
                <a:gd name="T27" fmla="*/ 1364 h 2077"/>
                <a:gd name="T28" fmla="*/ 910 w 1024"/>
                <a:gd name="T29" fmla="*/ 1413 h 2077"/>
                <a:gd name="T30" fmla="*/ 886 w 1024"/>
                <a:gd name="T31" fmla="*/ 1470 h 2077"/>
                <a:gd name="T32" fmla="*/ 874 w 1024"/>
                <a:gd name="T33" fmla="*/ 1532 h 2077"/>
                <a:gd name="T34" fmla="*/ 861 w 1024"/>
                <a:gd name="T35" fmla="*/ 1550 h 2077"/>
                <a:gd name="T36" fmla="*/ 807 w 1024"/>
                <a:gd name="T37" fmla="*/ 1527 h 2077"/>
                <a:gd name="T38" fmla="*/ 732 w 1024"/>
                <a:gd name="T39" fmla="*/ 1480 h 2077"/>
                <a:gd name="T40" fmla="*/ 650 w 1024"/>
                <a:gd name="T41" fmla="*/ 1414 h 2077"/>
                <a:gd name="T42" fmla="*/ 573 w 1024"/>
                <a:gd name="T43" fmla="*/ 1334 h 2077"/>
                <a:gd name="T44" fmla="*/ 523 w 1024"/>
                <a:gd name="T45" fmla="*/ 1259 h 2077"/>
                <a:gd name="T46" fmla="*/ 495 w 1024"/>
                <a:gd name="T47" fmla="*/ 1177 h 2077"/>
                <a:gd name="T48" fmla="*/ 438 w 1024"/>
                <a:gd name="T49" fmla="*/ 1026 h 2077"/>
                <a:gd name="T50" fmla="*/ 393 w 1024"/>
                <a:gd name="T51" fmla="*/ 893 h 2077"/>
                <a:gd name="T52" fmla="*/ 372 w 1024"/>
                <a:gd name="T53" fmla="*/ 921 h 2077"/>
                <a:gd name="T54" fmla="*/ 365 w 1024"/>
                <a:gd name="T55" fmla="*/ 1145 h 2077"/>
                <a:gd name="T56" fmla="*/ 395 w 1024"/>
                <a:gd name="T57" fmla="*/ 1235 h 2077"/>
                <a:gd name="T58" fmla="*/ 441 w 1024"/>
                <a:gd name="T59" fmla="*/ 1417 h 2077"/>
                <a:gd name="T60" fmla="*/ 512 w 1024"/>
                <a:gd name="T61" fmla="*/ 1781 h 2077"/>
                <a:gd name="T62" fmla="*/ 531 w 1024"/>
                <a:gd name="T63" fmla="*/ 1919 h 2077"/>
                <a:gd name="T64" fmla="*/ 520 w 1024"/>
                <a:gd name="T65" fmla="*/ 2020 h 2077"/>
                <a:gd name="T66" fmla="*/ 505 w 1024"/>
                <a:gd name="T67" fmla="*/ 2058 h 2077"/>
                <a:gd name="T68" fmla="*/ 490 w 1024"/>
                <a:gd name="T69" fmla="*/ 2072 h 2077"/>
                <a:gd name="T70" fmla="*/ 472 w 1024"/>
                <a:gd name="T71" fmla="*/ 2077 h 2077"/>
                <a:gd name="T72" fmla="*/ 431 w 1024"/>
                <a:gd name="T73" fmla="*/ 2068 h 2077"/>
                <a:gd name="T74" fmla="*/ 372 w 1024"/>
                <a:gd name="T75" fmla="*/ 2029 h 2077"/>
                <a:gd name="T76" fmla="*/ 302 w 1024"/>
                <a:gd name="T77" fmla="*/ 1911 h 2077"/>
                <a:gd name="T78" fmla="*/ 226 w 1024"/>
                <a:gd name="T79" fmla="*/ 1738 h 2077"/>
                <a:gd name="T80" fmla="*/ 169 w 1024"/>
                <a:gd name="T81" fmla="*/ 1567 h 2077"/>
                <a:gd name="T82" fmla="*/ 112 w 1024"/>
                <a:gd name="T83" fmla="*/ 1341 h 2077"/>
                <a:gd name="T84" fmla="*/ 50 w 1024"/>
                <a:gd name="T85" fmla="*/ 1116 h 2077"/>
                <a:gd name="T86" fmla="*/ 35 w 1024"/>
                <a:gd name="T87" fmla="*/ 975 h 2077"/>
                <a:gd name="T88" fmla="*/ 15 w 1024"/>
                <a:gd name="T89" fmla="*/ 695 h 2077"/>
                <a:gd name="T90" fmla="*/ 3 w 1024"/>
                <a:gd name="T91" fmla="*/ 277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4" h="2077">
                  <a:moveTo>
                    <a:pt x="0" y="0"/>
                  </a:moveTo>
                  <a:lnTo>
                    <a:pt x="0" y="0"/>
                  </a:lnTo>
                  <a:lnTo>
                    <a:pt x="22" y="16"/>
                  </a:lnTo>
                  <a:lnTo>
                    <a:pt x="47" y="33"/>
                  </a:lnTo>
                  <a:lnTo>
                    <a:pt x="72" y="47"/>
                  </a:lnTo>
                  <a:lnTo>
                    <a:pt x="99" y="59"/>
                  </a:lnTo>
                  <a:lnTo>
                    <a:pt x="126" y="72"/>
                  </a:lnTo>
                  <a:lnTo>
                    <a:pt x="154" y="83"/>
                  </a:lnTo>
                  <a:lnTo>
                    <a:pt x="183" y="93"/>
                  </a:lnTo>
                  <a:lnTo>
                    <a:pt x="212" y="102"/>
                  </a:lnTo>
                  <a:lnTo>
                    <a:pt x="273" y="119"/>
                  </a:lnTo>
                  <a:lnTo>
                    <a:pt x="333" y="132"/>
                  </a:lnTo>
                  <a:lnTo>
                    <a:pt x="393" y="144"/>
                  </a:lnTo>
                  <a:lnTo>
                    <a:pt x="451" y="154"/>
                  </a:lnTo>
                  <a:lnTo>
                    <a:pt x="451" y="154"/>
                  </a:lnTo>
                  <a:lnTo>
                    <a:pt x="488" y="265"/>
                  </a:lnTo>
                  <a:lnTo>
                    <a:pt x="524" y="366"/>
                  </a:lnTo>
                  <a:lnTo>
                    <a:pt x="559" y="463"/>
                  </a:lnTo>
                  <a:lnTo>
                    <a:pt x="591" y="559"/>
                  </a:lnTo>
                  <a:lnTo>
                    <a:pt x="606" y="607"/>
                  </a:lnTo>
                  <a:lnTo>
                    <a:pt x="620" y="657"/>
                  </a:lnTo>
                  <a:lnTo>
                    <a:pt x="634" y="710"/>
                  </a:lnTo>
                  <a:lnTo>
                    <a:pt x="648" y="764"/>
                  </a:lnTo>
                  <a:lnTo>
                    <a:pt x="660" y="822"/>
                  </a:lnTo>
                  <a:lnTo>
                    <a:pt x="671" y="883"/>
                  </a:lnTo>
                  <a:lnTo>
                    <a:pt x="682" y="948"/>
                  </a:lnTo>
                  <a:lnTo>
                    <a:pt x="692" y="1018"/>
                  </a:lnTo>
                  <a:lnTo>
                    <a:pt x="692" y="1018"/>
                  </a:lnTo>
                  <a:lnTo>
                    <a:pt x="756" y="1084"/>
                  </a:lnTo>
                  <a:lnTo>
                    <a:pt x="789" y="1116"/>
                  </a:lnTo>
                  <a:lnTo>
                    <a:pt x="824" y="1148"/>
                  </a:lnTo>
                  <a:lnTo>
                    <a:pt x="863" y="1183"/>
                  </a:lnTo>
                  <a:lnTo>
                    <a:pt x="907" y="1222"/>
                  </a:lnTo>
                  <a:lnTo>
                    <a:pt x="961" y="1265"/>
                  </a:lnTo>
                  <a:lnTo>
                    <a:pt x="1024" y="1313"/>
                  </a:lnTo>
                  <a:lnTo>
                    <a:pt x="1024" y="1313"/>
                  </a:lnTo>
                  <a:lnTo>
                    <a:pt x="1008" y="1316"/>
                  </a:lnTo>
                  <a:lnTo>
                    <a:pt x="994" y="1321"/>
                  </a:lnTo>
                  <a:lnTo>
                    <a:pt x="981" y="1330"/>
                  </a:lnTo>
                  <a:lnTo>
                    <a:pt x="967" y="1339"/>
                  </a:lnTo>
                  <a:lnTo>
                    <a:pt x="954" y="1352"/>
                  </a:lnTo>
                  <a:lnTo>
                    <a:pt x="942" y="1364"/>
                  </a:lnTo>
                  <a:lnTo>
                    <a:pt x="931" y="1380"/>
                  </a:lnTo>
                  <a:lnTo>
                    <a:pt x="920" y="1395"/>
                  </a:lnTo>
                  <a:lnTo>
                    <a:pt x="910" y="1413"/>
                  </a:lnTo>
                  <a:lnTo>
                    <a:pt x="900" y="1431"/>
                  </a:lnTo>
                  <a:lnTo>
                    <a:pt x="892" y="1450"/>
                  </a:lnTo>
                  <a:lnTo>
                    <a:pt x="886" y="1470"/>
                  </a:lnTo>
                  <a:lnTo>
                    <a:pt x="881" y="1491"/>
                  </a:lnTo>
                  <a:lnTo>
                    <a:pt x="877" y="1511"/>
                  </a:lnTo>
                  <a:lnTo>
                    <a:pt x="874" y="1532"/>
                  </a:lnTo>
                  <a:lnTo>
                    <a:pt x="872" y="1553"/>
                  </a:lnTo>
                  <a:lnTo>
                    <a:pt x="872" y="1553"/>
                  </a:lnTo>
                  <a:lnTo>
                    <a:pt x="861" y="1550"/>
                  </a:lnTo>
                  <a:lnTo>
                    <a:pt x="846" y="1545"/>
                  </a:lnTo>
                  <a:lnTo>
                    <a:pt x="828" y="1538"/>
                  </a:lnTo>
                  <a:lnTo>
                    <a:pt x="807" y="1527"/>
                  </a:lnTo>
                  <a:lnTo>
                    <a:pt x="784" y="1513"/>
                  </a:lnTo>
                  <a:lnTo>
                    <a:pt x="759" y="1498"/>
                  </a:lnTo>
                  <a:lnTo>
                    <a:pt x="732" y="1480"/>
                  </a:lnTo>
                  <a:lnTo>
                    <a:pt x="705" y="1460"/>
                  </a:lnTo>
                  <a:lnTo>
                    <a:pt x="677" y="1438"/>
                  </a:lnTo>
                  <a:lnTo>
                    <a:pt x="650" y="1414"/>
                  </a:lnTo>
                  <a:lnTo>
                    <a:pt x="623" y="1389"/>
                  </a:lnTo>
                  <a:lnTo>
                    <a:pt x="598" y="1362"/>
                  </a:lnTo>
                  <a:lnTo>
                    <a:pt x="573" y="1334"/>
                  </a:lnTo>
                  <a:lnTo>
                    <a:pt x="551" y="1305"/>
                  </a:lnTo>
                  <a:lnTo>
                    <a:pt x="531" y="1274"/>
                  </a:lnTo>
                  <a:lnTo>
                    <a:pt x="523" y="1259"/>
                  </a:lnTo>
                  <a:lnTo>
                    <a:pt x="516" y="1244"/>
                  </a:lnTo>
                  <a:lnTo>
                    <a:pt x="516" y="1244"/>
                  </a:lnTo>
                  <a:lnTo>
                    <a:pt x="495" y="1177"/>
                  </a:lnTo>
                  <a:lnTo>
                    <a:pt x="474" y="1120"/>
                  </a:lnTo>
                  <a:lnTo>
                    <a:pt x="456" y="1070"/>
                  </a:lnTo>
                  <a:lnTo>
                    <a:pt x="438" y="1026"/>
                  </a:lnTo>
                  <a:lnTo>
                    <a:pt x="422" y="983"/>
                  </a:lnTo>
                  <a:lnTo>
                    <a:pt x="406" y="940"/>
                  </a:lnTo>
                  <a:lnTo>
                    <a:pt x="393" y="893"/>
                  </a:lnTo>
                  <a:lnTo>
                    <a:pt x="379" y="839"/>
                  </a:lnTo>
                  <a:lnTo>
                    <a:pt x="379" y="839"/>
                  </a:lnTo>
                  <a:lnTo>
                    <a:pt x="372" y="921"/>
                  </a:lnTo>
                  <a:lnTo>
                    <a:pt x="368" y="998"/>
                  </a:lnTo>
                  <a:lnTo>
                    <a:pt x="366" y="1073"/>
                  </a:lnTo>
                  <a:lnTo>
                    <a:pt x="365" y="1145"/>
                  </a:lnTo>
                  <a:lnTo>
                    <a:pt x="365" y="1145"/>
                  </a:lnTo>
                  <a:lnTo>
                    <a:pt x="381" y="1191"/>
                  </a:lnTo>
                  <a:lnTo>
                    <a:pt x="395" y="1235"/>
                  </a:lnTo>
                  <a:lnTo>
                    <a:pt x="408" y="1281"/>
                  </a:lnTo>
                  <a:lnTo>
                    <a:pt x="420" y="1327"/>
                  </a:lnTo>
                  <a:lnTo>
                    <a:pt x="441" y="1417"/>
                  </a:lnTo>
                  <a:lnTo>
                    <a:pt x="460" y="1509"/>
                  </a:lnTo>
                  <a:lnTo>
                    <a:pt x="495" y="1689"/>
                  </a:lnTo>
                  <a:lnTo>
                    <a:pt x="512" y="1781"/>
                  </a:lnTo>
                  <a:lnTo>
                    <a:pt x="531" y="1871"/>
                  </a:lnTo>
                  <a:lnTo>
                    <a:pt x="531" y="1871"/>
                  </a:lnTo>
                  <a:lnTo>
                    <a:pt x="531" y="1919"/>
                  </a:lnTo>
                  <a:lnTo>
                    <a:pt x="530" y="1959"/>
                  </a:lnTo>
                  <a:lnTo>
                    <a:pt x="526" y="1993"/>
                  </a:lnTo>
                  <a:lnTo>
                    <a:pt x="520" y="2020"/>
                  </a:lnTo>
                  <a:lnTo>
                    <a:pt x="513" y="2041"/>
                  </a:lnTo>
                  <a:lnTo>
                    <a:pt x="509" y="2050"/>
                  </a:lnTo>
                  <a:lnTo>
                    <a:pt x="505" y="2058"/>
                  </a:lnTo>
                  <a:lnTo>
                    <a:pt x="499" y="2063"/>
                  </a:lnTo>
                  <a:lnTo>
                    <a:pt x="495" y="2069"/>
                  </a:lnTo>
                  <a:lnTo>
                    <a:pt x="490" y="2072"/>
                  </a:lnTo>
                  <a:lnTo>
                    <a:pt x="484" y="2075"/>
                  </a:lnTo>
                  <a:lnTo>
                    <a:pt x="479" y="2077"/>
                  </a:lnTo>
                  <a:lnTo>
                    <a:pt x="472" y="2077"/>
                  </a:lnTo>
                  <a:lnTo>
                    <a:pt x="459" y="2077"/>
                  </a:lnTo>
                  <a:lnTo>
                    <a:pt x="445" y="2073"/>
                  </a:lnTo>
                  <a:lnTo>
                    <a:pt x="431" y="2068"/>
                  </a:lnTo>
                  <a:lnTo>
                    <a:pt x="418" y="2059"/>
                  </a:lnTo>
                  <a:lnTo>
                    <a:pt x="402" y="2051"/>
                  </a:lnTo>
                  <a:lnTo>
                    <a:pt x="372" y="2029"/>
                  </a:lnTo>
                  <a:lnTo>
                    <a:pt x="372" y="2029"/>
                  </a:lnTo>
                  <a:lnTo>
                    <a:pt x="336" y="1969"/>
                  </a:lnTo>
                  <a:lnTo>
                    <a:pt x="302" y="1911"/>
                  </a:lnTo>
                  <a:lnTo>
                    <a:pt x="275" y="1853"/>
                  </a:lnTo>
                  <a:lnTo>
                    <a:pt x="248" y="1794"/>
                  </a:lnTo>
                  <a:lnTo>
                    <a:pt x="226" y="1738"/>
                  </a:lnTo>
                  <a:lnTo>
                    <a:pt x="205" y="1679"/>
                  </a:lnTo>
                  <a:lnTo>
                    <a:pt x="187" y="1622"/>
                  </a:lnTo>
                  <a:lnTo>
                    <a:pt x="169" y="1567"/>
                  </a:lnTo>
                  <a:lnTo>
                    <a:pt x="154" y="1510"/>
                  </a:lnTo>
                  <a:lnTo>
                    <a:pt x="140" y="1453"/>
                  </a:lnTo>
                  <a:lnTo>
                    <a:pt x="112" y="1341"/>
                  </a:lnTo>
                  <a:lnTo>
                    <a:pt x="83" y="1229"/>
                  </a:lnTo>
                  <a:lnTo>
                    <a:pt x="68" y="1172"/>
                  </a:lnTo>
                  <a:lnTo>
                    <a:pt x="50" y="1116"/>
                  </a:lnTo>
                  <a:lnTo>
                    <a:pt x="50" y="1116"/>
                  </a:lnTo>
                  <a:lnTo>
                    <a:pt x="42" y="1045"/>
                  </a:lnTo>
                  <a:lnTo>
                    <a:pt x="35" y="975"/>
                  </a:lnTo>
                  <a:lnTo>
                    <a:pt x="29" y="904"/>
                  </a:lnTo>
                  <a:lnTo>
                    <a:pt x="24" y="835"/>
                  </a:lnTo>
                  <a:lnTo>
                    <a:pt x="15" y="695"/>
                  </a:lnTo>
                  <a:lnTo>
                    <a:pt x="10" y="555"/>
                  </a:lnTo>
                  <a:lnTo>
                    <a:pt x="6" y="416"/>
                  </a:lnTo>
                  <a:lnTo>
                    <a:pt x="3" y="27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 name="Line 585"/>
            <p:cNvSpPr>
              <a:spLocks noChangeShapeType="1"/>
            </p:cNvSpPr>
            <p:nvPr/>
          </p:nvSpPr>
          <p:spPr bwMode="auto">
            <a:xfrm>
              <a:off x="5980113" y="29575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0" name="Freeform 586"/>
            <p:cNvSpPr>
              <a:spLocks/>
            </p:cNvSpPr>
            <p:nvPr/>
          </p:nvSpPr>
          <p:spPr bwMode="auto">
            <a:xfrm>
              <a:off x="5980113" y="2957513"/>
              <a:ext cx="541337" cy="1100138"/>
            </a:xfrm>
            <a:custGeom>
              <a:avLst/>
              <a:gdLst>
                <a:gd name="T0" fmla="*/ 22 w 1024"/>
                <a:gd name="T1" fmla="*/ 16 h 2077"/>
                <a:gd name="T2" fmla="*/ 99 w 1024"/>
                <a:gd name="T3" fmla="*/ 59 h 2077"/>
                <a:gd name="T4" fmla="*/ 183 w 1024"/>
                <a:gd name="T5" fmla="*/ 93 h 2077"/>
                <a:gd name="T6" fmla="*/ 333 w 1024"/>
                <a:gd name="T7" fmla="*/ 132 h 2077"/>
                <a:gd name="T8" fmla="*/ 451 w 1024"/>
                <a:gd name="T9" fmla="*/ 154 h 2077"/>
                <a:gd name="T10" fmla="*/ 559 w 1024"/>
                <a:gd name="T11" fmla="*/ 463 h 2077"/>
                <a:gd name="T12" fmla="*/ 620 w 1024"/>
                <a:gd name="T13" fmla="*/ 657 h 2077"/>
                <a:gd name="T14" fmla="*/ 660 w 1024"/>
                <a:gd name="T15" fmla="*/ 822 h 2077"/>
                <a:gd name="T16" fmla="*/ 692 w 1024"/>
                <a:gd name="T17" fmla="*/ 1019 h 2077"/>
                <a:gd name="T18" fmla="*/ 789 w 1024"/>
                <a:gd name="T19" fmla="*/ 1116 h 2077"/>
                <a:gd name="T20" fmla="*/ 907 w 1024"/>
                <a:gd name="T21" fmla="*/ 1222 h 2077"/>
                <a:gd name="T22" fmla="*/ 1024 w 1024"/>
                <a:gd name="T23" fmla="*/ 1313 h 2077"/>
                <a:gd name="T24" fmla="*/ 981 w 1024"/>
                <a:gd name="T25" fmla="*/ 1330 h 2077"/>
                <a:gd name="T26" fmla="*/ 942 w 1024"/>
                <a:gd name="T27" fmla="*/ 1364 h 2077"/>
                <a:gd name="T28" fmla="*/ 910 w 1024"/>
                <a:gd name="T29" fmla="*/ 1413 h 2077"/>
                <a:gd name="T30" fmla="*/ 886 w 1024"/>
                <a:gd name="T31" fmla="*/ 1470 h 2077"/>
                <a:gd name="T32" fmla="*/ 874 w 1024"/>
                <a:gd name="T33" fmla="*/ 1532 h 2077"/>
                <a:gd name="T34" fmla="*/ 861 w 1024"/>
                <a:gd name="T35" fmla="*/ 1550 h 2077"/>
                <a:gd name="T36" fmla="*/ 807 w 1024"/>
                <a:gd name="T37" fmla="*/ 1527 h 2077"/>
                <a:gd name="T38" fmla="*/ 732 w 1024"/>
                <a:gd name="T39" fmla="*/ 1480 h 2077"/>
                <a:gd name="T40" fmla="*/ 650 w 1024"/>
                <a:gd name="T41" fmla="*/ 1414 h 2077"/>
                <a:gd name="T42" fmla="*/ 573 w 1024"/>
                <a:gd name="T43" fmla="*/ 1334 h 2077"/>
                <a:gd name="T44" fmla="*/ 523 w 1024"/>
                <a:gd name="T45" fmla="*/ 1259 h 2077"/>
                <a:gd name="T46" fmla="*/ 495 w 1024"/>
                <a:gd name="T47" fmla="*/ 1177 h 2077"/>
                <a:gd name="T48" fmla="*/ 438 w 1024"/>
                <a:gd name="T49" fmla="*/ 1026 h 2077"/>
                <a:gd name="T50" fmla="*/ 393 w 1024"/>
                <a:gd name="T51" fmla="*/ 893 h 2077"/>
                <a:gd name="T52" fmla="*/ 372 w 1024"/>
                <a:gd name="T53" fmla="*/ 921 h 2077"/>
                <a:gd name="T54" fmla="*/ 365 w 1024"/>
                <a:gd name="T55" fmla="*/ 1145 h 2077"/>
                <a:gd name="T56" fmla="*/ 395 w 1024"/>
                <a:gd name="T57" fmla="*/ 1235 h 2077"/>
                <a:gd name="T58" fmla="*/ 441 w 1024"/>
                <a:gd name="T59" fmla="*/ 1417 h 2077"/>
                <a:gd name="T60" fmla="*/ 512 w 1024"/>
                <a:gd name="T61" fmla="*/ 1781 h 2077"/>
                <a:gd name="T62" fmla="*/ 531 w 1024"/>
                <a:gd name="T63" fmla="*/ 1919 h 2077"/>
                <a:gd name="T64" fmla="*/ 520 w 1024"/>
                <a:gd name="T65" fmla="*/ 2020 h 2077"/>
                <a:gd name="T66" fmla="*/ 505 w 1024"/>
                <a:gd name="T67" fmla="*/ 2058 h 2077"/>
                <a:gd name="T68" fmla="*/ 490 w 1024"/>
                <a:gd name="T69" fmla="*/ 2072 h 2077"/>
                <a:gd name="T70" fmla="*/ 472 w 1024"/>
                <a:gd name="T71" fmla="*/ 2077 h 2077"/>
                <a:gd name="T72" fmla="*/ 431 w 1024"/>
                <a:gd name="T73" fmla="*/ 2068 h 2077"/>
                <a:gd name="T74" fmla="*/ 372 w 1024"/>
                <a:gd name="T75" fmla="*/ 2029 h 2077"/>
                <a:gd name="T76" fmla="*/ 302 w 1024"/>
                <a:gd name="T77" fmla="*/ 1911 h 2077"/>
                <a:gd name="T78" fmla="*/ 226 w 1024"/>
                <a:gd name="T79" fmla="*/ 1738 h 2077"/>
                <a:gd name="T80" fmla="*/ 169 w 1024"/>
                <a:gd name="T81" fmla="*/ 1567 h 2077"/>
                <a:gd name="T82" fmla="*/ 112 w 1024"/>
                <a:gd name="T83" fmla="*/ 1341 h 2077"/>
                <a:gd name="T84" fmla="*/ 50 w 1024"/>
                <a:gd name="T85" fmla="*/ 1116 h 2077"/>
                <a:gd name="T86" fmla="*/ 35 w 1024"/>
                <a:gd name="T87" fmla="*/ 975 h 2077"/>
                <a:gd name="T88" fmla="*/ 15 w 1024"/>
                <a:gd name="T89" fmla="*/ 695 h 2077"/>
                <a:gd name="T90" fmla="*/ 3 w 1024"/>
                <a:gd name="T91" fmla="*/ 277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4" h="2077">
                  <a:moveTo>
                    <a:pt x="0" y="0"/>
                  </a:moveTo>
                  <a:lnTo>
                    <a:pt x="0" y="0"/>
                  </a:lnTo>
                  <a:lnTo>
                    <a:pt x="22" y="16"/>
                  </a:lnTo>
                  <a:lnTo>
                    <a:pt x="47" y="33"/>
                  </a:lnTo>
                  <a:lnTo>
                    <a:pt x="72" y="47"/>
                  </a:lnTo>
                  <a:lnTo>
                    <a:pt x="99" y="59"/>
                  </a:lnTo>
                  <a:lnTo>
                    <a:pt x="126" y="72"/>
                  </a:lnTo>
                  <a:lnTo>
                    <a:pt x="154" y="83"/>
                  </a:lnTo>
                  <a:lnTo>
                    <a:pt x="183" y="93"/>
                  </a:lnTo>
                  <a:lnTo>
                    <a:pt x="212" y="102"/>
                  </a:lnTo>
                  <a:lnTo>
                    <a:pt x="273" y="119"/>
                  </a:lnTo>
                  <a:lnTo>
                    <a:pt x="333" y="132"/>
                  </a:lnTo>
                  <a:lnTo>
                    <a:pt x="393" y="144"/>
                  </a:lnTo>
                  <a:lnTo>
                    <a:pt x="451" y="154"/>
                  </a:lnTo>
                  <a:lnTo>
                    <a:pt x="451" y="154"/>
                  </a:lnTo>
                  <a:lnTo>
                    <a:pt x="488" y="265"/>
                  </a:lnTo>
                  <a:lnTo>
                    <a:pt x="524" y="366"/>
                  </a:lnTo>
                  <a:lnTo>
                    <a:pt x="559" y="463"/>
                  </a:lnTo>
                  <a:lnTo>
                    <a:pt x="591" y="559"/>
                  </a:lnTo>
                  <a:lnTo>
                    <a:pt x="606" y="607"/>
                  </a:lnTo>
                  <a:lnTo>
                    <a:pt x="620" y="657"/>
                  </a:lnTo>
                  <a:lnTo>
                    <a:pt x="634" y="710"/>
                  </a:lnTo>
                  <a:lnTo>
                    <a:pt x="648" y="764"/>
                  </a:lnTo>
                  <a:lnTo>
                    <a:pt x="660" y="822"/>
                  </a:lnTo>
                  <a:lnTo>
                    <a:pt x="671" y="883"/>
                  </a:lnTo>
                  <a:lnTo>
                    <a:pt x="682" y="948"/>
                  </a:lnTo>
                  <a:lnTo>
                    <a:pt x="692" y="1019"/>
                  </a:lnTo>
                  <a:lnTo>
                    <a:pt x="692" y="1019"/>
                  </a:lnTo>
                  <a:lnTo>
                    <a:pt x="756" y="1084"/>
                  </a:lnTo>
                  <a:lnTo>
                    <a:pt x="789" y="1116"/>
                  </a:lnTo>
                  <a:lnTo>
                    <a:pt x="824" y="1148"/>
                  </a:lnTo>
                  <a:lnTo>
                    <a:pt x="863" y="1183"/>
                  </a:lnTo>
                  <a:lnTo>
                    <a:pt x="907" y="1222"/>
                  </a:lnTo>
                  <a:lnTo>
                    <a:pt x="961" y="1265"/>
                  </a:lnTo>
                  <a:lnTo>
                    <a:pt x="1024" y="1313"/>
                  </a:lnTo>
                  <a:lnTo>
                    <a:pt x="1024" y="1313"/>
                  </a:lnTo>
                  <a:lnTo>
                    <a:pt x="1008" y="1316"/>
                  </a:lnTo>
                  <a:lnTo>
                    <a:pt x="994" y="1321"/>
                  </a:lnTo>
                  <a:lnTo>
                    <a:pt x="981" y="1330"/>
                  </a:lnTo>
                  <a:lnTo>
                    <a:pt x="967" y="1339"/>
                  </a:lnTo>
                  <a:lnTo>
                    <a:pt x="954" y="1352"/>
                  </a:lnTo>
                  <a:lnTo>
                    <a:pt x="942" y="1364"/>
                  </a:lnTo>
                  <a:lnTo>
                    <a:pt x="931" y="1380"/>
                  </a:lnTo>
                  <a:lnTo>
                    <a:pt x="920" y="1396"/>
                  </a:lnTo>
                  <a:lnTo>
                    <a:pt x="910" y="1413"/>
                  </a:lnTo>
                  <a:lnTo>
                    <a:pt x="900" y="1431"/>
                  </a:lnTo>
                  <a:lnTo>
                    <a:pt x="892" y="1450"/>
                  </a:lnTo>
                  <a:lnTo>
                    <a:pt x="886" y="1470"/>
                  </a:lnTo>
                  <a:lnTo>
                    <a:pt x="881" y="1491"/>
                  </a:lnTo>
                  <a:lnTo>
                    <a:pt x="877" y="1511"/>
                  </a:lnTo>
                  <a:lnTo>
                    <a:pt x="874" y="1532"/>
                  </a:lnTo>
                  <a:lnTo>
                    <a:pt x="872" y="1553"/>
                  </a:lnTo>
                  <a:lnTo>
                    <a:pt x="872" y="1553"/>
                  </a:lnTo>
                  <a:lnTo>
                    <a:pt x="861" y="1550"/>
                  </a:lnTo>
                  <a:lnTo>
                    <a:pt x="846" y="1545"/>
                  </a:lnTo>
                  <a:lnTo>
                    <a:pt x="828" y="1538"/>
                  </a:lnTo>
                  <a:lnTo>
                    <a:pt x="807" y="1527"/>
                  </a:lnTo>
                  <a:lnTo>
                    <a:pt x="784" y="1513"/>
                  </a:lnTo>
                  <a:lnTo>
                    <a:pt x="759" y="1498"/>
                  </a:lnTo>
                  <a:lnTo>
                    <a:pt x="732" y="1480"/>
                  </a:lnTo>
                  <a:lnTo>
                    <a:pt x="705" y="1460"/>
                  </a:lnTo>
                  <a:lnTo>
                    <a:pt x="677" y="1438"/>
                  </a:lnTo>
                  <a:lnTo>
                    <a:pt x="650" y="1414"/>
                  </a:lnTo>
                  <a:lnTo>
                    <a:pt x="623" y="1389"/>
                  </a:lnTo>
                  <a:lnTo>
                    <a:pt x="598" y="1362"/>
                  </a:lnTo>
                  <a:lnTo>
                    <a:pt x="573" y="1334"/>
                  </a:lnTo>
                  <a:lnTo>
                    <a:pt x="551" y="1305"/>
                  </a:lnTo>
                  <a:lnTo>
                    <a:pt x="531" y="1274"/>
                  </a:lnTo>
                  <a:lnTo>
                    <a:pt x="523" y="1259"/>
                  </a:lnTo>
                  <a:lnTo>
                    <a:pt x="516" y="1244"/>
                  </a:lnTo>
                  <a:lnTo>
                    <a:pt x="516" y="1244"/>
                  </a:lnTo>
                  <a:lnTo>
                    <a:pt x="495" y="1177"/>
                  </a:lnTo>
                  <a:lnTo>
                    <a:pt x="474" y="1120"/>
                  </a:lnTo>
                  <a:lnTo>
                    <a:pt x="456" y="1070"/>
                  </a:lnTo>
                  <a:lnTo>
                    <a:pt x="438" y="1026"/>
                  </a:lnTo>
                  <a:lnTo>
                    <a:pt x="422" y="983"/>
                  </a:lnTo>
                  <a:lnTo>
                    <a:pt x="406" y="940"/>
                  </a:lnTo>
                  <a:lnTo>
                    <a:pt x="393" y="893"/>
                  </a:lnTo>
                  <a:lnTo>
                    <a:pt x="379" y="840"/>
                  </a:lnTo>
                  <a:lnTo>
                    <a:pt x="379" y="840"/>
                  </a:lnTo>
                  <a:lnTo>
                    <a:pt x="372" y="921"/>
                  </a:lnTo>
                  <a:lnTo>
                    <a:pt x="368" y="1000"/>
                  </a:lnTo>
                  <a:lnTo>
                    <a:pt x="366" y="1073"/>
                  </a:lnTo>
                  <a:lnTo>
                    <a:pt x="365" y="1145"/>
                  </a:lnTo>
                  <a:lnTo>
                    <a:pt x="365" y="1145"/>
                  </a:lnTo>
                  <a:lnTo>
                    <a:pt x="381" y="1191"/>
                  </a:lnTo>
                  <a:lnTo>
                    <a:pt x="395" y="1235"/>
                  </a:lnTo>
                  <a:lnTo>
                    <a:pt x="408" y="1281"/>
                  </a:lnTo>
                  <a:lnTo>
                    <a:pt x="420" y="1327"/>
                  </a:lnTo>
                  <a:lnTo>
                    <a:pt x="441" y="1417"/>
                  </a:lnTo>
                  <a:lnTo>
                    <a:pt x="460" y="1509"/>
                  </a:lnTo>
                  <a:lnTo>
                    <a:pt x="495" y="1690"/>
                  </a:lnTo>
                  <a:lnTo>
                    <a:pt x="512" y="1781"/>
                  </a:lnTo>
                  <a:lnTo>
                    <a:pt x="531" y="1871"/>
                  </a:lnTo>
                  <a:lnTo>
                    <a:pt x="531" y="1871"/>
                  </a:lnTo>
                  <a:lnTo>
                    <a:pt x="531" y="1919"/>
                  </a:lnTo>
                  <a:lnTo>
                    <a:pt x="530" y="1959"/>
                  </a:lnTo>
                  <a:lnTo>
                    <a:pt x="526" y="1993"/>
                  </a:lnTo>
                  <a:lnTo>
                    <a:pt x="520" y="2020"/>
                  </a:lnTo>
                  <a:lnTo>
                    <a:pt x="513" y="2041"/>
                  </a:lnTo>
                  <a:lnTo>
                    <a:pt x="509" y="2050"/>
                  </a:lnTo>
                  <a:lnTo>
                    <a:pt x="505" y="2058"/>
                  </a:lnTo>
                  <a:lnTo>
                    <a:pt x="499" y="2063"/>
                  </a:lnTo>
                  <a:lnTo>
                    <a:pt x="495" y="2069"/>
                  </a:lnTo>
                  <a:lnTo>
                    <a:pt x="490" y="2072"/>
                  </a:lnTo>
                  <a:lnTo>
                    <a:pt x="484" y="2075"/>
                  </a:lnTo>
                  <a:lnTo>
                    <a:pt x="479" y="2077"/>
                  </a:lnTo>
                  <a:lnTo>
                    <a:pt x="472" y="2077"/>
                  </a:lnTo>
                  <a:lnTo>
                    <a:pt x="459" y="2077"/>
                  </a:lnTo>
                  <a:lnTo>
                    <a:pt x="445" y="2073"/>
                  </a:lnTo>
                  <a:lnTo>
                    <a:pt x="431" y="2068"/>
                  </a:lnTo>
                  <a:lnTo>
                    <a:pt x="418" y="2059"/>
                  </a:lnTo>
                  <a:lnTo>
                    <a:pt x="402" y="2051"/>
                  </a:lnTo>
                  <a:lnTo>
                    <a:pt x="372" y="2029"/>
                  </a:lnTo>
                  <a:lnTo>
                    <a:pt x="372" y="2029"/>
                  </a:lnTo>
                  <a:lnTo>
                    <a:pt x="336" y="1969"/>
                  </a:lnTo>
                  <a:lnTo>
                    <a:pt x="302" y="1911"/>
                  </a:lnTo>
                  <a:lnTo>
                    <a:pt x="275" y="1853"/>
                  </a:lnTo>
                  <a:lnTo>
                    <a:pt x="248" y="1794"/>
                  </a:lnTo>
                  <a:lnTo>
                    <a:pt x="226" y="1738"/>
                  </a:lnTo>
                  <a:lnTo>
                    <a:pt x="205" y="1679"/>
                  </a:lnTo>
                  <a:lnTo>
                    <a:pt x="187" y="1622"/>
                  </a:lnTo>
                  <a:lnTo>
                    <a:pt x="169" y="1567"/>
                  </a:lnTo>
                  <a:lnTo>
                    <a:pt x="154" y="1510"/>
                  </a:lnTo>
                  <a:lnTo>
                    <a:pt x="140" y="1453"/>
                  </a:lnTo>
                  <a:lnTo>
                    <a:pt x="112" y="1341"/>
                  </a:lnTo>
                  <a:lnTo>
                    <a:pt x="83" y="1229"/>
                  </a:lnTo>
                  <a:lnTo>
                    <a:pt x="68" y="1172"/>
                  </a:lnTo>
                  <a:lnTo>
                    <a:pt x="50" y="1116"/>
                  </a:lnTo>
                  <a:lnTo>
                    <a:pt x="50" y="1116"/>
                  </a:lnTo>
                  <a:lnTo>
                    <a:pt x="42" y="1045"/>
                  </a:lnTo>
                  <a:lnTo>
                    <a:pt x="35" y="975"/>
                  </a:lnTo>
                  <a:lnTo>
                    <a:pt x="29" y="904"/>
                  </a:lnTo>
                  <a:lnTo>
                    <a:pt x="24" y="835"/>
                  </a:lnTo>
                  <a:lnTo>
                    <a:pt x="15" y="695"/>
                  </a:lnTo>
                  <a:lnTo>
                    <a:pt x="10" y="555"/>
                  </a:lnTo>
                  <a:lnTo>
                    <a:pt x="6" y="416"/>
                  </a:lnTo>
                  <a:lnTo>
                    <a:pt x="3" y="277"/>
                  </a:lnTo>
                  <a:lnTo>
                    <a:pt x="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 name="Line 587"/>
            <p:cNvSpPr>
              <a:spLocks noChangeShapeType="1"/>
            </p:cNvSpPr>
            <p:nvPr/>
          </p:nvSpPr>
          <p:spPr bwMode="auto">
            <a:xfrm>
              <a:off x="5980113" y="2957513"/>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2" name="Freeform 588"/>
            <p:cNvSpPr>
              <a:spLocks noEditPoints="1"/>
            </p:cNvSpPr>
            <p:nvPr/>
          </p:nvSpPr>
          <p:spPr bwMode="auto">
            <a:xfrm>
              <a:off x="5681663" y="3795713"/>
              <a:ext cx="88900" cy="165100"/>
            </a:xfrm>
            <a:custGeom>
              <a:avLst/>
              <a:gdLst>
                <a:gd name="T0" fmla="*/ 0 w 169"/>
                <a:gd name="T1" fmla="*/ 168 h 312"/>
                <a:gd name="T2" fmla="*/ 0 w 169"/>
                <a:gd name="T3" fmla="*/ 168 h 312"/>
                <a:gd name="T4" fmla="*/ 19 w 169"/>
                <a:gd name="T5" fmla="*/ 210 h 312"/>
                <a:gd name="T6" fmla="*/ 32 w 169"/>
                <a:gd name="T7" fmla="*/ 230 h 312"/>
                <a:gd name="T8" fmla="*/ 44 w 169"/>
                <a:gd name="T9" fmla="*/ 250 h 312"/>
                <a:gd name="T10" fmla="*/ 58 w 169"/>
                <a:gd name="T11" fmla="*/ 268 h 312"/>
                <a:gd name="T12" fmla="*/ 73 w 169"/>
                <a:gd name="T13" fmla="*/ 284 h 312"/>
                <a:gd name="T14" fmla="*/ 93 w 169"/>
                <a:gd name="T15" fmla="*/ 300 h 312"/>
                <a:gd name="T16" fmla="*/ 102 w 169"/>
                <a:gd name="T17" fmla="*/ 307 h 312"/>
                <a:gd name="T18" fmla="*/ 113 w 169"/>
                <a:gd name="T19" fmla="*/ 312 h 312"/>
                <a:gd name="T20" fmla="*/ 169 w 169"/>
                <a:gd name="T21" fmla="*/ 33 h 312"/>
                <a:gd name="T22" fmla="*/ 130 w 169"/>
                <a:gd name="T23" fmla="*/ 0 h 312"/>
                <a:gd name="T24" fmla="*/ 130 w 169"/>
                <a:gd name="T25" fmla="*/ 0 h 312"/>
                <a:gd name="T26" fmla="*/ 0 w 169"/>
                <a:gd name="T27" fmla="*/ 168 h 312"/>
                <a:gd name="T28" fmla="*/ 0 w 169"/>
                <a:gd name="T29" fmla="*/ 168 h 312"/>
                <a:gd name="T30" fmla="*/ 0 w 169"/>
                <a:gd name="T31" fmla="*/ 168 h 312"/>
                <a:gd name="T32" fmla="*/ 0 w 169"/>
                <a:gd name="T33" fmla="*/ 16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312">
                  <a:moveTo>
                    <a:pt x="0" y="168"/>
                  </a:moveTo>
                  <a:lnTo>
                    <a:pt x="0" y="168"/>
                  </a:lnTo>
                  <a:lnTo>
                    <a:pt x="19" y="210"/>
                  </a:lnTo>
                  <a:lnTo>
                    <a:pt x="32" y="230"/>
                  </a:lnTo>
                  <a:lnTo>
                    <a:pt x="44" y="250"/>
                  </a:lnTo>
                  <a:lnTo>
                    <a:pt x="58" y="268"/>
                  </a:lnTo>
                  <a:lnTo>
                    <a:pt x="73" y="284"/>
                  </a:lnTo>
                  <a:lnTo>
                    <a:pt x="93" y="300"/>
                  </a:lnTo>
                  <a:lnTo>
                    <a:pt x="102" y="307"/>
                  </a:lnTo>
                  <a:lnTo>
                    <a:pt x="113" y="312"/>
                  </a:lnTo>
                  <a:lnTo>
                    <a:pt x="169" y="33"/>
                  </a:lnTo>
                  <a:lnTo>
                    <a:pt x="130" y="0"/>
                  </a:lnTo>
                  <a:lnTo>
                    <a:pt x="130" y="0"/>
                  </a:lnTo>
                  <a:lnTo>
                    <a:pt x="0" y="168"/>
                  </a:lnTo>
                  <a:lnTo>
                    <a:pt x="0" y="168"/>
                  </a:lnTo>
                  <a:close/>
                  <a:moveTo>
                    <a:pt x="0" y="168"/>
                  </a:moveTo>
                  <a:lnTo>
                    <a:pt x="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3" name="Freeform 589"/>
            <p:cNvSpPr>
              <a:spLocks/>
            </p:cNvSpPr>
            <p:nvPr/>
          </p:nvSpPr>
          <p:spPr bwMode="auto">
            <a:xfrm>
              <a:off x="5681663" y="3795713"/>
              <a:ext cx="88900" cy="165100"/>
            </a:xfrm>
            <a:custGeom>
              <a:avLst/>
              <a:gdLst>
                <a:gd name="T0" fmla="*/ 0 w 169"/>
                <a:gd name="T1" fmla="*/ 168 h 312"/>
                <a:gd name="T2" fmla="*/ 0 w 169"/>
                <a:gd name="T3" fmla="*/ 168 h 312"/>
                <a:gd name="T4" fmla="*/ 19 w 169"/>
                <a:gd name="T5" fmla="*/ 210 h 312"/>
                <a:gd name="T6" fmla="*/ 32 w 169"/>
                <a:gd name="T7" fmla="*/ 230 h 312"/>
                <a:gd name="T8" fmla="*/ 44 w 169"/>
                <a:gd name="T9" fmla="*/ 250 h 312"/>
                <a:gd name="T10" fmla="*/ 58 w 169"/>
                <a:gd name="T11" fmla="*/ 268 h 312"/>
                <a:gd name="T12" fmla="*/ 73 w 169"/>
                <a:gd name="T13" fmla="*/ 284 h 312"/>
                <a:gd name="T14" fmla="*/ 93 w 169"/>
                <a:gd name="T15" fmla="*/ 300 h 312"/>
                <a:gd name="T16" fmla="*/ 102 w 169"/>
                <a:gd name="T17" fmla="*/ 307 h 312"/>
                <a:gd name="T18" fmla="*/ 113 w 169"/>
                <a:gd name="T19" fmla="*/ 312 h 312"/>
                <a:gd name="T20" fmla="*/ 169 w 169"/>
                <a:gd name="T21" fmla="*/ 33 h 312"/>
                <a:gd name="T22" fmla="*/ 130 w 169"/>
                <a:gd name="T23" fmla="*/ 0 h 312"/>
                <a:gd name="T24" fmla="*/ 130 w 169"/>
                <a:gd name="T25" fmla="*/ 0 h 312"/>
                <a:gd name="T26" fmla="*/ 0 w 169"/>
                <a:gd name="T27" fmla="*/ 168 h 312"/>
                <a:gd name="T28" fmla="*/ 0 w 169"/>
                <a:gd name="T29" fmla="*/ 16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312">
                  <a:moveTo>
                    <a:pt x="0" y="168"/>
                  </a:moveTo>
                  <a:lnTo>
                    <a:pt x="0" y="168"/>
                  </a:lnTo>
                  <a:lnTo>
                    <a:pt x="19" y="210"/>
                  </a:lnTo>
                  <a:lnTo>
                    <a:pt x="32" y="230"/>
                  </a:lnTo>
                  <a:lnTo>
                    <a:pt x="44" y="250"/>
                  </a:lnTo>
                  <a:lnTo>
                    <a:pt x="58" y="268"/>
                  </a:lnTo>
                  <a:lnTo>
                    <a:pt x="73" y="284"/>
                  </a:lnTo>
                  <a:lnTo>
                    <a:pt x="93" y="300"/>
                  </a:lnTo>
                  <a:lnTo>
                    <a:pt x="102" y="307"/>
                  </a:lnTo>
                  <a:lnTo>
                    <a:pt x="113" y="312"/>
                  </a:lnTo>
                  <a:lnTo>
                    <a:pt x="169" y="33"/>
                  </a:lnTo>
                  <a:lnTo>
                    <a:pt x="130" y="0"/>
                  </a:lnTo>
                  <a:lnTo>
                    <a:pt x="130" y="0"/>
                  </a:lnTo>
                  <a:lnTo>
                    <a:pt x="0" y="168"/>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4" name="Line 590"/>
            <p:cNvSpPr>
              <a:spLocks noChangeShapeType="1"/>
            </p:cNvSpPr>
            <p:nvPr/>
          </p:nvSpPr>
          <p:spPr bwMode="auto">
            <a:xfrm>
              <a:off x="5681663" y="38846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 name="Freeform 591"/>
            <p:cNvSpPr>
              <a:spLocks/>
            </p:cNvSpPr>
            <p:nvPr/>
          </p:nvSpPr>
          <p:spPr bwMode="auto">
            <a:xfrm>
              <a:off x="5681663" y="3795713"/>
              <a:ext cx="88900" cy="165100"/>
            </a:xfrm>
            <a:custGeom>
              <a:avLst/>
              <a:gdLst>
                <a:gd name="T0" fmla="*/ 0 w 169"/>
                <a:gd name="T1" fmla="*/ 168 h 312"/>
                <a:gd name="T2" fmla="*/ 0 w 169"/>
                <a:gd name="T3" fmla="*/ 168 h 312"/>
                <a:gd name="T4" fmla="*/ 19 w 169"/>
                <a:gd name="T5" fmla="*/ 210 h 312"/>
                <a:gd name="T6" fmla="*/ 32 w 169"/>
                <a:gd name="T7" fmla="*/ 230 h 312"/>
                <a:gd name="T8" fmla="*/ 44 w 169"/>
                <a:gd name="T9" fmla="*/ 250 h 312"/>
                <a:gd name="T10" fmla="*/ 58 w 169"/>
                <a:gd name="T11" fmla="*/ 268 h 312"/>
                <a:gd name="T12" fmla="*/ 73 w 169"/>
                <a:gd name="T13" fmla="*/ 284 h 312"/>
                <a:gd name="T14" fmla="*/ 93 w 169"/>
                <a:gd name="T15" fmla="*/ 300 h 312"/>
                <a:gd name="T16" fmla="*/ 102 w 169"/>
                <a:gd name="T17" fmla="*/ 307 h 312"/>
                <a:gd name="T18" fmla="*/ 113 w 169"/>
                <a:gd name="T19" fmla="*/ 312 h 312"/>
                <a:gd name="T20" fmla="*/ 169 w 169"/>
                <a:gd name="T21" fmla="*/ 33 h 312"/>
                <a:gd name="T22" fmla="*/ 130 w 169"/>
                <a:gd name="T23" fmla="*/ 0 h 312"/>
                <a:gd name="T24" fmla="*/ 130 w 169"/>
                <a:gd name="T25" fmla="*/ 0 h 312"/>
                <a:gd name="T26" fmla="*/ 0 w 169"/>
                <a:gd name="T27" fmla="*/ 168 h 312"/>
                <a:gd name="T28" fmla="*/ 0 w 169"/>
                <a:gd name="T29" fmla="*/ 16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312">
                  <a:moveTo>
                    <a:pt x="0" y="168"/>
                  </a:moveTo>
                  <a:lnTo>
                    <a:pt x="0" y="168"/>
                  </a:lnTo>
                  <a:lnTo>
                    <a:pt x="19" y="210"/>
                  </a:lnTo>
                  <a:lnTo>
                    <a:pt x="32" y="230"/>
                  </a:lnTo>
                  <a:lnTo>
                    <a:pt x="44" y="250"/>
                  </a:lnTo>
                  <a:lnTo>
                    <a:pt x="58" y="268"/>
                  </a:lnTo>
                  <a:lnTo>
                    <a:pt x="73" y="284"/>
                  </a:lnTo>
                  <a:lnTo>
                    <a:pt x="93" y="300"/>
                  </a:lnTo>
                  <a:lnTo>
                    <a:pt x="102" y="307"/>
                  </a:lnTo>
                  <a:lnTo>
                    <a:pt x="113" y="312"/>
                  </a:lnTo>
                  <a:lnTo>
                    <a:pt x="169" y="33"/>
                  </a:lnTo>
                  <a:lnTo>
                    <a:pt x="130" y="0"/>
                  </a:lnTo>
                  <a:lnTo>
                    <a:pt x="130" y="0"/>
                  </a:lnTo>
                  <a:lnTo>
                    <a:pt x="0" y="168"/>
                  </a:lnTo>
                  <a:lnTo>
                    <a:pt x="0" y="1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6" name="Line 592"/>
            <p:cNvSpPr>
              <a:spLocks noChangeShapeType="1"/>
            </p:cNvSpPr>
            <p:nvPr/>
          </p:nvSpPr>
          <p:spPr bwMode="auto">
            <a:xfrm>
              <a:off x="5681663" y="3884613"/>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7" name="Freeform 593"/>
            <p:cNvSpPr>
              <a:spLocks noEditPoints="1"/>
            </p:cNvSpPr>
            <p:nvPr/>
          </p:nvSpPr>
          <p:spPr bwMode="auto">
            <a:xfrm>
              <a:off x="5541963" y="2987675"/>
              <a:ext cx="307975" cy="920750"/>
            </a:xfrm>
            <a:custGeom>
              <a:avLst/>
              <a:gdLst>
                <a:gd name="T0" fmla="*/ 509 w 582"/>
                <a:gd name="T1" fmla="*/ 0 h 1741"/>
                <a:gd name="T2" fmla="*/ 419 w 582"/>
                <a:gd name="T3" fmla="*/ 72 h 1741"/>
                <a:gd name="T4" fmla="*/ 324 w 582"/>
                <a:gd name="T5" fmla="*/ 138 h 1741"/>
                <a:gd name="T6" fmla="*/ 222 w 582"/>
                <a:gd name="T7" fmla="*/ 194 h 1741"/>
                <a:gd name="T8" fmla="*/ 118 w 582"/>
                <a:gd name="T9" fmla="*/ 243 h 1741"/>
                <a:gd name="T10" fmla="*/ 93 w 582"/>
                <a:gd name="T11" fmla="*/ 372 h 1741"/>
                <a:gd name="T12" fmla="*/ 55 w 582"/>
                <a:gd name="T13" fmla="*/ 626 h 1741"/>
                <a:gd name="T14" fmla="*/ 25 w 582"/>
                <a:gd name="T15" fmla="*/ 874 h 1741"/>
                <a:gd name="T16" fmla="*/ 6 w 582"/>
                <a:gd name="T17" fmla="*/ 1122 h 1741"/>
                <a:gd name="T18" fmla="*/ 0 w 582"/>
                <a:gd name="T19" fmla="*/ 1248 h 1741"/>
                <a:gd name="T20" fmla="*/ 23 w 582"/>
                <a:gd name="T21" fmla="*/ 1286 h 1741"/>
                <a:gd name="T22" fmla="*/ 78 w 582"/>
                <a:gd name="T23" fmla="*/ 1400 h 1741"/>
                <a:gd name="T24" fmla="*/ 145 w 582"/>
                <a:gd name="T25" fmla="*/ 1541 h 1741"/>
                <a:gd name="T26" fmla="*/ 199 w 582"/>
                <a:gd name="T27" fmla="*/ 1646 h 1741"/>
                <a:gd name="T28" fmla="*/ 236 w 582"/>
                <a:gd name="T29" fmla="*/ 1712 h 1741"/>
                <a:gd name="T30" fmla="*/ 256 w 582"/>
                <a:gd name="T31" fmla="*/ 1741 h 1741"/>
                <a:gd name="T32" fmla="*/ 268 w 582"/>
                <a:gd name="T33" fmla="*/ 1706 h 1741"/>
                <a:gd name="T34" fmla="*/ 283 w 582"/>
                <a:gd name="T35" fmla="*/ 1676 h 1741"/>
                <a:gd name="T36" fmla="*/ 321 w 582"/>
                <a:gd name="T37" fmla="*/ 1623 h 1741"/>
                <a:gd name="T38" fmla="*/ 362 w 582"/>
                <a:gd name="T39" fmla="*/ 1578 h 1741"/>
                <a:gd name="T40" fmla="*/ 405 w 582"/>
                <a:gd name="T41" fmla="*/ 1544 h 1741"/>
                <a:gd name="T42" fmla="*/ 425 w 582"/>
                <a:gd name="T43" fmla="*/ 1506 h 1741"/>
                <a:gd name="T44" fmla="*/ 461 w 582"/>
                <a:gd name="T45" fmla="*/ 1427 h 1741"/>
                <a:gd name="T46" fmla="*/ 494 w 582"/>
                <a:gd name="T47" fmla="*/ 1346 h 1741"/>
                <a:gd name="T48" fmla="*/ 525 w 582"/>
                <a:gd name="T49" fmla="*/ 1261 h 1741"/>
                <a:gd name="T50" fmla="*/ 548 w 582"/>
                <a:gd name="T51" fmla="*/ 1175 h 1741"/>
                <a:gd name="T52" fmla="*/ 568 w 582"/>
                <a:gd name="T53" fmla="*/ 1088 h 1741"/>
                <a:gd name="T54" fmla="*/ 579 w 582"/>
                <a:gd name="T55" fmla="*/ 1003 h 1741"/>
                <a:gd name="T56" fmla="*/ 582 w 582"/>
                <a:gd name="T57" fmla="*/ 920 h 1741"/>
                <a:gd name="T58" fmla="*/ 580 w 582"/>
                <a:gd name="T59" fmla="*/ 880 h 1741"/>
                <a:gd name="T60" fmla="*/ 575 w 582"/>
                <a:gd name="T61" fmla="*/ 764 h 1741"/>
                <a:gd name="T62" fmla="*/ 554 w 582"/>
                <a:gd name="T63" fmla="*/ 513 h 1741"/>
                <a:gd name="T64" fmla="*/ 528 w 582"/>
                <a:gd name="T65" fmla="*/ 269 h 1741"/>
                <a:gd name="T66" fmla="*/ 514 w 582"/>
                <a:gd name="T67" fmla="*/ 113 h 1741"/>
                <a:gd name="T68" fmla="*/ 509 w 582"/>
                <a:gd name="T69" fmla="*/ 32 h 1741"/>
                <a:gd name="T70" fmla="*/ 509 w 582"/>
                <a:gd name="T71" fmla="*/ 0 h 1741"/>
                <a:gd name="T72" fmla="*/ 509 w 582"/>
                <a:gd name="T73" fmla="*/ 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2" h="1741">
                  <a:moveTo>
                    <a:pt x="509" y="0"/>
                  </a:moveTo>
                  <a:lnTo>
                    <a:pt x="509" y="0"/>
                  </a:lnTo>
                  <a:lnTo>
                    <a:pt x="465" y="38"/>
                  </a:lnTo>
                  <a:lnTo>
                    <a:pt x="419" y="72"/>
                  </a:lnTo>
                  <a:lnTo>
                    <a:pt x="372" y="107"/>
                  </a:lnTo>
                  <a:lnTo>
                    <a:pt x="324" y="138"/>
                  </a:lnTo>
                  <a:lnTo>
                    <a:pt x="274" y="167"/>
                  </a:lnTo>
                  <a:lnTo>
                    <a:pt x="222" y="194"/>
                  </a:lnTo>
                  <a:lnTo>
                    <a:pt x="171" y="219"/>
                  </a:lnTo>
                  <a:lnTo>
                    <a:pt x="118" y="243"/>
                  </a:lnTo>
                  <a:lnTo>
                    <a:pt x="118" y="243"/>
                  </a:lnTo>
                  <a:lnTo>
                    <a:pt x="93" y="372"/>
                  </a:lnTo>
                  <a:lnTo>
                    <a:pt x="73" y="500"/>
                  </a:lnTo>
                  <a:lnTo>
                    <a:pt x="55" y="626"/>
                  </a:lnTo>
                  <a:lnTo>
                    <a:pt x="39" y="751"/>
                  </a:lnTo>
                  <a:lnTo>
                    <a:pt x="25" y="874"/>
                  </a:lnTo>
                  <a:lnTo>
                    <a:pt x="16" y="997"/>
                  </a:lnTo>
                  <a:lnTo>
                    <a:pt x="6" y="1122"/>
                  </a:lnTo>
                  <a:lnTo>
                    <a:pt x="0" y="1248"/>
                  </a:lnTo>
                  <a:lnTo>
                    <a:pt x="0" y="1248"/>
                  </a:lnTo>
                  <a:lnTo>
                    <a:pt x="12" y="1265"/>
                  </a:lnTo>
                  <a:lnTo>
                    <a:pt x="23" y="1286"/>
                  </a:lnTo>
                  <a:lnTo>
                    <a:pt x="49" y="1337"/>
                  </a:lnTo>
                  <a:lnTo>
                    <a:pt x="78" y="1400"/>
                  </a:lnTo>
                  <a:lnTo>
                    <a:pt x="110" y="1469"/>
                  </a:lnTo>
                  <a:lnTo>
                    <a:pt x="145" y="1541"/>
                  </a:lnTo>
                  <a:lnTo>
                    <a:pt x="181" y="1612"/>
                  </a:lnTo>
                  <a:lnTo>
                    <a:pt x="199" y="1646"/>
                  </a:lnTo>
                  <a:lnTo>
                    <a:pt x="217" y="1680"/>
                  </a:lnTo>
                  <a:lnTo>
                    <a:pt x="236" y="1712"/>
                  </a:lnTo>
                  <a:lnTo>
                    <a:pt x="256" y="1741"/>
                  </a:lnTo>
                  <a:lnTo>
                    <a:pt x="256" y="1741"/>
                  </a:lnTo>
                  <a:lnTo>
                    <a:pt x="261" y="1723"/>
                  </a:lnTo>
                  <a:lnTo>
                    <a:pt x="268" y="1706"/>
                  </a:lnTo>
                  <a:lnTo>
                    <a:pt x="275" y="1691"/>
                  </a:lnTo>
                  <a:lnTo>
                    <a:pt x="283" y="1676"/>
                  </a:lnTo>
                  <a:lnTo>
                    <a:pt x="301" y="1648"/>
                  </a:lnTo>
                  <a:lnTo>
                    <a:pt x="321" y="1623"/>
                  </a:lnTo>
                  <a:lnTo>
                    <a:pt x="342" y="1599"/>
                  </a:lnTo>
                  <a:lnTo>
                    <a:pt x="362" y="1578"/>
                  </a:lnTo>
                  <a:lnTo>
                    <a:pt x="385" y="1560"/>
                  </a:lnTo>
                  <a:lnTo>
                    <a:pt x="405" y="1544"/>
                  </a:lnTo>
                  <a:lnTo>
                    <a:pt x="405" y="1544"/>
                  </a:lnTo>
                  <a:lnTo>
                    <a:pt x="425" y="1506"/>
                  </a:lnTo>
                  <a:lnTo>
                    <a:pt x="443" y="1468"/>
                  </a:lnTo>
                  <a:lnTo>
                    <a:pt x="461" y="1427"/>
                  </a:lnTo>
                  <a:lnTo>
                    <a:pt x="478" y="1387"/>
                  </a:lnTo>
                  <a:lnTo>
                    <a:pt x="494" y="1346"/>
                  </a:lnTo>
                  <a:lnTo>
                    <a:pt x="509" y="1304"/>
                  </a:lnTo>
                  <a:lnTo>
                    <a:pt x="525" y="1261"/>
                  </a:lnTo>
                  <a:lnTo>
                    <a:pt x="537" y="1218"/>
                  </a:lnTo>
                  <a:lnTo>
                    <a:pt x="548" y="1175"/>
                  </a:lnTo>
                  <a:lnTo>
                    <a:pt x="559" y="1132"/>
                  </a:lnTo>
                  <a:lnTo>
                    <a:pt x="568" y="1088"/>
                  </a:lnTo>
                  <a:lnTo>
                    <a:pt x="575" y="1046"/>
                  </a:lnTo>
                  <a:lnTo>
                    <a:pt x="579" y="1003"/>
                  </a:lnTo>
                  <a:lnTo>
                    <a:pt x="582" y="961"/>
                  </a:lnTo>
                  <a:lnTo>
                    <a:pt x="582" y="920"/>
                  </a:lnTo>
                  <a:lnTo>
                    <a:pt x="580" y="880"/>
                  </a:lnTo>
                  <a:lnTo>
                    <a:pt x="580" y="880"/>
                  </a:lnTo>
                  <a:lnTo>
                    <a:pt x="577" y="824"/>
                  </a:lnTo>
                  <a:lnTo>
                    <a:pt x="575" y="764"/>
                  </a:lnTo>
                  <a:lnTo>
                    <a:pt x="565" y="641"/>
                  </a:lnTo>
                  <a:lnTo>
                    <a:pt x="554" y="513"/>
                  </a:lnTo>
                  <a:lnTo>
                    <a:pt x="540" y="389"/>
                  </a:lnTo>
                  <a:lnTo>
                    <a:pt x="528" y="269"/>
                  </a:lnTo>
                  <a:lnTo>
                    <a:pt x="518" y="161"/>
                  </a:lnTo>
                  <a:lnTo>
                    <a:pt x="514" y="113"/>
                  </a:lnTo>
                  <a:lnTo>
                    <a:pt x="511" y="70"/>
                  </a:lnTo>
                  <a:lnTo>
                    <a:pt x="509" y="32"/>
                  </a:lnTo>
                  <a:lnTo>
                    <a:pt x="509" y="0"/>
                  </a:lnTo>
                  <a:lnTo>
                    <a:pt x="509" y="0"/>
                  </a:lnTo>
                  <a:close/>
                  <a:moveTo>
                    <a:pt x="509" y="0"/>
                  </a:moveTo>
                  <a:lnTo>
                    <a:pt x="5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8" name="Freeform 594"/>
            <p:cNvSpPr>
              <a:spLocks/>
            </p:cNvSpPr>
            <p:nvPr/>
          </p:nvSpPr>
          <p:spPr bwMode="auto">
            <a:xfrm>
              <a:off x="5541963" y="2987675"/>
              <a:ext cx="307975" cy="920750"/>
            </a:xfrm>
            <a:custGeom>
              <a:avLst/>
              <a:gdLst>
                <a:gd name="T0" fmla="*/ 509 w 582"/>
                <a:gd name="T1" fmla="*/ 0 h 1741"/>
                <a:gd name="T2" fmla="*/ 419 w 582"/>
                <a:gd name="T3" fmla="*/ 72 h 1741"/>
                <a:gd name="T4" fmla="*/ 324 w 582"/>
                <a:gd name="T5" fmla="*/ 138 h 1741"/>
                <a:gd name="T6" fmla="*/ 222 w 582"/>
                <a:gd name="T7" fmla="*/ 194 h 1741"/>
                <a:gd name="T8" fmla="*/ 118 w 582"/>
                <a:gd name="T9" fmla="*/ 243 h 1741"/>
                <a:gd name="T10" fmla="*/ 93 w 582"/>
                <a:gd name="T11" fmla="*/ 372 h 1741"/>
                <a:gd name="T12" fmla="*/ 55 w 582"/>
                <a:gd name="T13" fmla="*/ 626 h 1741"/>
                <a:gd name="T14" fmla="*/ 25 w 582"/>
                <a:gd name="T15" fmla="*/ 874 h 1741"/>
                <a:gd name="T16" fmla="*/ 6 w 582"/>
                <a:gd name="T17" fmla="*/ 1122 h 1741"/>
                <a:gd name="T18" fmla="*/ 0 w 582"/>
                <a:gd name="T19" fmla="*/ 1248 h 1741"/>
                <a:gd name="T20" fmla="*/ 23 w 582"/>
                <a:gd name="T21" fmla="*/ 1286 h 1741"/>
                <a:gd name="T22" fmla="*/ 78 w 582"/>
                <a:gd name="T23" fmla="*/ 1400 h 1741"/>
                <a:gd name="T24" fmla="*/ 145 w 582"/>
                <a:gd name="T25" fmla="*/ 1541 h 1741"/>
                <a:gd name="T26" fmla="*/ 199 w 582"/>
                <a:gd name="T27" fmla="*/ 1646 h 1741"/>
                <a:gd name="T28" fmla="*/ 236 w 582"/>
                <a:gd name="T29" fmla="*/ 1712 h 1741"/>
                <a:gd name="T30" fmla="*/ 256 w 582"/>
                <a:gd name="T31" fmla="*/ 1741 h 1741"/>
                <a:gd name="T32" fmla="*/ 268 w 582"/>
                <a:gd name="T33" fmla="*/ 1706 h 1741"/>
                <a:gd name="T34" fmla="*/ 283 w 582"/>
                <a:gd name="T35" fmla="*/ 1676 h 1741"/>
                <a:gd name="T36" fmla="*/ 321 w 582"/>
                <a:gd name="T37" fmla="*/ 1623 h 1741"/>
                <a:gd name="T38" fmla="*/ 362 w 582"/>
                <a:gd name="T39" fmla="*/ 1578 h 1741"/>
                <a:gd name="T40" fmla="*/ 405 w 582"/>
                <a:gd name="T41" fmla="*/ 1544 h 1741"/>
                <a:gd name="T42" fmla="*/ 425 w 582"/>
                <a:gd name="T43" fmla="*/ 1506 h 1741"/>
                <a:gd name="T44" fmla="*/ 461 w 582"/>
                <a:gd name="T45" fmla="*/ 1427 h 1741"/>
                <a:gd name="T46" fmla="*/ 494 w 582"/>
                <a:gd name="T47" fmla="*/ 1346 h 1741"/>
                <a:gd name="T48" fmla="*/ 525 w 582"/>
                <a:gd name="T49" fmla="*/ 1261 h 1741"/>
                <a:gd name="T50" fmla="*/ 548 w 582"/>
                <a:gd name="T51" fmla="*/ 1175 h 1741"/>
                <a:gd name="T52" fmla="*/ 568 w 582"/>
                <a:gd name="T53" fmla="*/ 1088 h 1741"/>
                <a:gd name="T54" fmla="*/ 579 w 582"/>
                <a:gd name="T55" fmla="*/ 1003 h 1741"/>
                <a:gd name="T56" fmla="*/ 582 w 582"/>
                <a:gd name="T57" fmla="*/ 920 h 1741"/>
                <a:gd name="T58" fmla="*/ 580 w 582"/>
                <a:gd name="T59" fmla="*/ 880 h 1741"/>
                <a:gd name="T60" fmla="*/ 575 w 582"/>
                <a:gd name="T61" fmla="*/ 764 h 1741"/>
                <a:gd name="T62" fmla="*/ 554 w 582"/>
                <a:gd name="T63" fmla="*/ 513 h 1741"/>
                <a:gd name="T64" fmla="*/ 528 w 582"/>
                <a:gd name="T65" fmla="*/ 269 h 1741"/>
                <a:gd name="T66" fmla="*/ 514 w 582"/>
                <a:gd name="T67" fmla="*/ 113 h 1741"/>
                <a:gd name="T68" fmla="*/ 509 w 582"/>
                <a:gd name="T69" fmla="*/ 32 h 1741"/>
                <a:gd name="T70" fmla="*/ 509 w 582"/>
                <a:gd name="T71" fmla="*/ 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1741">
                  <a:moveTo>
                    <a:pt x="509" y="0"/>
                  </a:moveTo>
                  <a:lnTo>
                    <a:pt x="509" y="0"/>
                  </a:lnTo>
                  <a:lnTo>
                    <a:pt x="465" y="38"/>
                  </a:lnTo>
                  <a:lnTo>
                    <a:pt x="419" y="72"/>
                  </a:lnTo>
                  <a:lnTo>
                    <a:pt x="372" y="107"/>
                  </a:lnTo>
                  <a:lnTo>
                    <a:pt x="324" y="138"/>
                  </a:lnTo>
                  <a:lnTo>
                    <a:pt x="274" y="167"/>
                  </a:lnTo>
                  <a:lnTo>
                    <a:pt x="222" y="194"/>
                  </a:lnTo>
                  <a:lnTo>
                    <a:pt x="171" y="219"/>
                  </a:lnTo>
                  <a:lnTo>
                    <a:pt x="118" y="243"/>
                  </a:lnTo>
                  <a:lnTo>
                    <a:pt x="118" y="243"/>
                  </a:lnTo>
                  <a:lnTo>
                    <a:pt x="93" y="372"/>
                  </a:lnTo>
                  <a:lnTo>
                    <a:pt x="73" y="500"/>
                  </a:lnTo>
                  <a:lnTo>
                    <a:pt x="55" y="626"/>
                  </a:lnTo>
                  <a:lnTo>
                    <a:pt x="39" y="751"/>
                  </a:lnTo>
                  <a:lnTo>
                    <a:pt x="25" y="874"/>
                  </a:lnTo>
                  <a:lnTo>
                    <a:pt x="16" y="997"/>
                  </a:lnTo>
                  <a:lnTo>
                    <a:pt x="6" y="1122"/>
                  </a:lnTo>
                  <a:lnTo>
                    <a:pt x="0" y="1248"/>
                  </a:lnTo>
                  <a:lnTo>
                    <a:pt x="0" y="1248"/>
                  </a:lnTo>
                  <a:lnTo>
                    <a:pt x="12" y="1265"/>
                  </a:lnTo>
                  <a:lnTo>
                    <a:pt x="23" y="1286"/>
                  </a:lnTo>
                  <a:lnTo>
                    <a:pt x="49" y="1337"/>
                  </a:lnTo>
                  <a:lnTo>
                    <a:pt x="78" y="1400"/>
                  </a:lnTo>
                  <a:lnTo>
                    <a:pt x="110" y="1469"/>
                  </a:lnTo>
                  <a:lnTo>
                    <a:pt x="145" y="1541"/>
                  </a:lnTo>
                  <a:lnTo>
                    <a:pt x="181" y="1612"/>
                  </a:lnTo>
                  <a:lnTo>
                    <a:pt x="199" y="1646"/>
                  </a:lnTo>
                  <a:lnTo>
                    <a:pt x="217" y="1680"/>
                  </a:lnTo>
                  <a:lnTo>
                    <a:pt x="236" y="1712"/>
                  </a:lnTo>
                  <a:lnTo>
                    <a:pt x="256" y="1741"/>
                  </a:lnTo>
                  <a:lnTo>
                    <a:pt x="256" y="1741"/>
                  </a:lnTo>
                  <a:lnTo>
                    <a:pt x="261" y="1723"/>
                  </a:lnTo>
                  <a:lnTo>
                    <a:pt x="268" y="1706"/>
                  </a:lnTo>
                  <a:lnTo>
                    <a:pt x="275" y="1691"/>
                  </a:lnTo>
                  <a:lnTo>
                    <a:pt x="283" y="1676"/>
                  </a:lnTo>
                  <a:lnTo>
                    <a:pt x="301" y="1648"/>
                  </a:lnTo>
                  <a:lnTo>
                    <a:pt x="321" y="1623"/>
                  </a:lnTo>
                  <a:lnTo>
                    <a:pt x="342" y="1599"/>
                  </a:lnTo>
                  <a:lnTo>
                    <a:pt x="362" y="1578"/>
                  </a:lnTo>
                  <a:lnTo>
                    <a:pt x="385" y="1560"/>
                  </a:lnTo>
                  <a:lnTo>
                    <a:pt x="405" y="1544"/>
                  </a:lnTo>
                  <a:lnTo>
                    <a:pt x="405" y="1544"/>
                  </a:lnTo>
                  <a:lnTo>
                    <a:pt x="425" y="1506"/>
                  </a:lnTo>
                  <a:lnTo>
                    <a:pt x="443" y="1468"/>
                  </a:lnTo>
                  <a:lnTo>
                    <a:pt x="461" y="1427"/>
                  </a:lnTo>
                  <a:lnTo>
                    <a:pt x="478" y="1387"/>
                  </a:lnTo>
                  <a:lnTo>
                    <a:pt x="494" y="1346"/>
                  </a:lnTo>
                  <a:lnTo>
                    <a:pt x="509" y="1304"/>
                  </a:lnTo>
                  <a:lnTo>
                    <a:pt x="525" y="1261"/>
                  </a:lnTo>
                  <a:lnTo>
                    <a:pt x="537" y="1218"/>
                  </a:lnTo>
                  <a:lnTo>
                    <a:pt x="548" y="1175"/>
                  </a:lnTo>
                  <a:lnTo>
                    <a:pt x="559" y="1132"/>
                  </a:lnTo>
                  <a:lnTo>
                    <a:pt x="568" y="1088"/>
                  </a:lnTo>
                  <a:lnTo>
                    <a:pt x="575" y="1046"/>
                  </a:lnTo>
                  <a:lnTo>
                    <a:pt x="579" y="1003"/>
                  </a:lnTo>
                  <a:lnTo>
                    <a:pt x="582" y="961"/>
                  </a:lnTo>
                  <a:lnTo>
                    <a:pt x="582" y="920"/>
                  </a:lnTo>
                  <a:lnTo>
                    <a:pt x="580" y="880"/>
                  </a:lnTo>
                  <a:lnTo>
                    <a:pt x="580" y="880"/>
                  </a:lnTo>
                  <a:lnTo>
                    <a:pt x="577" y="824"/>
                  </a:lnTo>
                  <a:lnTo>
                    <a:pt x="575" y="764"/>
                  </a:lnTo>
                  <a:lnTo>
                    <a:pt x="565" y="641"/>
                  </a:lnTo>
                  <a:lnTo>
                    <a:pt x="554" y="513"/>
                  </a:lnTo>
                  <a:lnTo>
                    <a:pt x="540" y="389"/>
                  </a:lnTo>
                  <a:lnTo>
                    <a:pt x="528" y="269"/>
                  </a:lnTo>
                  <a:lnTo>
                    <a:pt x="518" y="161"/>
                  </a:lnTo>
                  <a:lnTo>
                    <a:pt x="514" y="113"/>
                  </a:lnTo>
                  <a:lnTo>
                    <a:pt x="511" y="70"/>
                  </a:lnTo>
                  <a:lnTo>
                    <a:pt x="509" y="32"/>
                  </a:lnTo>
                  <a:lnTo>
                    <a:pt x="509" y="0"/>
                  </a:lnTo>
                  <a:lnTo>
                    <a:pt x="5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9" name="Line 595"/>
            <p:cNvSpPr>
              <a:spLocks noChangeShapeType="1"/>
            </p:cNvSpPr>
            <p:nvPr/>
          </p:nvSpPr>
          <p:spPr bwMode="auto">
            <a:xfrm>
              <a:off x="5811838" y="29876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0" name="Freeform 596"/>
            <p:cNvSpPr>
              <a:spLocks/>
            </p:cNvSpPr>
            <p:nvPr/>
          </p:nvSpPr>
          <p:spPr bwMode="auto">
            <a:xfrm>
              <a:off x="5541963" y="2987675"/>
              <a:ext cx="307975" cy="920750"/>
            </a:xfrm>
            <a:custGeom>
              <a:avLst/>
              <a:gdLst>
                <a:gd name="T0" fmla="*/ 509 w 582"/>
                <a:gd name="T1" fmla="*/ 0 h 1741"/>
                <a:gd name="T2" fmla="*/ 419 w 582"/>
                <a:gd name="T3" fmla="*/ 72 h 1741"/>
                <a:gd name="T4" fmla="*/ 324 w 582"/>
                <a:gd name="T5" fmla="*/ 138 h 1741"/>
                <a:gd name="T6" fmla="*/ 222 w 582"/>
                <a:gd name="T7" fmla="*/ 194 h 1741"/>
                <a:gd name="T8" fmla="*/ 118 w 582"/>
                <a:gd name="T9" fmla="*/ 243 h 1741"/>
                <a:gd name="T10" fmla="*/ 93 w 582"/>
                <a:gd name="T11" fmla="*/ 372 h 1741"/>
                <a:gd name="T12" fmla="*/ 55 w 582"/>
                <a:gd name="T13" fmla="*/ 626 h 1741"/>
                <a:gd name="T14" fmla="*/ 25 w 582"/>
                <a:gd name="T15" fmla="*/ 874 h 1741"/>
                <a:gd name="T16" fmla="*/ 6 w 582"/>
                <a:gd name="T17" fmla="*/ 1122 h 1741"/>
                <a:gd name="T18" fmla="*/ 0 w 582"/>
                <a:gd name="T19" fmla="*/ 1248 h 1741"/>
                <a:gd name="T20" fmla="*/ 23 w 582"/>
                <a:gd name="T21" fmla="*/ 1286 h 1741"/>
                <a:gd name="T22" fmla="*/ 78 w 582"/>
                <a:gd name="T23" fmla="*/ 1400 h 1741"/>
                <a:gd name="T24" fmla="*/ 145 w 582"/>
                <a:gd name="T25" fmla="*/ 1541 h 1741"/>
                <a:gd name="T26" fmla="*/ 199 w 582"/>
                <a:gd name="T27" fmla="*/ 1646 h 1741"/>
                <a:gd name="T28" fmla="*/ 236 w 582"/>
                <a:gd name="T29" fmla="*/ 1712 h 1741"/>
                <a:gd name="T30" fmla="*/ 256 w 582"/>
                <a:gd name="T31" fmla="*/ 1741 h 1741"/>
                <a:gd name="T32" fmla="*/ 268 w 582"/>
                <a:gd name="T33" fmla="*/ 1706 h 1741"/>
                <a:gd name="T34" fmla="*/ 283 w 582"/>
                <a:gd name="T35" fmla="*/ 1676 h 1741"/>
                <a:gd name="T36" fmla="*/ 321 w 582"/>
                <a:gd name="T37" fmla="*/ 1623 h 1741"/>
                <a:gd name="T38" fmla="*/ 362 w 582"/>
                <a:gd name="T39" fmla="*/ 1578 h 1741"/>
                <a:gd name="T40" fmla="*/ 405 w 582"/>
                <a:gd name="T41" fmla="*/ 1544 h 1741"/>
                <a:gd name="T42" fmla="*/ 425 w 582"/>
                <a:gd name="T43" fmla="*/ 1506 h 1741"/>
                <a:gd name="T44" fmla="*/ 461 w 582"/>
                <a:gd name="T45" fmla="*/ 1427 h 1741"/>
                <a:gd name="T46" fmla="*/ 494 w 582"/>
                <a:gd name="T47" fmla="*/ 1346 h 1741"/>
                <a:gd name="T48" fmla="*/ 525 w 582"/>
                <a:gd name="T49" fmla="*/ 1261 h 1741"/>
                <a:gd name="T50" fmla="*/ 548 w 582"/>
                <a:gd name="T51" fmla="*/ 1175 h 1741"/>
                <a:gd name="T52" fmla="*/ 568 w 582"/>
                <a:gd name="T53" fmla="*/ 1088 h 1741"/>
                <a:gd name="T54" fmla="*/ 579 w 582"/>
                <a:gd name="T55" fmla="*/ 1003 h 1741"/>
                <a:gd name="T56" fmla="*/ 582 w 582"/>
                <a:gd name="T57" fmla="*/ 920 h 1741"/>
                <a:gd name="T58" fmla="*/ 580 w 582"/>
                <a:gd name="T59" fmla="*/ 880 h 1741"/>
                <a:gd name="T60" fmla="*/ 575 w 582"/>
                <a:gd name="T61" fmla="*/ 764 h 1741"/>
                <a:gd name="T62" fmla="*/ 554 w 582"/>
                <a:gd name="T63" fmla="*/ 513 h 1741"/>
                <a:gd name="T64" fmla="*/ 528 w 582"/>
                <a:gd name="T65" fmla="*/ 269 h 1741"/>
                <a:gd name="T66" fmla="*/ 514 w 582"/>
                <a:gd name="T67" fmla="*/ 113 h 1741"/>
                <a:gd name="T68" fmla="*/ 509 w 582"/>
                <a:gd name="T69" fmla="*/ 32 h 1741"/>
                <a:gd name="T70" fmla="*/ 509 w 582"/>
                <a:gd name="T71" fmla="*/ 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1741">
                  <a:moveTo>
                    <a:pt x="509" y="0"/>
                  </a:moveTo>
                  <a:lnTo>
                    <a:pt x="509" y="0"/>
                  </a:lnTo>
                  <a:lnTo>
                    <a:pt x="465" y="38"/>
                  </a:lnTo>
                  <a:lnTo>
                    <a:pt x="419" y="72"/>
                  </a:lnTo>
                  <a:lnTo>
                    <a:pt x="372" y="107"/>
                  </a:lnTo>
                  <a:lnTo>
                    <a:pt x="324" y="138"/>
                  </a:lnTo>
                  <a:lnTo>
                    <a:pt x="274" y="167"/>
                  </a:lnTo>
                  <a:lnTo>
                    <a:pt x="222" y="194"/>
                  </a:lnTo>
                  <a:lnTo>
                    <a:pt x="171" y="219"/>
                  </a:lnTo>
                  <a:lnTo>
                    <a:pt x="118" y="243"/>
                  </a:lnTo>
                  <a:lnTo>
                    <a:pt x="118" y="243"/>
                  </a:lnTo>
                  <a:lnTo>
                    <a:pt x="93" y="372"/>
                  </a:lnTo>
                  <a:lnTo>
                    <a:pt x="73" y="500"/>
                  </a:lnTo>
                  <a:lnTo>
                    <a:pt x="55" y="626"/>
                  </a:lnTo>
                  <a:lnTo>
                    <a:pt x="39" y="751"/>
                  </a:lnTo>
                  <a:lnTo>
                    <a:pt x="25" y="874"/>
                  </a:lnTo>
                  <a:lnTo>
                    <a:pt x="16" y="997"/>
                  </a:lnTo>
                  <a:lnTo>
                    <a:pt x="6" y="1122"/>
                  </a:lnTo>
                  <a:lnTo>
                    <a:pt x="0" y="1248"/>
                  </a:lnTo>
                  <a:lnTo>
                    <a:pt x="0" y="1248"/>
                  </a:lnTo>
                  <a:lnTo>
                    <a:pt x="12" y="1265"/>
                  </a:lnTo>
                  <a:lnTo>
                    <a:pt x="23" y="1286"/>
                  </a:lnTo>
                  <a:lnTo>
                    <a:pt x="49" y="1337"/>
                  </a:lnTo>
                  <a:lnTo>
                    <a:pt x="78" y="1400"/>
                  </a:lnTo>
                  <a:lnTo>
                    <a:pt x="110" y="1469"/>
                  </a:lnTo>
                  <a:lnTo>
                    <a:pt x="145" y="1541"/>
                  </a:lnTo>
                  <a:lnTo>
                    <a:pt x="181" y="1612"/>
                  </a:lnTo>
                  <a:lnTo>
                    <a:pt x="199" y="1646"/>
                  </a:lnTo>
                  <a:lnTo>
                    <a:pt x="217" y="1680"/>
                  </a:lnTo>
                  <a:lnTo>
                    <a:pt x="236" y="1712"/>
                  </a:lnTo>
                  <a:lnTo>
                    <a:pt x="256" y="1741"/>
                  </a:lnTo>
                  <a:lnTo>
                    <a:pt x="256" y="1741"/>
                  </a:lnTo>
                  <a:lnTo>
                    <a:pt x="261" y="1723"/>
                  </a:lnTo>
                  <a:lnTo>
                    <a:pt x="268" y="1706"/>
                  </a:lnTo>
                  <a:lnTo>
                    <a:pt x="275" y="1691"/>
                  </a:lnTo>
                  <a:lnTo>
                    <a:pt x="283" y="1676"/>
                  </a:lnTo>
                  <a:lnTo>
                    <a:pt x="301" y="1648"/>
                  </a:lnTo>
                  <a:lnTo>
                    <a:pt x="321" y="1623"/>
                  </a:lnTo>
                  <a:lnTo>
                    <a:pt x="342" y="1599"/>
                  </a:lnTo>
                  <a:lnTo>
                    <a:pt x="362" y="1578"/>
                  </a:lnTo>
                  <a:lnTo>
                    <a:pt x="385" y="1560"/>
                  </a:lnTo>
                  <a:lnTo>
                    <a:pt x="405" y="1544"/>
                  </a:lnTo>
                  <a:lnTo>
                    <a:pt x="405" y="1544"/>
                  </a:lnTo>
                  <a:lnTo>
                    <a:pt x="425" y="1506"/>
                  </a:lnTo>
                  <a:lnTo>
                    <a:pt x="443" y="1468"/>
                  </a:lnTo>
                  <a:lnTo>
                    <a:pt x="461" y="1427"/>
                  </a:lnTo>
                  <a:lnTo>
                    <a:pt x="478" y="1387"/>
                  </a:lnTo>
                  <a:lnTo>
                    <a:pt x="494" y="1346"/>
                  </a:lnTo>
                  <a:lnTo>
                    <a:pt x="509" y="1304"/>
                  </a:lnTo>
                  <a:lnTo>
                    <a:pt x="525" y="1261"/>
                  </a:lnTo>
                  <a:lnTo>
                    <a:pt x="537" y="1218"/>
                  </a:lnTo>
                  <a:lnTo>
                    <a:pt x="548" y="1175"/>
                  </a:lnTo>
                  <a:lnTo>
                    <a:pt x="559" y="1132"/>
                  </a:lnTo>
                  <a:lnTo>
                    <a:pt x="568" y="1088"/>
                  </a:lnTo>
                  <a:lnTo>
                    <a:pt x="575" y="1046"/>
                  </a:lnTo>
                  <a:lnTo>
                    <a:pt x="579" y="1003"/>
                  </a:lnTo>
                  <a:lnTo>
                    <a:pt x="582" y="961"/>
                  </a:lnTo>
                  <a:lnTo>
                    <a:pt x="582" y="920"/>
                  </a:lnTo>
                  <a:lnTo>
                    <a:pt x="580" y="880"/>
                  </a:lnTo>
                  <a:lnTo>
                    <a:pt x="580" y="880"/>
                  </a:lnTo>
                  <a:lnTo>
                    <a:pt x="577" y="824"/>
                  </a:lnTo>
                  <a:lnTo>
                    <a:pt x="575" y="764"/>
                  </a:lnTo>
                  <a:lnTo>
                    <a:pt x="565" y="641"/>
                  </a:lnTo>
                  <a:lnTo>
                    <a:pt x="554" y="513"/>
                  </a:lnTo>
                  <a:lnTo>
                    <a:pt x="540" y="389"/>
                  </a:lnTo>
                  <a:lnTo>
                    <a:pt x="528" y="269"/>
                  </a:lnTo>
                  <a:lnTo>
                    <a:pt x="518" y="161"/>
                  </a:lnTo>
                  <a:lnTo>
                    <a:pt x="514" y="113"/>
                  </a:lnTo>
                  <a:lnTo>
                    <a:pt x="511" y="70"/>
                  </a:lnTo>
                  <a:lnTo>
                    <a:pt x="509" y="32"/>
                  </a:lnTo>
                  <a:lnTo>
                    <a:pt x="509" y="0"/>
                  </a:lnTo>
                  <a:lnTo>
                    <a:pt x="5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1" name="Line 597"/>
            <p:cNvSpPr>
              <a:spLocks noChangeShapeType="1"/>
            </p:cNvSpPr>
            <p:nvPr/>
          </p:nvSpPr>
          <p:spPr bwMode="auto">
            <a:xfrm>
              <a:off x="5811838" y="2987675"/>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 name="Freeform 598"/>
            <p:cNvSpPr>
              <a:spLocks noEditPoints="1"/>
            </p:cNvSpPr>
            <p:nvPr/>
          </p:nvSpPr>
          <p:spPr bwMode="auto">
            <a:xfrm>
              <a:off x="5688013" y="3441700"/>
              <a:ext cx="47625" cy="255588"/>
            </a:xfrm>
            <a:custGeom>
              <a:avLst/>
              <a:gdLst>
                <a:gd name="T0" fmla="*/ 0 w 89"/>
                <a:gd name="T1" fmla="*/ 0 h 481"/>
                <a:gd name="T2" fmla="*/ 0 w 89"/>
                <a:gd name="T3" fmla="*/ 0 h 481"/>
                <a:gd name="T4" fmla="*/ 18 w 89"/>
                <a:gd name="T5" fmla="*/ 33 h 481"/>
                <a:gd name="T6" fmla="*/ 35 w 89"/>
                <a:gd name="T7" fmla="*/ 67 h 481"/>
                <a:gd name="T8" fmla="*/ 49 w 89"/>
                <a:gd name="T9" fmla="*/ 99 h 481"/>
                <a:gd name="T10" fmla="*/ 60 w 89"/>
                <a:gd name="T11" fmla="*/ 130 h 481"/>
                <a:gd name="T12" fmla="*/ 69 w 89"/>
                <a:gd name="T13" fmla="*/ 162 h 481"/>
                <a:gd name="T14" fmla="*/ 78 w 89"/>
                <a:gd name="T15" fmla="*/ 193 h 481"/>
                <a:gd name="T16" fmla="*/ 83 w 89"/>
                <a:gd name="T17" fmla="*/ 223 h 481"/>
                <a:gd name="T18" fmla="*/ 86 w 89"/>
                <a:gd name="T19" fmla="*/ 254 h 481"/>
                <a:gd name="T20" fmla="*/ 89 w 89"/>
                <a:gd name="T21" fmla="*/ 283 h 481"/>
                <a:gd name="T22" fmla="*/ 89 w 89"/>
                <a:gd name="T23" fmla="*/ 312 h 481"/>
                <a:gd name="T24" fmla="*/ 87 w 89"/>
                <a:gd name="T25" fmla="*/ 341 h 481"/>
                <a:gd name="T26" fmla="*/ 86 w 89"/>
                <a:gd name="T27" fmla="*/ 369 h 481"/>
                <a:gd name="T28" fmla="*/ 82 w 89"/>
                <a:gd name="T29" fmla="*/ 397 h 481"/>
                <a:gd name="T30" fmla="*/ 76 w 89"/>
                <a:gd name="T31" fmla="*/ 424 h 481"/>
                <a:gd name="T32" fmla="*/ 69 w 89"/>
                <a:gd name="T33" fmla="*/ 452 h 481"/>
                <a:gd name="T34" fmla="*/ 63 w 89"/>
                <a:gd name="T35" fmla="*/ 480 h 481"/>
                <a:gd name="T36" fmla="*/ 63 w 89"/>
                <a:gd name="T37" fmla="*/ 480 h 481"/>
                <a:gd name="T38" fmla="*/ 56 w 89"/>
                <a:gd name="T39" fmla="*/ 481 h 481"/>
                <a:gd name="T40" fmla="*/ 50 w 89"/>
                <a:gd name="T41" fmla="*/ 480 h 481"/>
                <a:gd name="T42" fmla="*/ 43 w 89"/>
                <a:gd name="T43" fmla="*/ 477 h 481"/>
                <a:gd name="T44" fmla="*/ 38 w 89"/>
                <a:gd name="T45" fmla="*/ 474 h 481"/>
                <a:gd name="T46" fmla="*/ 33 w 89"/>
                <a:gd name="T47" fmla="*/ 469 h 481"/>
                <a:gd name="T48" fmla="*/ 28 w 89"/>
                <a:gd name="T49" fmla="*/ 462 h 481"/>
                <a:gd name="T50" fmla="*/ 17 w 89"/>
                <a:gd name="T51" fmla="*/ 444 h 481"/>
                <a:gd name="T52" fmla="*/ 17 w 89"/>
                <a:gd name="T53" fmla="*/ 444 h 481"/>
                <a:gd name="T54" fmla="*/ 17 w 89"/>
                <a:gd name="T55" fmla="*/ 336 h 481"/>
                <a:gd name="T56" fmla="*/ 15 w 89"/>
                <a:gd name="T57" fmla="*/ 225 h 481"/>
                <a:gd name="T58" fmla="*/ 13 w 89"/>
                <a:gd name="T59" fmla="*/ 169 h 481"/>
                <a:gd name="T60" fmla="*/ 10 w 89"/>
                <a:gd name="T61" fmla="*/ 114 h 481"/>
                <a:gd name="T62" fmla="*/ 6 w 89"/>
                <a:gd name="T63" fmla="*/ 57 h 481"/>
                <a:gd name="T64" fmla="*/ 0 w 89"/>
                <a:gd name="T65" fmla="*/ 0 h 481"/>
                <a:gd name="T66" fmla="*/ 0 w 89"/>
                <a:gd name="T67" fmla="*/ 0 h 481"/>
                <a:gd name="T68" fmla="*/ 0 w 89"/>
                <a:gd name="T69" fmla="*/ 0 h 481"/>
                <a:gd name="T70" fmla="*/ 0 w 89"/>
                <a:gd name="T7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481">
                  <a:moveTo>
                    <a:pt x="0" y="0"/>
                  </a:moveTo>
                  <a:lnTo>
                    <a:pt x="0" y="0"/>
                  </a:lnTo>
                  <a:lnTo>
                    <a:pt x="18" y="33"/>
                  </a:lnTo>
                  <a:lnTo>
                    <a:pt x="35" y="67"/>
                  </a:lnTo>
                  <a:lnTo>
                    <a:pt x="49" y="99"/>
                  </a:lnTo>
                  <a:lnTo>
                    <a:pt x="60" y="130"/>
                  </a:lnTo>
                  <a:lnTo>
                    <a:pt x="69" y="162"/>
                  </a:lnTo>
                  <a:lnTo>
                    <a:pt x="78" y="193"/>
                  </a:lnTo>
                  <a:lnTo>
                    <a:pt x="83" y="223"/>
                  </a:lnTo>
                  <a:lnTo>
                    <a:pt x="86" y="254"/>
                  </a:lnTo>
                  <a:lnTo>
                    <a:pt x="89" y="283"/>
                  </a:lnTo>
                  <a:lnTo>
                    <a:pt x="89" y="312"/>
                  </a:lnTo>
                  <a:lnTo>
                    <a:pt x="87" y="341"/>
                  </a:lnTo>
                  <a:lnTo>
                    <a:pt x="86" y="369"/>
                  </a:lnTo>
                  <a:lnTo>
                    <a:pt x="82" y="397"/>
                  </a:lnTo>
                  <a:lnTo>
                    <a:pt x="76" y="424"/>
                  </a:lnTo>
                  <a:lnTo>
                    <a:pt x="69" y="452"/>
                  </a:lnTo>
                  <a:lnTo>
                    <a:pt x="63" y="480"/>
                  </a:lnTo>
                  <a:lnTo>
                    <a:pt x="63" y="480"/>
                  </a:lnTo>
                  <a:lnTo>
                    <a:pt x="56" y="481"/>
                  </a:lnTo>
                  <a:lnTo>
                    <a:pt x="50" y="480"/>
                  </a:lnTo>
                  <a:lnTo>
                    <a:pt x="43" y="477"/>
                  </a:lnTo>
                  <a:lnTo>
                    <a:pt x="38" y="474"/>
                  </a:lnTo>
                  <a:lnTo>
                    <a:pt x="33" y="469"/>
                  </a:lnTo>
                  <a:lnTo>
                    <a:pt x="28" y="462"/>
                  </a:lnTo>
                  <a:lnTo>
                    <a:pt x="17" y="444"/>
                  </a:lnTo>
                  <a:lnTo>
                    <a:pt x="17" y="444"/>
                  </a:lnTo>
                  <a:lnTo>
                    <a:pt x="17" y="336"/>
                  </a:lnTo>
                  <a:lnTo>
                    <a:pt x="15" y="225"/>
                  </a:lnTo>
                  <a:lnTo>
                    <a:pt x="13" y="169"/>
                  </a:lnTo>
                  <a:lnTo>
                    <a:pt x="10" y="114"/>
                  </a:lnTo>
                  <a:lnTo>
                    <a:pt x="6" y="57"/>
                  </a:lnTo>
                  <a:lnTo>
                    <a:pt x="0" y="0"/>
                  </a:lnTo>
                  <a:lnTo>
                    <a:pt x="0" y="0"/>
                  </a:lnTo>
                  <a:close/>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3" name="Freeform 599"/>
            <p:cNvSpPr>
              <a:spLocks/>
            </p:cNvSpPr>
            <p:nvPr/>
          </p:nvSpPr>
          <p:spPr bwMode="auto">
            <a:xfrm>
              <a:off x="5688013" y="3441700"/>
              <a:ext cx="47625" cy="255588"/>
            </a:xfrm>
            <a:custGeom>
              <a:avLst/>
              <a:gdLst>
                <a:gd name="T0" fmla="*/ 0 w 89"/>
                <a:gd name="T1" fmla="*/ 0 h 481"/>
                <a:gd name="T2" fmla="*/ 0 w 89"/>
                <a:gd name="T3" fmla="*/ 0 h 481"/>
                <a:gd name="T4" fmla="*/ 18 w 89"/>
                <a:gd name="T5" fmla="*/ 33 h 481"/>
                <a:gd name="T6" fmla="*/ 35 w 89"/>
                <a:gd name="T7" fmla="*/ 67 h 481"/>
                <a:gd name="T8" fmla="*/ 49 w 89"/>
                <a:gd name="T9" fmla="*/ 99 h 481"/>
                <a:gd name="T10" fmla="*/ 60 w 89"/>
                <a:gd name="T11" fmla="*/ 130 h 481"/>
                <a:gd name="T12" fmla="*/ 69 w 89"/>
                <a:gd name="T13" fmla="*/ 162 h 481"/>
                <a:gd name="T14" fmla="*/ 78 w 89"/>
                <a:gd name="T15" fmla="*/ 193 h 481"/>
                <a:gd name="T16" fmla="*/ 83 w 89"/>
                <a:gd name="T17" fmla="*/ 223 h 481"/>
                <a:gd name="T18" fmla="*/ 86 w 89"/>
                <a:gd name="T19" fmla="*/ 254 h 481"/>
                <a:gd name="T20" fmla="*/ 89 w 89"/>
                <a:gd name="T21" fmla="*/ 283 h 481"/>
                <a:gd name="T22" fmla="*/ 89 w 89"/>
                <a:gd name="T23" fmla="*/ 312 h 481"/>
                <a:gd name="T24" fmla="*/ 87 w 89"/>
                <a:gd name="T25" fmla="*/ 341 h 481"/>
                <a:gd name="T26" fmla="*/ 86 w 89"/>
                <a:gd name="T27" fmla="*/ 369 h 481"/>
                <a:gd name="T28" fmla="*/ 82 w 89"/>
                <a:gd name="T29" fmla="*/ 397 h 481"/>
                <a:gd name="T30" fmla="*/ 76 w 89"/>
                <a:gd name="T31" fmla="*/ 424 h 481"/>
                <a:gd name="T32" fmla="*/ 69 w 89"/>
                <a:gd name="T33" fmla="*/ 452 h 481"/>
                <a:gd name="T34" fmla="*/ 63 w 89"/>
                <a:gd name="T35" fmla="*/ 480 h 481"/>
                <a:gd name="T36" fmla="*/ 63 w 89"/>
                <a:gd name="T37" fmla="*/ 480 h 481"/>
                <a:gd name="T38" fmla="*/ 56 w 89"/>
                <a:gd name="T39" fmla="*/ 481 h 481"/>
                <a:gd name="T40" fmla="*/ 50 w 89"/>
                <a:gd name="T41" fmla="*/ 480 h 481"/>
                <a:gd name="T42" fmla="*/ 43 w 89"/>
                <a:gd name="T43" fmla="*/ 477 h 481"/>
                <a:gd name="T44" fmla="*/ 38 w 89"/>
                <a:gd name="T45" fmla="*/ 474 h 481"/>
                <a:gd name="T46" fmla="*/ 33 w 89"/>
                <a:gd name="T47" fmla="*/ 469 h 481"/>
                <a:gd name="T48" fmla="*/ 28 w 89"/>
                <a:gd name="T49" fmla="*/ 462 h 481"/>
                <a:gd name="T50" fmla="*/ 17 w 89"/>
                <a:gd name="T51" fmla="*/ 444 h 481"/>
                <a:gd name="T52" fmla="*/ 17 w 89"/>
                <a:gd name="T53" fmla="*/ 444 h 481"/>
                <a:gd name="T54" fmla="*/ 17 w 89"/>
                <a:gd name="T55" fmla="*/ 336 h 481"/>
                <a:gd name="T56" fmla="*/ 15 w 89"/>
                <a:gd name="T57" fmla="*/ 225 h 481"/>
                <a:gd name="T58" fmla="*/ 13 w 89"/>
                <a:gd name="T59" fmla="*/ 169 h 481"/>
                <a:gd name="T60" fmla="*/ 10 w 89"/>
                <a:gd name="T61" fmla="*/ 114 h 481"/>
                <a:gd name="T62" fmla="*/ 6 w 89"/>
                <a:gd name="T63" fmla="*/ 57 h 481"/>
                <a:gd name="T64" fmla="*/ 0 w 89"/>
                <a:gd name="T65" fmla="*/ 0 h 481"/>
                <a:gd name="T66" fmla="*/ 0 w 89"/>
                <a:gd name="T6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81">
                  <a:moveTo>
                    <a:pt x="0" y="0"/>
                  </a:moveTo>
                  <a:lnTo>
                    <a:pt x="0" y="0"/>
                  </a:lnTo>
                  <a:lnTo>
                    <a:pt x="18" y="33"/>
                  </a:lnTo>
                  <a:lnTo>
                    <a:pt x="35" y="67"/>
                  </a:lnTo>
                  <a:lnTo>
                    <a:pt x="49" y="99"/>
                  </a:lnTo>
                  <a:lnTo>
                    <a:pt x="60" y="130"/>
                  </a:lnTo>
                  <a:lnTo>
                    <a:pt x="69" y="162"/>
                  </a:lnTo>
                  <a:lnTo>
                    <a:pt x="78" y="193"/>
                  </a:lnTo>
                  <a:lnTo>
                    <a:pt x="83" y="223"/>
                  </a:lnTo>
                  <a:lnTo>
                    <a:pt x="86" y="254"/>
                  </a:lnTo>
                  <a:lnTo>
                    <a:pt x="89" y="283"/>
                  </a:lnTo>
                  <a:lnTo>
                    <a:pt x="89" y="312"/>
                  </a:lnTo>
                  <a:lnTo>
                    <a:pt x="87" y="341"/>
                  </a:lnTo>
                  <a:lnTo>
                    <a:pt x="86" y="369"/>
                  </a:lnTo>
                  <a:lnTo>
                    <a:pt x="82" y="397"/>
                  </a:lnTo>
                  <a:lnTo>
                    <a:pt x="76" y="424"/>
                  </a:lnTo>
                  <a:lnTo>
                    <a:pt x="69" y="452"/>
                  </a:lnTo>
                  <a:lnTo>
                    <a:pt x="63" y="480"/>
                  </a:lnTo>
                  <a:lnTo>
                    <a:pt x="63" y="480"/>
                  </a:lnTo>
                  <a:lnTo>
                    <a:pt x="56" y="481"/>
                  </a:lnTo>
                  <a:lnTo>
                    <a:pt x="50" y="480"/>
                  </a:lnTo>
                  <a:lnTo>
                    <a:pt x="43" y="477"/>
                  </a:lnTo>
                  <a:lnTo>
                    <a:pt x="38" y="474"/>
                  </a:lnTo>
                  <a:lnTo>
                    <a:pt x="33" y="469"/>
                  </a:lnTo>
                  <a:lnTo>
                    <a:pt x="28" y="462"/>
                  </a:lnTo>
                  <a:lnTo>
                    <a:pt x="17" y="444"/>
                  </a:lnTo>
                  <a:lnTo>
                    <a:pt x="17" y="444"/>
                  </a:lnTo>
                  <a:lnTo>
                    <a:pt x="17" y="336"/>
                  </a:lnTo>
                  <a:lnTo>
                    <a:pt x="15" y="225"/>
                  </a:lnTo>
                  <a:lnTo>
                    <a:pt x="13" y="169"/>
                  </a:lnTo>
                  <a:lnTo>
                    <a:pt x="10" y="114"/>
                  </a:lnTo>
                  <a:lnTo>
                    <a:pt x="6" y="5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4" name="Line 600"/>
            <p:cNvSpPr>
              <a:spLocks noChangeShapeType="1"/>
            </p:cNvSpPr>
            <p:nvPr/>
          </p:nvSpPr>
          <p:spPr bwMode="auto">
            <a:xfrm>
              <a:off x="5688013" y="3441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5" name="Freeform 601"/>
            <p:cNvSpPr>
              <a:spLocks/>
            </p:cNvSpPr>
            <p:nvPr/>
          </p:nvSpPr>
          <p:spPr bwMode="auto">
            <a:xfrm>
              <a:off x="5688013" y="3441700"/>
              <a:ext cx="47625" cy="254000"/>
            </a:xfrm>
            <a:custGeom>
              <a:avLst/>
              <a:gdLst>
                <a:gd name="T0" fmla="*/ 0 w 89"/>
                <a:gd name="T1" fmla="*/ 0 h 480"/>
                <a:gd name="T2" fmla="*/ 0 w 89"/>
                <a:gd name="T3" fmla="*/ 0 h 480"/>
                <a:gd name="T4" fmla="*/ 18 w 89"/>
                <a:gd name="T5" fmla="*/ 33 h 480"/>
                <a:gd name="T6" fmla="*/ 35 w 89"/>
                <a:gd name="T7" fmla="*/ 67 h 480"/>
                <a:gd name="T8" fmla="*/ 49 w 89"/>
                <a:gd name="T9" fmla="*/ 99 h 480"/>
                <a:gd name="T10" fmla="*/ 60 w 89"/>
                <a:gd name="T11" fmla="*/ 130 h 480"/>
                <a:gd name="T12" fmla="*/ 69 w 89"/>
                <a:gd name="T13" fmla="*/ 162 h 480"/>
                <a:gd name="T14" fmla="*/ 78 w 89"/>
                <a:gd name="T15" fmla="*/ 193 h 480"/>
                <a:gd name="T16" fmla="*/ 83 w 89"/>
                <a:gd name="T17" fmla="*/ 223 h 480"/>
                <a:gd name="T18" fmla="*/ 86 w 89"/>
                <a:gd name="T19" fmla="*/ 253 h 480"/>
                <a:gd name="T20" fmla="*/ 89 w 89"/>
                <a:gd name="T21" fmla="*/ 283 h 480"/>
                <a:gd name="T22" fmla="*/ 89 w 89"/>
                <a:gd name="T23" fmla="*/ 312 h 480"/>
                <a:gd name="T24" fmla="*/ 87 w 89"/>
                <a:gd name="T25" fmla="*/ 341 h 480"/>
                <a:gd name="T26" fmla="*/ 86 w 89"/>
                <a:gd name="T27" fmla="*/ 369 h 480"/>
                <a:gd name="T28" fmla="*/ 82 w 89"/>
                <a:gd name="T29" fmla="*/ 397 h 480"/>
                <a:gd name="T30" fmla="*/ 76 w 89"/>
                <a:gd name="T31" fmla="*/ 424 h 480"/>
                <a:gd name="T32" fmla="*/ 69 w 89"/>
                <a:gd name="T33" fmla="*/ 452 h 480"/>
                <a:gd name="T34" fmla="*/ 63 w 89"/>
                <a:gd name="T35" fmla="*/ 480 h 480"/>
                <a:gd name="T36" fmla="*/ 63 w 89"/>
                <a:gd name="T37" fmla="*/ 480 h 480"/>
                <a:gd name="T38" fmla="*/ 56 w 89"/>
                <a:gd name="T39" fmla="*/ 480 h 480"/>
                <a:gd name="T40" fmla="*/ 50 w 89"/>
                <a:gd name="T41" fmla="*/ 480 h 480"/>
                <a:gd name="T42" fmla="*/ 43 w 89"/>
                <a:gd name="T43" fmla="*/ 477 h 480"/>
                <a:gd name="T44" fmla="*/ 38 w 89"/>
                <a:gd name="T45" fmla="*/ 474 h 480"/>
                <a:gd name="T46" fmla="*/ 33 w 89"/>
                <a:gd name="T47" fmla="*/ 469 h 480"/>
                <a:gd name="T48" fmla="*/ 28 w 89"/>
                <a:gd name="T49" fmla="*/ 462 h 480"/>
                <a:gd name="T50" fmla="*/ 17 w 89"/>
                <a:gd name="T51" fmla="*/ 444 h 480"/>
                <a:gd name="T52" fmla="*/ 17 w 89"/>
                <a:gd name="T53" fmla="*/ 444 h 480"/>
                <a:gd name="T54" fmla="*/ 17 w 89"/>
                <a:gd name="T55" fmla="*/ 336 h 480"/>
                <a:gd name="T56" fmla="*/ 15 w 89"/>
                <a:gd name="T57" fmla="*/ 225 h 480"/>
                <a:gd name="T58" fmla="*/ 13 w 89"/>
                <a:gd name="T59" fmla="*/ 169 h 480"/>
                <a:gd name="T60" fmla="*/ 8 w 89"/>
                <a:gd name="T61" fmla="*/ 114 h 480"/>
                <a:gd name="T62" fmla="*/ 4 w 89"/>
                <a:gd name="T63" fmla="*/ 57 h 480"/>
                <a:gd name="T64" fmla="*/ 0 w 89"/>
                <a:gd name="T65" fmla="*/ 0 h 480"/>
                <a:gd name="T66" fmla="*/ 0 w 89"/>
                <a:gd name="T6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80">
                  <a:moveTo>
                    <a:pt x="0" y="0"/>
                  </a:moveTo>
                  <a:lnTo>
                    <a:pt x="0" y="0"/>
                  </a:lnTo>
                  <a:lnTo>
                    <a:pt x="18" y="33"/>
                  </a:lnTo>
                  <a:lnTo>
                    <a:pt x="35" y="67"/>
                  </a:lnTo>
                  <a:lnTo>
                    <a:pt x="49" y="99"/>
                  </a:lnTo>
                  <a:lnTo>
                    <a:pt x="60" y="130"/>
                  </a:lnTo>
                  <a:lnTo>
                    <a:pt x="69" y="162"/>
                  </a:lnTo>
                  <a:lnTo>
                    <a:pt x="78" y="193"/>
                  </a:lnTo>
                  <a:lnTo>
                    <a:pt x="83" y="223"/>
                  </a:lnTo>
                  <a:lnTo>
                    <a:pt x="86" y="253"/>
                  </a:lnTo>
                  <a:lnTo>
                    <a:pt x="89" y="283"/>
                  </a:lnTo>
                  <a:lnTo>
                    <a:pt x="89" y="312"/>
                  </a:lnTo>
                  <a:lnTo>
                    <a:pt x="87" y="341"/>
                  </a:lnTo>
                  <a:lnTo>
                    <a:pt x="86" y="369"/>
                  </a:lnTo>
                  <a:lnTo>
                    <a:pt x="82" y="397"/>
                  </a:lnTo>
                  <a:lnTo>
                    <a:pt x="76" y="424"/>
                  </a:lnTo>
                  <a:lnTo>
                    <a:pt x="69" y="452"/>
                  </a:lnTo>
                  <a:lnTo>
                    <a:pt x="63" y="480"/>
                  </a:lnTo>
                  <a:lnTo>
                    <a:pt x="63" y="480"/>
                  </a:lnTo>
                  <a:lnTo>
                    <a:pt x="56" y="480"/>
                  </a:lnTo>
                  <a:lnTo>
                    <a:pt x="50" y="480"/>
                  </a:lnTo>
                  <a:lnTo>
                    <a:pt x="43" y="477"/>
                  </a:lnTo>
                  <a:lnTo>
                    <a:pt x="38" y="474"/>
                  </a:lnTo>
                  <a:lnTo>
                    <a:pt x="33" y="469"/>
                  </a:lnTo>
                  <a:lnTo>
                    <a:pt x="28" y="462"/>
                  </a:lnTo>
                  <a:lnTo>
                    <a:pt x="17" y="444"/>
                  </a:lnTo>
                  <a:lnTo>
                    <a:pt x="17" y="444"/>
                  </a:lnTo>
                  <a:lnTo>
                    <a:pt x="17" y="336"/>
                  </a:lnTo>
                  <a:lnTo>
                    <a:pt x="15" y="225"/>
                  </a:lnTo>
                  <a:lnTo>
                    <a:pt x="13" y="169"/>
                  </a:lnTo>
                  <a:lnTo>
                    <a:pt x="8" y="114"/>
                  </a:lnTo>
                  <a:lnTo>
                    <a:pt x="4" y="57"/>
                  </a:lnTo>
                  <a:lnTo>
                    <a:pt x="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 name="Line 602"/>
            <p:cNvSpPr>
              <a:spLocks noChangeShapeType="1"/>
            </p:cNvSpPr>
            <p:nvPr/>
          </p:nvSpPr>
          <p:spPr bwMode="auto">
            <a:xfrm>
              <a:off x="5688013" y="344170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 name="Freeform 603"/>
            <p:cNvSpPr>
              <a:spLocks noEditPoints="1"/>
            </p:cNvSpPr>
            <p:nvPr/>
          </p:nvSpPr>
          <p:spPr bwMode="auto">
            <a:xfrm>
              <a:off x="5867400" y="3043238"/>
              <a:ext cx="131762" cy="698500"/>
            </a:xfrm>
            <a:custGeom>
              <a:avLst/>
              <a:gdLst>
                <a:gd name="T0" fmla="*/ 6 w 249"/>
                <a:gd name="T1" fmla="*/ 57 h 1318"/>
                <a:gd name="T2" fmla="*/ 16 w 249"/>
                <a:gd name="T3" fmla="*/ 31 h 1318"/>
                <a:gd name="T4" fmla="*/ 28 w 249"/>
                <a:gd name="T5" fmla="*/ 13 h 1318"/>
                <a:gd name="T6" fmla="*/ 43 w 249"/>
                <a:gd name="T7" fmla="*/ 3 h 1318"/>
                <a:gd name="T8" fmla="*/ 60 w 249"/>
                <a:gd name="T9" fmla="*/ 0 h 1318"/>
                <a:gd name="T10" fmla="*/ 78 w 249"/>
                <a:gd name="T11" fmla="*/ 3 h 1318"/>
                <a:gd name="T12" fmla="*/ 98 w 249"/>
                <a:gd name="T13" fmla="*/ 10 h 1318"/>
                <a:gd name="T14" fmla="*/ 141 w 249"/>
                <a:gd name="T15" fmla="*/ 33 h 1318"/>
                <a:gd name="T16" fmla="*/ 105 w 249"/>
                <a:gd name="T17" fmla="*/ 96 h 1318"/>
                <a:gd name="T18" fmla="*/ 116 w 249"/>
                <a:gd name="T19" fmla="*/ 128 h 1318"/>
                <a:gd name="T20" fmla="*/ 145 w 249"/>
                <a:gd name="T21" fmla="*/ 222 h 1318"/>
                <a:gd name="T22" fmla="*/ 175 w 249"/>
                <a:gd name="T23" fmla="*/ 354 h 1318"/>
                <a:gd name="T24" fmla="*/ 196 w 249"/>
                <a:gd name="T25" fmla="*/ 490 h 1318"/>
                <a:gd name="T26" fmla="*/ 211 w 249"/>
                <a:gd name="T27" fmla="*/ 630 h 1318"/>
                <a:gd name="T28" fmla="*/ 222 w 249"/>
                <a:gd name="T29" fmla="*/ 771 h 1318"/>
                <a:gd name="T30" fmla="*/ 239 w 249"/>
                <a:gd name="T31" fmla="*/ 1057 h 1318"/>
                <a:gd name="T32" fmla="*/ 249 w 249"/>
                <a:gd name="T33" fmla="*/ 1197 h 1318"/>
                <a:gd name="T34" fmla="*/ 196 w 249"/>
                <a:gd name="T35" fmla="*/ 1261 h 1318"/>
                <a:gd name="T36" fmla="*/ 136 w 249"/>
                <a:gd name="T37" fmla="*/ 1318 h 1318"/>
                <a:gd name="T38" fmla="*/ 125 w 249"/>
                <a:gd name="T39" fmla="*/ 1309 h 1318"/>
                <a:gd name="T40" fmla="*/ 99 w 249"/>
                <a:gd name="T41" fmla="*/ 1284 h 1318"/>
                <a:gd name="T42" fmla="*/ 70 w 249"/>
                <a:gd name="T43" fmla="*/ 1251 h 1318"/>
                <a:gd name="T44" fmla="*/ 37 w 249"/>
                <a:gd name="T45" fmla="*/ 1207 h 1318"/>
                <a:gd name="T46" fmla="*/ 19 w 249"/>
                <a:gd name="T47" fmla="*/ 1180 h 1318"/>
                <a:gd name="T48" fmla="*/ 3 w 249"/>
                <a:gd name="T49" fmla="*/ 775 h 1318"/>
                <a:gd name="T50" fmla="*/ 0 w 249"/>
                <a:gd name="T51" fmla="*/ 573 h 1318"/>
                <a:gd name="T52" fmla="*/ 3 w 249"/>
                <a:gd name="T53" fmla="*/ 437 h 1318"/>
                <a:gd name="T54" fmla="*/ 10 w 249"/>
                <a:gd name="T55" fmla="*/ 302 h 1318"/>
                <a:gd name="T56" fmla="*/ 23 w 249"/>
                <a:gd name="T57" fmla="*/ 168 h 1318"/>
                <a:gd name="T58" fmla="*/ 32 w 249"/>
                <a:gd name="T59" fmla="*/ 100 h 1318"/>
                <a:gd name="T60" fmla="*/ 6 w 249"/>
                <a:gd name="T61" fmla="*/ 57 h 1318"/>
                <a:gd name="T62" fmla="*/ 6 w 249"/>
                <a:gd name="T63" fmla="*/ 57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1318">
                  <a:moveTo>
                    <a:pt x="6" y="57"/>
                  </a:moveTo>
                  <a:lnTo>
                    <a:pt x="6" y="57"/>
                  </a:lnTo>
                  <a:lnTo>
                    <a:pt x="10" y="43"/>
                  </a:lnTo>
                  <a:lnTo>
                    <a:pt x="16" y="31"/>
                  </a:lnTo>
                  <a:lnTo>
                    <a:pt x="23" y="21"/>
                  </a:lnTo>
                  <a:lnTo>
                    <a:pt x="28" y="13"/>
                  </a:lnTo>
                  <a:lnTo>
                    <a:pt x="35" y="7"/>
                  </a:lnTo>
                  <a:lnTo>
                    <a:pt x="43" y="3"/>
                  </a:lnTo>
                  <a:lnTo>
                    <a:pt x="52" y="1"/>
                  </a:lnTo>
                  <a:lnTo>
                    <a:pt x="60" y="0"/>
                  </a:lnTo>
                  <a:lnTo>
                    <a:pt x="68" y="0"/>
                  </a:lnTo>
                  <a:lnTo>
                    <a:pt x="78" y="3"/>
                  </a:lnTo>
                  <a:lnTo>
                    <a:pt x="88" y="6"/>
                  </a:lnTo>
                  <a:lnTo>
                    <a:pt x="98" y="10"/>
                  </a:lnTo>
                  <a:lnTo>
                    <a:pt x="118" y="21"/>
                  </a:lnTo>
                  <a:lnTo>
                    <a:pt x="141" y="33"/>
                  </a:lnTo>
                  <a:lnTo>
                    <a:pt x="141" y="33"/>
                  </a:lnTo>
                  <a:lnTo>
                    <a:pt x="105" y="96"/>
                  </a:lnTo>
                  <a:lnTo>
                    <a:pt x="105" y="96"/>
                  </a:lnTo>
                  <a:lnTo>
                    <a:pt x="116" y="128"/>
                  </a:lnTo>
                  <a:lnTo>
                    <a:pt x="125" y="158"/>
                  </a:lnTo>
                  <a:lnTo>
                    <a:pt x="145" y="222"/>
                  </a:lnTo>
                  <a:lnTo>
                    <a:pt x="161" y="287"/>
                  </a:lnTo>
                  <a:lnTo>
                    <a:pt x="175" y="354"/>
                  </a:lnTo>
                  <a:lnTo>
                    <a:pt x="186" y="420"/>
                  </a:lnTo>
                  <a:lnTo>
                    <a:pt x="196" y="490"/>
                  </a:lnTo>
                  <a:lnTo>
                    <a:pt x="204" y="559"/>
                  </a:lnTo>
                  <a:lnTo>
                    <a:pt x="211" y="630"/>
                  </a:lnTo>
                  <a:lnTo>
                    <a:pt x="218" y="700"/>
                  </a:lnTo>
                  <a:lnTo>
                    <a:pt x="222" y="771"/>
                  </a:lnTo>
                  <a:lnTo>
                    <a:pt x="231" y="914"/>
                  </a:lnTo>
                  <a:lnTo>
                    <a:pt x="239" y="1057"/>
                  </a:lnTo>
                  <a:lnTo>
                    <a:pt x="249" y="1197"/>
                  </a:lnTo>
                  <a:lnTo>
                    <a:pt x="249" y="1197"/>
                  </a:lnTo>
                  <a:lnTo>
                    <a:pt x="222" y="1230"/>
                  </a:lnTo>
                  <a:lnTo>
                    <a:pt x="196" y="1261"/>
                  </a:lnTo>
                  <a:lnTo>
                    <a:pt x="167" y="1290"/>
                  </a:lnTo>
                  <a:lnTo>
                    <a:pt x="136" y="1318"/>
                  </a:lnTo>
                  <a:lnTo>
                    <a:pt x="136" y="1318"/>
                  </a:lnTo>
                  <a:lnTo>
                    <a:pt x="125" y="1309"/>
                  </a:lnTo>
                  <a:lnTo>
                    <a:pt x="113" y="1298"/>
                  </a:lnTo>
                  <a:lnTo>
                    <a:pt x="99" y="1284"/>
                  </a:lnTo>
                  <a:lnTo>
                    <a:pt x="85" y="1269"/>
                  </a:lnTo>
                  <a:lnTo>
                    <a:pt x="70" y="1251"/>
                  </a:lnTo>
                  <a:lnTo>
                    <a:pt x="53" y="1230"/>
                  </a:lnTo>
                  <a:lnTo>
                    <a:pt x="37" y="1207"/>
                  </a:lnTo>
                  <a:lnTo>
                    <a:pt x="19" y="1180"/>
                  </a:lnTo>
                  <a:lnTo>
                    <a:pt x="19" y="1180"/>
                  </a:lnTo>
                  <a:lnTo>
                    <a:pt x="7" y="910"/>
                  </a:lnTo>
                  <a:lnTo>
                    <a:pt x="3" y="775"/>
                  </a:lnTo>
                  <a:lnTo>
                    <a:pt x="0" y="639"/>
                  </a:lnTo>
                  <a:lnTo>
                    <a:pt x="0" y="573"/>
                  </a:lnTo>
                  <a:lnTo>
                    <a:pt x="0" y="505"/>
                  </a:lnTo>
                  <a:lnTo>
                    <a:pt x="3" y="437"/>
                  </a:lnTo>
                  <a:lnTo>
                    <a:pt x="6" y="370"/>
                  </a:lnTo>
                  <a:lnTo>
                    <a:pt x="10" y="302"/>
                  </a:lnTo>
                  <a:lnTo>
                    <a:pt x="16" y="234"/>
                  </a:lnTo>
                  <a:lnTo>
                    <a:pt x="23" y="168"/>
                  </a:lnTo>
                  <a:lnTo>
                    <a:pt x="32" y="100"/>
                  </a:lnTo>
                  <a:lnTo>
                    <a:pt x="32" y="100"/>
                  </a:lnTo>
                  <a:lnTo>
                    <a:pt x="6" y="57"/>
                  </a:lnTo>
                  <a:lnTo>
                    <a:pt x="6" y="57"/>
                  </a:lnTo>
                  <a:close/>
                  <a:moveTo>
                    <a:pt x="6" y="57"/>
                  </a:moveTo>
                  <a:lnTo>
                    <a:pt x="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8" name="Freeform 604"/>
            <p:cNvSpPr>
              <a:spLocks/>
            </p:cNvSpPr>
            <p:nvPr/>
          </p:nvSpPr>
          <p:spPr bwMode="auto">
            <a:xfrm>
              <a:off x="5867400" y="3043238"/>
              <a:ext cx="131762" cy="698500"/>
            </a:xfrm>
            <a:custGeom>
              <a:avLst/>
              <a:gdLst>
                <a:gd name="T0" fmla="*/ 6 w 249"/>
                <a:gd name="T1" fmla="*/ 57 h 1318"/>
                <a:gd name="T2" fmla="*/ 6 w 249"/>
                <a:gd name="T3" fmla="*/ 57 h 1318"/>
                <a:gd name="T4" fmla="*/ 10 w 249"/>
                <a:gd name="T5" fmla="*/ 43 h 1318"/>
                <a:gd name="T6" fmla="*/ 16 w 249"/>
                <a:gd name="T7" fmla="*/ 31 h 1318"/>
                <a:gd name="T8" fmla="*/ 23 w 249"/>
                <a:gd name="T9" fmla="*/ 21 h 1318"/>
                <a:gd name="T10" fmla="*/ 28 w 249"/>
                <a:gd name="T11" fmla="*/ 13 h 1318"/>
                <a:gd name="T12" fmla="*/ 35 w 249"/>
                <a:gd name="T13" fmla="*/ 7 h 1318"/>
                <a:gd name="T14" fmla="*/ 43 w 249"/>
                <a:gd name="T15" fmla="*/ 3 h 1318"/>
                <a:gd name="T16" fmla="*/ 52 w 249"/>
                <a:gd name="T17" fmla="*/ 1 h 1318"/>
                <a:gd name="T18" fmla="*/ 60 w 249"/>
                <a:gd name="T19" fmla="*/ 0 h 1318"/>
                <a:gd name="T20" fmla="*/ 68 w 249"/>
                <a:gd name="T21" fmla="*/ 0 h 1318"/>
                <a:gd name="T22" fmla="*/ 78 w 249"/>
                <a:gd name="T23" fmla="*/ 3 h 1318"/>
                <a:gd name="T24" fmla="*/ 88 w 249"/>
                <a:gd name="T25" fmla="*/ 6 h 1318"/>
                <a:gd name="T26" fmla="*/ 98 w 249"/>
                <a:gd name="T27" fmla="*/ 10 h 1318"/>
                <a:gd name="T28" fmla="*/ 118 w 249"/>
                <a:gd name="T29" fmla="*/ 21 h 1318"/>
                <a:gd name="T30" fmla="*/ 141 w 249"/>
                <a:gd name="T31" fmla="*/ 33 h 1318"/>
                <a:gd name="T32" fmla="*/ 141 w 249"/>
                <a:gd name="T33" fmla="*/ 33 h 1318"/>
                <a:gd name="T34" fmla="*/ 105 w 249"/>
                <a:gd name="T35" fmla="*/ 96 h 1318"/>
                <a:gd name="T36" fmla="*/ 105 w 249"/>
                <a:gd name="T37" fmla="*/ 96 h 1318"/>
                <a:gd name="T38" fmla="*/ 116 w 249"/>
                <a:gd name="T39" fmla="*/ 128 h 1318"/>
                <a:gd name="T40" fmla="*/ 125 w 249"/>
                <a:gd name="T41" fmla="*/ 158 h 1318"/>
                <a:gd name="T42" fmla="*/ 145 w 249"/>
                <a:gd name="T43" fmla="*/ 222 h 1318"/>
                <a:gd name="T44" fmla="*/ 161 w 249"/>
                <a:gd name="T45" fmla="*/ 287 h 1318"/>
                <a:gd name="T46" fmla="*/ 175 w 249"/>
                <a:gd name="T47" fmla="*/ 354 h 1318"/>
                <a:gd name="T48" fmla="*/ 186 w 249"/>
                <a:gd name="T49" fmla="*/ 420 h 1318"/>
                <a:gd name="T50" fmla="*/ 196 w 249"/>
                <a:gd name="T51" fmla="*/ 490 h 1318"/>
                <a:gd name="T52" fmla="*/ 204 w 249"/>
                <a:gd name="T53" fmla="*/ 559 h 1318"/>
                <a:gd name="T54" fmla="*/ 211 w 249"/>
                <a:gd name="T55" fmla="*/ 630 h 1318"/>
                <a:gd name="T56" fmla="*/ 218 w 249"/>
                <a:gd name="T57" fmla="*/ 700 h 1318"/>
                <a:gd name="T58" fmla="*/ 222 w 249"/>
                <a:gd name="T59" fmla="*/ 771 h 1318"/>
                <a:gd name="T60" fmla="*/ 231 w 249"/>
                <a:gd name="T61" fmla="*/ 914 h 1318"/>
                <a:gd name="T62" fmla="*/ 239 w 249"/>
                <a:gd name="T63" fmla="*/ 1057 h 1318"/>
                <a:gd name="T64" fmla="*/ 249 w 249"/>
                <a:gd name="T65" fmla="*/ 1197 h 1318"/>
                <a:gd name="T66" fmla="*/ 249 w 249"/>
                <a:gd name="T67" fmla="*/ 1197 h 1318"/>
                <a:gd name="T68" fmla="*/ 222 w 249"/>
                <a:gd name="T69" fmla="*/ 1230 h 1318"/>
                <a:gd name="T70" fmla="*/ 196 w 249"/>
                <a:gd name="T71" fmla="*/ 1261 h 1318"/>
                <a:gd name="T72" fmla="*/ 167 w 249"/>
                <a:gd name="T73" fmla="*/ 1290 h 1318"/>
                <a:gd name="T74" fmla="*/ 136 w 249"/>
                <a:gd name="T75" fmla="*/ 1318 h 1318"/>
                <a:gd name="T76" fmla="*/ 136 w 249"/>
                <a:gd name="T77" fmla="*/ 1318 h 1318"/>
                <a:gd name="T78" fmla="*/ 125 w 249"/>
                <a:gd name="T79" fmla="*/ 1309 h 1318"/>
                <a:gd name="T80" fmla="*/ 113 w 249"/>
                <a:gd name="T81" fmla="*/ 1298 h 1318"/>
                <a:gd name="T82" fmla="*/ 99 w 249"/>
                <a:gd name="T83" fmla="*/ 1284 h 1318"/>
                <a:gd name="T84" fmla="*/ 85 w 249"/>
                <a:gd name="T85" fmla="*/ 1269 h 1318"/>
                <a:gd name="T86" fmla="*/ 70 w 249"/>
                <a:gd name="T87" fmla="*/ 1251 h 1318"/>
                <a:gd name="T88" fmla="*/ 53 w 249"/>
                <a:gd name="T89" fmla="*/ 1230 h 1318"/>
                <a:gd name="T90" fmla="*/ 37 w 249"/>
                <a:gd name="T91" fmla="*/ 1207 h 1318"/>
                <a:gd name="T92" fmla="*/ 19 w 249"/>
                <a:gd name="T93" fmla="*/ 1180 h 1318"/>
                <a:gd name="T94" fmla="*/ 19 w 249"/>
                <a:gd name="T95" fmla="*/ 1180 h 1318"/>
                <a:gd name="T96" fmla="*/ 7 w 249"/>
                <a:gd name="T97" fmla="*/ 910 h 1318"/>
                <a:gd name="T98" fmla="*/ 3 w 249"/>
                <a:gd name="T99" fmla="*/ 775 h 1318"/>
                <a:gd name="T100" fmla="*/ 0 w 249"/>
                <a:gd name="T101" fmla="*/ 639 h 1318"/>
                <a:gd name="T102" fmla="*/ 0 w 249"/>
                <a:gd name="T103" fmla="*/ 573 h 1318"/>
                <a:gd name="T104" fmla="*/ 0 w 249"/>
                <a:gd name="T105" fmla="*/ 505 h 1318"/>
                <a:gd name="T106" fmla="*/ 3 w 249"/>
                <a:gd name="T107" fmla="*/ 437 h 1318"/>
                <a:gd name="T108" fmla="*/ 6 w 249"/>
                <a:gd name="T109" fmla="*/ 370 h 1318"/>
                <a:gd name="T110" fmla="*/ 10 w 249"/>
                <a:gd name="T111" fmla="*/ 302 h 1318"/>
                <a:gd name="T112" fmla="*/ 16 w 249"/>
                <a:gd name="T113" fmla="*/ 234 h 1318"/>
                <a:gd name="T114" fmla="*/ 23 w 249"/>
                <a:gd name="T115" fmla="*/ 168 h 1318"/>
                <a:gd name="T116" fmla="*/ 32 w 249"/>
                <a:gd name="T117" fmla="*/ 100 h 1318"/>
                <a:gd name="T118" fmla="*/ 32 w 249"/>
                <a:gd name="T119" fmla="*/ 100 h 1318"/>
                <a:gd name="T120" fmla="*/ 6 w 249"/>
                <a:gd name="T121" fmla="*/ 57 h 1318"/>
                <a:gd name="T122" fmla="*/ 6 w 249"/>
                <a:gd name="T123" fmla="*/ 57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1318">
                  <a:moveTo>
                    <a:pt x="6" y="57"/>
                  </a:moveTo>
                  <a:lnTo>
                    <a:pt x="6" y="57"/>
                  </a:lnTo>
                  <a:lnTo>
                    <a:pt x="10" y="43"/>
                  </a:lnTo>
                  <a:lnTo>
                    <a:pt x="16" y="31"/>
                  </a:lnTo>
                  <a:lnTo>
                    <a:pt x="23" y="21"/>
                  </a:lnTo>
                  <a:lnTo>
                    <a:pt x="28" y="13"/>
                  </a:lnTo>
                  <a:lnTo>
                    <a:pt x="35" y="7"/>
                  </a:lnTo>
                  <a:lnTo>
                    <a:pt x="43" y="3"/>
                  </a:lnTo>
                  <a:lnTo>
                    <a:pt x="52" y="1"/>
                  </a:lnTo>
                  <a:lnTo>
                    <a:pt x="60" y="0"/>
                  </a:lnTo>
                  <a:lnTo>
                    <a:pt x="68" y="0"/>
                  </a:lnTo>
                  <a:lnTo>
                    <a:pt x="78" y="3"/>
                  </a:lnTo>
                  <a:lnTo>
                    <a:pt x="88" y="6"/>
                  </a:lnTo>
                  <a:lnTo>
                    <a:pt x="98" y="10"/>
                  </a:lnTo>
                  <a:lnTo>
                    <a:pt x="118" y="21"/>
                  </a:lnTo>
                  <a:lnTo>
                    <a:pt x="141" y="33"/>
                  </a:lnTo>
                  <a:lnTo>
                    <a:pt x="141" y="33"/>
                  </a:lnTo>
                  <a:lnTo>
                    <a:pt x="105" y="96"/>
                  </a:lnTo>
                  <a:lnTo>
                    <a:pt x="105" y="96"/>
                  </a:lnTo>
                  <a:lnTo>
                    <a:pt x="116" y="128"/>
                  </a:lnTo>
                  <a:lnTo>
                    <a:pt x="125" y="158"/>
                  </a:lnTo>
                  <a:lnTo>
                    <a:pt x="145" y="222"/>
                  </a:lnTo>
                  <a:lnTo>
                    <a:pt x="161" y="287"/>
                  </a:lnTo>
                  <a:lnTo>
                    <a:pt x="175" y="354"/>
                  </a:lnTo>
                  <a:lnTo>
                    <a:pt x="186" y="420"/>
                  </a:lnTo>
                  <a:lnTo>
                    <a:pt x="196" y="490"/>
                  </a:lnTo>
                  <a:lnTo>
                    <a:pt x="204" y="559"/>
                  </a:lnTo>
                  <a:lnTo>
                    <a:pt x="211" y="630"/>
                  </a:lnTo>
                  <a:lnTo>
                    <a:pt x="218" y="700"/>
                  </a:lnTo>
                  <a:lnTo>
                    <a:pt x="222" y="771"/>
                  </a:lnTo>
                  <a:lnTo>
                    <a:pt x="231" y="914"/>
                  </a:lnTo>
                  <a:lnTo>
                    <a:pt x="239" y="1057"/>
                  </a:lnTo>
                  <a:lnTo>
                    <a:pt x="249" y="1197"/>
                  </a:lnTo>
                  <a:lnTo>
                    <a:pt x="249" y="1197"/>
                  </a:lnTo>
                  <a:lnTo>
                    <a:pt x="222" y="1230"/>
                  </a:lnTo>
                  <a:lnTo>
                    <a:pt x="196" y="1261"/>
                  </a:lnTo>
                  <a:lnTo>
                    <a:pt x="167" y="1290"/>
                  </a:lnTo>
                  <a:lnTo>
                    <a:pt x="136" y="1318"/>
                  </a:lnTo>
                  <a:lnTo>
                    <a:pt x="136" y="1318"/>
                  </a:lnTo>
                  <a:lnTo>
                    <a:pt x="125" y="1309"/>
                  </a:lnTo>
                  <a:lnTo>
                    <a:pt x="113" y="1298"/>
                  </a:lnTo>
                  <a:lnTo>
                    <a:pt x="99" y="1284"/>
                  </a:lnTo>
                  <a:lnTo>
                    <a:pt x="85" y="1269"/>
                  </a:lnTo>
                  <a:lnTo>
                    <a:pt x="70" y="1251"/>
                  </a:lnTo>
                  <a:lnTo>
                    <a:pt x="53" y="1230"/>
                  </a:lnTo>
                  <a:lnTo>
                    <a:pt x="37" y="1207"/>
                  </a:lnTo>
                  <a:lnTo>
                    <a:pt x="19" y="1180"/>
                  </a:lnTo>
                  <a:lnTo>
                    <a:pt x="19" y="1180"/>
                  </a:lnTo>
                  <a:lnTo>
                    <a:pt x="7" y="910"/>
                  </a:lnTo>
                  <a:lnTo>
                    <a:pt x="3" y="775"/>
                  </a:lnTo>
                  <a:lnTo>
                    <a:pt x="0" y="639"/>
                  </a:lnTo>
                  <a:lnTo>
                    <a:pt x="0" y="573"/>
                  </a:lnTo>
                  <a:lnTo>
                    <a:pt x="0" y="505"/>
                  </a:lnTo>
                  <a:lnTo>
                    <a:pt x="3" y="437"/>
                  </a:lnTo>
                  <a:lnTo>
                    <a:pt x="6" y="370"/>
                  </a:lnTo>
                  <a:lnTo>
                    <a:pt x="10" y="302"/>
                  </a:lnTo>
                  <a:lnTo>
                    <a:pt x="16" y="234"/>
                  </a:lnTo>
                  <a:lnTo>
                    <a:pt x="23" y="168"/>
                  </a:lnTo>
                  <a:lnTo>
                    <a:pt x="32" y="100"/>
                  </a:lnTo>
                  <a:lnTo>
                    <a:pt x="32" y="100"/>
                  </a:lnTo>
                  <a:lnTo>
                    <a:pt x="6" y="57"/>
                  </a:lnTo>
                  <a:lnTo>
                    <a:pt x="6"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9" name="Line 605"/>
            <p:cNvSpPr>
              <a:spLocks noChangeShapeType="1"/>
            </p:cNvSpPr>
            <p:nvPr/>
          </p:nvSpPr>
          <p:spPr bwMode="auto">
            <a:xfrm>
              <a:off x="5870575" y="30734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0" name="Freeform 606"/>
            <p:cNvSpPr>
              <a:spLocks/>
            </p:cNvSpPr>
            <p:nvPr/>
          </p:nvSpPr>
          <p:spPr bwMode="auto">
            <a:xfrm>
              <a:off x="5867400" y="3043238"/>
              <a:ext cx="131762" cy="698500"/>
            </a:xfrm>
            <a:custGeom>
              <a:avLst/>
              <a:gdLst>
                <a:gd name="T0" fmla="*/ 6 w 249"/>
                <a:gd name="T1" fmla="*/ 57 h 1318"/>
                <a:gd name="T2" fmla="*/ 6 w 249"/>
                <a:gd name="T3" fmla="*/ 57 h 1318"/>
                <a:gd name="T4" fmla="*/ 10 w 249"/>
                <a:gd name="T5" fmla="*/ 43 h 1318"/>
                <a:gd name="T6" fmla="*/ 16 w 249"/>
                <a:gd name="T7" fmla="*/ 31 h 1318"/>
                <a:gd name="T8" fmla="*/ 23 w 249"/>
                <a:gd name="T9" fmla="*/ 21 h 1318"/>
                <a:gd name="T10" fmla="*/ 28 w 249"/>
                <a:gd name="T11" fmla="*/ 13 h 1318"/>
                <a:gd name="T12" fmla="*/ 35 w 249"/>
                <a:gd name="T13" fmla="*/ 7 h 1318"/>
                <a:gd name="T14" fmla="*/ 43 w 249"/>
                <a:gd name="T15" fmla="*/ 3 h 1318"/>
                <a:gd name="T16" fmla="*/ 52 w 249"/>
                <a:gd name="T17" fmla="*/ 1 h 1318"/>
                <a:gd name="T18" fmla="*/ 60 w 249"/>
                <a:gd name="T19" fmla="*/ 0 h 1318"/>
                <a:gd name="T20" fmla="*/ 68 w 249"/>
                <a:gd name="T21" fmla="*/ 0 h 1318"/>
                <a:gd name="T22" fmla="*/ 78 w 249"/>
                <a:gd name="T23" fmla="*/ 3 h 1318"/>
                <a:gd name="T24" fmla="*/ 88 w 249"/>
                <a:gd name="T25" fmla="*/ 6 h 1318"/>
                <a:gd name="T26" fmla="*/ 98 w 249"/>
                <a:gd name="T27" fmla="*/ 10 h 1318"/>
                <a:gd name="T28" fmla="*/ 118 w 249"/>
                <a:gd name="T29" fmla="*/ 21 h 1318"/>
                <a:gd name="T30" fmla="*/ 141 w 249"/>
                <a:gd name="T31" fmla="*/ 33 h 1318"/>
                <a:gd name="T32" fmla="*/ 141 w 249"/>
                <a:gd name="T33" fmla="*/ 33 h 1318"/>
                <a:gd name="T34" fmla="*/ 105 w 249"/>
                <a:gd name="T35" fmla="*/ 96 h 1318"/>
                <a:gd name="T36" fmla="*/ 105 w 249"/>
                <a:gd name="T37" fmla="*/ 96 h 1318"/>
                <a:gd name="T38" fmla="*/ 116 w 249"/>
                <a:gd name="T39" fmla="*/ 128 h 1318"/>
                <a:gd name="T40" fmla="*/ 125 w 249"/>
                <a:gd name="T41" fmla="*/ 158 h 1318"/>
                <a:gd name="T42" fmla="*/ 145 w 249"/>
                <a:gd name="T43" fmla="*/ 222 h 1318"/>
                <a:gd name="T44" fmla="*/ 161 w 249"/>
                <a:gd name="T45" fmla="*/ 287 h 1318"/>
                <a:gd name="T46" fmla="*/ 175 w 249"/>
                <a:gd name="T47" fmla="*/ 354 h 1318"/>
                <a:gd name="T48" fmla="*/ 186 w 249"/>
                <a:gd name="T49" fmla="*/ 420 h 1318"/>
                <a:gd name="T50" fmla="*/ 196 w 249"/>
                <a:gd name="T51" fmla="*/ 490 h 1318"/>
                <a:gd name="T52" fmla="*/ 204 w 249"/>
                <a:gd name="T53" fmla="*/ 559 h 1318"/>
                <a:gd name="T54" fmla="*/ 211 w 249"/>
                <a:gd name="T55" fmla="*/ 630 h 1318"/>
                <a:gd name="T56" fmla="*/ 218 w 249"/>
                <a:gd name="T57" fmla="*/ 700 h 1318"/>
                <a:gd name="T58" fmla="*/ 222 w 249"/>
                <a:gd name="T59" fmla="*/ 771 h 1318"/>
                <a:gd name="T60" fmla="*/ 231 w 249"/>
                <a:gd name="T61" fmla="*/ 914 h 1318"/>
                <a:gd name="T62" fmla="*/ 239 w 249"/>
                <a:gd name="T63" fmla="*/ 1057 h 1318"/>
                <a:gd name="T64" fmla="*/ 249 w 249"/>
                <a:gd name="T65" fmla="*/ 1197 h 1318"/>
                <a:gd name="T66" fmla="*/ 249 w 249"/>
                <a:gd name="T67" fmla="*/ 1197 h 1318"/>
                <a:gd name="T68" fmla="*/ 222 w 249"/>
                <a:gd name="T69" fmla="*/ 1230 h 1318"/>
                <a:gd name="T70" fmla="*/ 196 w 249"/>
                <a:gd name="T71" fmla="*/ 1261 h 1318"/>
                <a:gd name="T72" fmla="*/ 167 w 249"/>
                <a:gd name="T73" fmla="*/ 1290 h 1318"/>
                <a:gd name="T74" fmla="*/ 136 w 249"/>
                <a:gd name="T75" fmla="*/ 1318 h 1318"/>
                <a:gd name="T76" fmla="*/ 136 w 249"/>
                <a:gd name="T77" fmla="*/ 1318 h 1318"/>
                <a:gd name="T78" fmla="*/ 125 w 249"/>
                <a:gd name="T79" fmla="*/ 1309 h 1318"/>
                <a:gd name="T80" fmla="*/ 113 w 249"/>
                <a:gd name="T81" fmla="*/ 1298 h 1318"/>
                <a:gd name="T82" fmla="*/ 99 w 249"/>
                <a:gd name="T83" fmla="*/ 1284 h 1318"/>
                <a:gd name="T84" fmla="*/ 85 w 249"/>
                <a:gd name="T85" fmla="*/ 1269 h 1318"/>
                <a:gd name="T86" fmla="*/ 70 w 249"/>
                <a:gd name="T87" fmla="*/ 1251 h 1318"/>
                <a:gd name="T88" fmla="*/ 53 w 249"/>
                <a:gd name="T89" fmla="*/ 1230 h 1318"/>
                <a:gd name="T90" fmla="*/ 37 w 249"/>
                <a:gd name="T91" fmla="*/ 1207 h 1318"/>
                <a:gd name="T92" fmla="*/ 19 w 249"/>
                <a:gd name="T93" fmla="*/ 1180 h 1318"/>
                <a:gd name="T94" fmla="*/ 19 w 249"/>
                <a:gd name="T95" fmla="*/ 1180 h 1318"/>
                <a:gd name="T96" fmla="*/ 7 w 249"/>
                <a:gd name="T97" fmla="*/ 910 h 1318"/>
                <a:gd name="T98" fmla="*/ 3 w 249"/>
                <a:gd name="T99" fmla="*/ 775 h 1318"/>
                <a:gd name="T100" fmla="*/ 0 w 249"/>
                <a:gd name="T101" fmla="*/ 639 h 1318"/>
                <a:gd name="T102" fmla="*/ 0 w 249"/>
                <a:gd name="T103" fmla="*/ 573 h 1318"/>
                <a:gd name="T104" fmla="*/ 0 w 249"/>
                <a:gd name="T105" fmla="*/ 505 h 1318"/>
                <a:gd name="T106" fmla="*/ 3 w 249"/>
                <a:gd name="T107" fmla="*/ 437 h 1318"/>
                <a:gd name="T108" fmla="*/ 6 w 249"/>
                <a:gd name="T109" fmla="*/ 370 h 1318"/>
                <a:gd name="T110" fmla="*/ 10 w 249"/>
                <a:gd name="T111" fmla="*/ 302 h 1318"/>
                <a:gd name="T112" fmla="*/ 16 w 249"/>
                <a:gd name="T113" fmla="*/ 234 h 1318"/>
                <a:gd name="T114" fmla="*/ 23 w 249"/>
                <a:gd name="T115" fmla="*/ 168 h 1318"/>
                <a:gd name="T116" fmla="*/ 32 w 249"/>
                <a:gd name="T117" fmla="*/ 100 h 1318"/>
                <a:gd name="T118" fmla="*/ 32 w 249"/>
                <a:gd name="T119" fmla="*/ 100 h 1318"/>
                <a:gd name="T120" fmla="*/ 6 w 249"/>
                <a:gd name="T121" fmla="*/ 57 h 1318"/>
                <a:gd name="T122" fmla="*/ 6 w 249"/>
                <a:gd name="T123" fmla="*/ 57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1318">
                  <a:moveTo>
                    <a:pt x="6" y="57"/>
                  </a:moveTo>
                  <a:lnTo>
                    <a:pt x="6" y="57"/>
                  </a:lnTo>
                  <a:lnTo>
                    <a:pt x="10" y="43"/>
                  </a:lnTo>
                  <a:lnTo>
                    <a:pt x="16" y="31"/>
                  </a:lnTo>
                  <a:lnTo>
                    <a:pt x="23" y="21"/>
                  </a:lnTo>
                  <a:lnTo>
                    <a:pt x="28" y="13"/>
                  </a:lnTo>
                  <a:lnTo>
                    <a:pt x="35" y="7"/>
                  </a:lnTo>
                  <a:lnTo>
                    <a:pt x="43" y="3"/>
                  </a:lnTo>
                  <a:lnTo>
                    <a:pt x="52" y="1"/>
                  </a:lnTo>
                  <a:lnTo>
                    <a:pt x="60" y="0"/>
                  </a:lnTo>
                  <a:lnTo>
                    <a:pt x="68" y="0"/>
                  </a:lnTo>
                  <a:lnTo>
                    <a:pt x="78" y="3"/>
                  </a:lnTo>
                  <a:lnTo>
                    <a:pt x="88" y="6"/>
                  </a:lnTo>
                  <a:lnTo>
                    <a:pt x="98" y="10"/>
                  </a:lnTo>
                  <a:lnTo>
                    <a:pt x="118" y="21"/>
                  </a:lnTo>
                  <a:lnTo>
                    <a:pt x="141" y="33"/>
                  </a:lnTo>
                  <a:lnTo>
                    <a:pt x="141" y="33"/>
                  </a:lnTo>
                  <a:lnTo>
                    <a:pt x="105" y="96"/>
                  </a:lnTo>
                  <a:lnTo>
                    <a:pt x="105" y="96"/>
                  </a:lnTo>
                  <a:lnTo>
                    <a:pt x="116" y="128"/>
                  </a:lnTo>
                  <a:lnTo>
                    <a:pt x="125" y="158"/>
                  </a:lnTo>
                  <a:lnTo>
                    <a:pt x="145" y="222"/>
                  </a:lnTo>
                  <a:lnTo>
                    <a:pt x="161" y="287"/>
                  </a:lnTo>
                  <a:lnTo>
                    <a:pt x="175" y="354"/>
                  </a:lnTo>
                  <a:lnTo>
                    <a:pt x="186" y="420"/>
                  </a:lnTo>
                  <a:lnTo>
                    <a:pt x="196" y="490"/>
                  </a:lnTo>
                  <a:lnTo>
                    <a:pt x="204" y="559"/>
                  </a:lnTo>
                  <a:lnTo>
                    <a:pt x="211" y="630"/>
                  </a:lnTo>
                  <a:lnTo>
                    <a:pt x="218" y="700"/>
                  </a:lnTo>
                  <a:lnTo>
                    <a:pt x="222" y="771"/>
                  </a:lnTo>
                  <a:lnTo>
                    <a:pt x="231" y="914"/>
                  </a:lnTo>
                  <a:lnTo>
                    <a:pt x="239" y="1057"/>
                  </a:lnTo>
                  <a:lnTo>
                    <a:pt x="249" y="1197"/>
                  </a:lnTo>
                  <a:lnTo>
                    <a:pt x="249" y="1197"/>
                  </a:lnTo>
                  <a:lnTo>
                    <a:pt x="222" y="1230"/>
                  </a:lnTo>
                  <a:lnTo>
                    <a:pt x="196" y="1261"/>
                  </a:lnTo>
                  <a:lnTo>
                    <a:pt x="167" y="1290"/>
                  </a:lnTo>
                  <a:lnTo>
                    <a:pt x="136" y="1318"/>
                  </a:lnTo>
                  <a:lnTo>
                    <a:pt x="136" y="1318"/>
                  </a:lnTo>
                  <a:lnTo>
                    <a:pt x="125" y="1309"/>
                  </a:lnTo>
                  <a:lnTo>
                    <a:pt x="113" y="1298"/>
                  </a:lnTo>
                  <a:lnTo>
                    <a:pt x="99" y="1284"/>
                  </a:lnTo>
                  <a:lnTo>
                    <a:pt x="85" y="1269"/>
                  </a:lnTo>
                  <a:lnTo>
                    <a:pt x="70" y="1251"/>
                  </a:lnTo>
                  <a:lnTo>
                    <a:pt x="53" y="1230"/>
                  </a:lnTo>
                  <a:lnTo>
                    <a:pt x="37" y="1207"/>
                  </a:lnTo>
                  <a:lnTo>
                    <a:pt x="19" y="1180"/>
                  </a:lnTo>
                  <a:lnTo>
                    <a:pt x="19" y="1180"/>
                  </a:lnTo>
                  <a:lnTo>
                    <a:pt x="7" y="910"/>
                  </a:lnTo>
                  <a:lnTo>
                    <a:pt x="3" y="775"/>
                  </a:lnTo>
                  <a:lnTo>
                    <a:pt x="0" y="639"/>
                  </a:lnTo>
                  <a:lnTo>
                    <a:pt x="0" y="573"/>
                  </a:lnTo>
                  <a:lnTo>
                    <a:pt x="0" y="505"/>
                  </a:lnTo>
                  <a:lnTo>
                    <a:pt x="3" y="437"/>
                  </a:lnTo>
                  <a:lnTo>
                    <a:pt x="6" y="370"/>
                  </a:lnTo>
                  <a:lnTo>
                    <a:pt x="10" y="302"/>
                  </a:lnTo>
                  <a:lnTo>
                    <a:pt x="16" y="234"/>
                  </a:lnTo>
                  <a:lnTo>
                    <a:pt x="23" y="168"/>
                  </a:lnTo>
                  <a:lnTo>
                    <a:pt x="32" y="100"/>
                  </a:lnTo>
                  <a:lnTo>
                    <a:pt x="32" y="100"/>
                  </a:lnTo>
                  <a:lnTo>
                    <a:pt x="6" y="57"/>
                  </a:lnTo>
                  <a:lnTo>
                    <a:pt x="6" y="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1" name="Line 607"/>
            <p:cNvSpPr>
              <a:spLocks noChangeShapeType="1"/>
            </p:cNvSpPr>
            <p:nvPr/>
          </p:nvSpPr>
          <p:spPr bwMode="auto">
            <a:xfrm>
              <a:off x="5870575" y="3073400"/>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2" name="Freeform 608"/>
            <p:cNvSpPr>
              <a:spLocks noEditPoints="1"/>
            </p:cNvSpPr>
            <p:nvPr/>
          </p:nvSpPr>
          <p:spPr bwMode="auto">
            <a:xfrm>
              <a:off x="5770563" y="2617788"/>
              <a:ext cx="234950" cy="207963"/>
            </a:xfrm>
            <a:custGeom>
              <a:avLst/>
              <a:gdLst>
                <a:gd name="T0" fmla="*/ 396 w 444"/>
                <a:gd name="T1" fmla="*/ 371 h 391"/>
                <a:gd name="T2" fmla="*/ 412 w 444"/>
                <a:gd name="T3" fmla="*/ 345 h 391"/>
                <a:gd name="T4" fmla="*/ 421 w 444"/>
                <a:gd name="T5" fmla="*/ 335 h 391"/>
                <a:gd name="T6" fmla="*/ 433 w 444"/>
                <a:gd name="T7" fmla="*/ 328 h 391"/>
                <a:gd name="T8" fmla="*/ 438 w 444"/>
                <a:gd name="T9" fmla="*/ 327 h 391"/>
                <a:gd name="T10" fmla="*/ 444 w 444"/>
                <a:gd name="T11" fmla="*/ 263 h 391"/>
                <a:gd name="T12" fmla="*/ 441 w 444"/>
                <a:gd name="T13" fmla="*/ 222 h 391"/>
                <a:gd name="T14" fmla="*/ 430 w 444"/>
                <a:gd name="T15" fmla="*/ 181 h 391"/>
                <a:gd name="T16" fmla="*/ 420 w 444"/>
                <a:gd name="T17" fmla="*/ 163 h 391"/>
                <a:gd name="T18" fmla="*/ 412 w 444"/>
                <a:gd name="T19" fmla="*/ 130 h 391"/>
                <a:gd name="T20" fmla="*/ 394 w 444"/>
                <a:gd name="T21" fmla="*/ 79 h 391"/>
                <a:gd name="T22" fmla="*/ 371 w 444"/>
                <a:gd name="T23" fmla="*/ 45 h 391"/>
                <a:gd name="T24" fmla="*/ 359 w 444"/>
                <a:gd name="T25" fmla="*/ 34 h 391"/>
                <a:gd name="T26" fmla="*/ 331 w 444"/>
                <a:gd name="T27" fmla="*/ 23 h 391"/>
                <a:gd name="T28" fmla="*/ 308 w 444"/>
                <a:gd name="T29" fmla="*/ 16 h 391"/>
                <a:gd name="T30" fmla="*/ 262 w 444"/>
                <a:gd name="T31" fmla="*/ 4 h 391"/>
                <a:gd name="T32" fmla="*/ 213 w 444"/>
                <a:gd name="T33" fmla="*/ 0 h 391"/>
                <a:gd name="T34" fmla="*/ 162 w 444"/>
                <a:gd name="T35" fmla="*/ 7 h 391"/>
                <a:gd name="T36" fmla="*/ 134 w 444"/>
                <a:gd name="T37" fmla="*/ 15 h 391"/>
                <a:gd name="T38" fmla="*/ 123 w 444"/>
                <a:gd name="T39" fmla="*/ 18 h 391"/>
                <a:gd name="T40" fmla="*/ 104 w 444"/>
                <a:gd name="T41" fmla="*/ 26 h 391"/>
                <a:gd name="T42" fmla="*/ 79 w 444"/>
                <a:gd name="T43" fmla="*/ 43 h 391"/>
                <a:gd name="T44" fmla="*/ 50 w 444"/>
                <a:gd name="T45" fmla="*/ 73 h 391"/>
                <a:gd name="T46" fmla="*/ 26 w 444"/>
                <a:gd name="T47" fmla="*/ 111 h 391"/>
                <a:gd name="T48" fmla="*/ 15 w 444"/>
                <a:gd name="T49" fmla="*/ 131 h 391"/>
                <a:gd name="T50" fmla="*/ 3 w 444"/>
                <a:gd name="T51" fmla="*/ 172 h 391"/>
                <a:gd name="T52" fmla="*/ 0 w 444"/>
                <a:gd name="T53" fmla="*/ 220 h 391"/>
                <a:gd name="T54" fmla="*/ 4 w 444"/>
                <a:gd name="T55" fmla="*/ 274 h 391"/>
                <a:gd name="T56" fmla="*/ 16 w 444"/>
                <a:gd name="T57" fmla="*/ 331 h 391"/>
                <a:gd name="T58" fmla="*/ 19 w 444"/>
                <a:gd name="T59" fmla="*/ 331 h 391"/>
                <a:gd name="T60" fmla="*/ 25 w 444"/>
                <a:gd name="T61" fmla="*/ 331 h 391"/>
                <a:gd name="T62" fmla="*/ 32 w 444"/>
                <a:gd name="T63" fmla="*/ 339 h 391"/>
                <a:gd name="T64" fmla="*/ 44 w 444"/>
                <a:gd name="T65" fmla="*/ 369 h 391"/>
                <a:gd name="T66" fmla="*/ 53 w 444"/>
                <a:gd name="T67" fmla="*/ 391 h 391"/>
                <a:gd name="T68" fmla="*/ 62 w 444"/>
                <a:gd name="T69" fmla="*/ 303 h 391"/>
                <a:gd name="T70" fmla="*/ 66 w 444"/>
                <a:gd name="T71" fmla="*/ 220 h 391"/>
                <a:gd name="T72" fmla="*/ 86 w 444"/>
                <a:gd name="T73" fmla="*/ 223 h 391"/>
                <a:gd name="T74" fmla="*/ 126 w 444"/>
                <a:gd name="T75" fmla="*/ 220 h 391"/>
                <a:gd name="T76" fmla="*/ 169 w 444"/>
                <a:gd name="T77" fmla="*/ 206 h 391"/>
                <a:gd name="T78" fmla="*/ 213 w 444"/>
                <a:gd name="T79" fmla="*/ 180 h 391"/>
                <a:gd name="T80" fmla="*/ 236 w 444"/>
                <a:gd name="T81" fmla="*/ 163 h 391"/>
                <a:gd name="T82" fmla="*/ 265 w 444"/>
                <a:gd name="T83" fmla="*/ 173 h 391"/>
                <a:gd name="T84" fmla="*/ 295 w 444"/>
                <a:gd name="T85" fmla="*/ 177 h 391"/>
                <a:gd name="T86" fmla="*/ 327 w 444"/>
                <a:gd name="T87" fmla="*/ 173 h 391"/>
                <a:gd name="T88" fmla="*/ 360 w 444"/>
                <a:gd name="T89" fmla="*/ 159 h 391"/>
                <a:gd name="T90" fmla="*/ 366 w 444"/>
                <a:gd name="T91" fmla="*/ 173 h 391"/>
                <a:gd name="T92" fmla="*/ 376 w 444"/>
                <a:gd name="T93" fmla="*/ 219 h 391"/>
                <a:gd name="T94" fmla="*/ 384 w 444"/>
                <a:gd name="T95" fmla="*/ 281 h 391"/>
                <a:gd name="T96" fmla="*/ 392 w 444"/>
                <a:gd name="T97" fmla="*/ 356 h 391"/>
                <a:gd name="T98" fmla="*/ 396 w 444"/>
                <a:gd name="T99" fmla="*/ 371 h 391"/>
                <a:gd name="T100" fmla="*/ 396 w 444"/>
                <a:gd name="T101" fmla="*/ 3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391">
                  <a:moveTo>
                    <a:pt x="396" y="371"/>
                  </a:moveTo>
                  <a:lnTo>
                    <a:pt x="396" y="371"/>
                  </a:lnTo>
                  <a:lnTo>
                    <a:pt x="406" y="352"/>
                  </a:lnTo>
                  <a:lnTo>
                    <a:pt x="412" y="345"/>
                  </a:lnTo>
                  <a:lnTo>
                    <a:pt x="417" y="339"/>
                  </a:lnTo>
                  <a:lnTo>
                    <a:pt x="421" y="335"/>
                  </a:lnTo>
                  <a:lnTo>
                    <a:pt x="427" y="331"/>
                  </a:lnTo>
                  <a:lnTo>
                    <a:pt x="433" y="328"/>
                  </a:lnTo>
                  <a:lnTo>
                    <a:pt x="438" y="327"/>
                  </a:lnTo>
                  <a:lnTo>
                    <a:pt x="438" y="327"/>
                  </a:lnTo>
                  <a:lnTo>
                    <a:pt x="442" y="284"/>
                  </a:lnTo>
                  <a:lnTo>
                    <a:pt x="444" y="263"/>
                  </a:lnTo>
                  <a:lnTo>
                    <a:pt x="442" y="242"/>
                  </a:lnTo>
                  <a:lnTo>
                    <a:pt x="441" y="222"/>
                  </a:lnTo>
                  <a:lnTo>
                    <a:pt x="437" y="201"/>
                  </a:lnTo>
                  <a:lnTo>
                    <a:pt x="430" y="181"/>
                  </a:lnTo>
                  <a:lnTo>
                    <a:pt x="426" y="172"/>
                  </a:lnTo>
                  <a:lnTo>
                    <a:pt x="420" y="163"/>
                  </a:lnTo>
                  <a:lnTo>
                    <a:pt x="420" y="163"/>
                  </a:lnTo>
                  <a:lnTo>
                    <a:pt x="412" y="130"/>
                  </a:lnTo>
                  <a:lnTo>
                    <a:pt x="403" y="102"/>
                  </a:lnTo>
                  <a:lnTo>
                    <a:pt x="394" y="79"/>
                  </a:lnTo>
                  <a:lnTo>
                    <a:pt x="383" y="61"/>
                  </a:lnTo>
                  <a:lnTo>
                    <a:pt x="371" y="45"/>
                  </a:lnTo>
                  <a:lnTo>
                    <a:pt x="366" y="40"/>
                  </a:lnTo>
                  <a:lnTo>
                    <a:pt x="359" y="34"/>
                  </a:lnTo>
                  <a:lnTo>
                    <a:pt x="345" y="27"/>
                  </a:lnTo>
                  <a:lnTo>
                    <a:pt x="331" y="23"/>
                  </a:lnTo>
                  <a:lnTo>
                    <a:pt x="331" y="23"/>
                  </a:lnTo>
                  <a:lnTo>
                    <a:pt x="308" y="16"/>
                  </a:lnTo>
                  <a:lnTo>
                    <a:pt x="286" y="9"/>
                  </a:lnTo>
                  <a:lnTo>
                    <a:pt x="262" y="4"/>
                  </a:lnTo>
                  <a:lnTo>
                    <a:pt x="238" y="1"/>
                  </a:lnTo>
                  <a:lnTo>
                    <a:pt x="213" y="0"/>
                  </a:lnTo>
                  <a:lnTo>
                    <a:pt x="188" y="2"/>
                  </a:lnTo>
                  <a:lnTo>
                    <a:pt x="162" y="7"/>
                  </a:lnTo>
                  <a:lnTo>
                    <a:pt x="148" y="11"/>
                  </a:lnTo>
                  <a:lnTo>
                    <a:pt x="134" y="15"/>
                  </a:lnTo>
                  <a:lnTo>
                    <a:pt x="134" y="15"/>
                  </a:lnTo>
                  <a:lnTo>
                    <a:pt x="123" y="18"/>
                  </a:lnTo>
                  <a:lnTo>
                    <a:pt x="114" y="22"/>
                  </a:lnTo>
                  <a:lnTo>
                    <a:pt x="104" y="26"/>
                  </a:lnTo>
                  <a:lnTo>
                    <a:pt x="96" y="30"/>
                  </a:lnTo>
                  <a:lnTo>
                    <a:pt x="79" y="43"/>
                  </a:lnTo>
                  <a:lnTo>
                    <a:pt x="64" y="57"/>
                  </a:lnTo>
                  <a:lnTo>
                    <a:pt x="50" y="73"/>
                  </a:lnTo>
                  <a:lnTo>
                    <a:pt x="37" y="91"/>
                  </a:lnTo>
                  <a:lnTo>
                    <a:pt x="26" y="111"/>
                  </a:lnTo>
                  <a:lnTo>
                    <a:pt x="15" y="131"/>
                  </a:lnTo>
                  <a:lnTo>
                    <a:pt x="15" y="131"/>
                  </a:lnTo>
                  <a:lnTo>
                    <a:pt x="8" y="151"/>
                  </a:lnTo>
                  <a:lnTo>
                    <a:pt x="3" y="172"/>
                  </a:lnTo>
                  <a:lnTo>
                    <a:pt x="0" y="195"/>
                  </a:lnTo>
                  <a:lnTo>
                    <a:pt x="0" y="220"/>
                  </a:lnTo>
                  <a:lnTo>
                    <a:pt x="1" y="247"/>
                  </a:lnTo>
                  <a:lnTo>
                    <a:pt x="4" y="274"/>
                  </a:lnTo>
                  <a:lnTo>
                    <a:pt x="10" y="303"/>
                  </a:lnTo>
                  <a:lnTo>
                    <a:pt x="16" y="331"/>
                  </a:lnTo>
                  <a:lnTo>
                    <a:pt x="16" y="331"/>
                  </a:lnTo>
                  <a:lnTo>
                    <a:pt x="19" y="331"/>
                  </a:lnTo>
                  <a:lnTo>
                    <a:pt x="22" y="331"/>
                  </a:lnTo>
                  <a:lnTo>
                    <a:pt x="25" y="331"/>
                  </a:lnTo>
                  <a:lnTo>
                    <a:pt x="28" y="334"/>
                  </a:lnTo>
                  <a:lnTo>
                    <a:pt x="32" y="339"/>
                  </a:lnTo>
                  <a:lnTo>
                    <a:pt x="36" y="348"/>
                  </a:lnTo>
                  <a:lnTo>
                    <a:pt x="44" y="369"/>
                  </a:lnTo>
                  <a:lnTo>
                    <a:pt x="53" y="391"/>
                  </a:lnTo>
                  <a:lnTo>
                    <a:pt x="53" y="391"/>
                  </a:lnTo>
                  <a:lnTo>
                    <a:pt x="58" y="348"/>
                  </a:lnTo>
                  <a:lnTo>
                    <a:pt x="62" y="303"/>
                  </a:lnTo>
                  <a:lnTo>
                    <a:pt x="65" y="262"/>
                  </a:lnTo>
                  <a:lnTo>
                    <a:pt x="66" y="220"/>
                  </a:lnTo>
                  <a:lnTo>
                    <a:pt x="66" y="220"/>
                  </a:lnTo>
                  <a:lnTo>
                    <a:pt x="86" y="223"/>
                  </a:lnTo>
                  <a:lnTo>
                    <a:pt x="107" y="223"/>
                  </a:lnTo>
                  <a:lnTo>
                    <a:pt x="126" y="220"/>
                  </a:lnTo>
                  <a:lnTo>
                    <a:pt x="148" y="215"/>
                  </a:lnTo>
                  <a:lnTo>
                    <a:pt x="169" y="206"/>
                  </a:lnTo>
                  <a:lnTo>
                    <a:pt x="191" y="195"/>
                  </a:lnTo>
                  <a:lnTo>
                    <a:pt x="213" y="180"/>
                  </a:lnTo>
                  <a:lnTo>
                    <a:pt x="236" y="163"/>
                  </a:lnTo>
                  <a:lnTo>
                    <a:pt x="236" y="163"/>
                  </a:lnTo>
                  <a:lnTo>
                    <a:pt x="251" y="169"/>
                  </a:lnTo>
                  <a:lnTo>
                    <a:pt x="265" y="173"/>
                  </a:lnTo>
                  <a:lnTo>
                    <a:pt x="280" y="176"/>
                  </a:lnTo>
                  <a:lnTo>
                    <a:pt x="295" y="177"/>
                  </a:lnTo>
                  <a:lnTo>
                    <a:pt x="310" y="177"/>
                  </a:lnTo>
                  <a:lnTo>
                    <a:pt x="327" y="173"/>
                  </a:lnTo>
                  <a:lnTo>
                    <a:pt x="344" y="168"/>
                  </a:lnTo>
                  <a:lnTo>
                    <a:pt x="360" y="159"/>
                  </a:lnTo>
                  <a:lnTo>
                    <a:pt x="360" y="159"/>
                  </a:lnTo>
                  <a:lnTo>
                    <a:pt x="366" y="173"/>
                  </a:lnTo>
                  <a:lnTo>
                    <a:pt x="370" y="188"/>
                  </a:lnTo>
                  <a:lnTo>
                    <a:pt x="376" y="219"/>
                  </a:lnTo>
                  <a:lnTo>
                    <a:pt x="381" y="251"/>
                  </a:lnTo>
                  <a:lnTo>
                    <a:pt x="384" y="281"/>
                  </a:lnTo>
                  <a:lnTo>
                    <a:pt x="390" y="335"/>
                  </a:lnTo>
                  <a:lnTo>
                    <a:pt x="392" y="356"/>
                  </a:lnTo>
                  <a:lnTo>
                    <a:pt x="394" y="364"/>
                  </a:lnTo>
                  <a:lnTo>
                    <a:pt x="396" y="371"/>
                  </a:lnTo>
                  <a:lnTo>
                    <a:pt x="396" y="371"/>
                  </a:lnTo>
                  <a:close/>
                  <a:moveTo>
                    <a:pt x="396" y="371"/>
                  </a:moveTo>
                  <a:lnTo>
                    <a:pt x="396" y="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3" name="Freeform 609"/>
            <p:cNvSpPr>
              <a:spLocks/>
            </p:cNvSpPr>
            <p:nvPr/>
          </p:nvSpPr>
          <p:spPr bwMode="auto">
            <a:xfrm>
              <a:off x="5770563" y="2617788"/>
              <a:ext cx="234950" cy="207963"/>
            </a:xfrm>
            <a:custGeom>
              <a:avLst/>
              <a:gdLst>
                <a:gd name="T0" fmla="*/ 396 w 444"/>
                <a:gd name="T1" fmla="*/ 371 h 391"/>
                <a:gd name="T2" fmla="*/ 412 w 444"/>
                <a:gd name="T3" fmla="*/ 345 h 391"/>
                <a:gd name="T4" fmla="*/ 421 w 444"/>
                <a:gd name="T5" fmla="*/ 335 h 391"/>
                <a:gd name="T6" fmla="*/ 433 w 444"/>
                <a:gd name="T7" fmla="*/ 328 h 391"/>
                <a:gd name="T8" fmla="*/ 438 w 444"/>
                <a:gd name="T9" fmla="*/ 327 h 391"/>
                <a:gd name="T10" fmla="*/ 444 w 444"/>
                <a:gd name="T11" fmla="*/ 263 h 391"/>
                <a:gd name="T12" fmla="*/ 441 w 444"/>
                <a:gd name="T13" fmla="*/ 222 h 391"/>
                <a:gd name="T14" fmla="*/ 430 w 444"/>
                <a:gd name="T15" fmla="*/ 181 h 391"/>
                <a:gd name="T16" fmla="*/ 420 w 444"/>
                <a:gd name="T17" fmla="*/ 163 h 391"/>
                <a:gd name="T18" fmla="*/ 412 w 444"/>
                <a:gd name="T19" fmla="*/ 130 h 391"/>
                <a:gd name="T20" fmla="*/ 394 w 444"/>
                <a:gd name="T21" fmla="*/ 79 h 391"/>
                <a:gd name="T22" fmla="*/ 371 w 444"/>
                <a:gd name="T23" fmla="*/ 45 h 391"/>
                <a:gd name="T24" fmla="*/ 359 w 444"/>
                <a:gd name="T25" fmla="*/ 34 h 391"/>
                <a:gd name="T26" fmla="*/ 331 w 444"/>
                <a:gd name="T27" fmla="*/ 23 h 391"/>
                <a:gd name="T28" fmla="*/ 308 w 444"/>
                <a:gd name="T29" fmla="*/ 16 h 391"/>
                <a:gd name="T30" fmla="*/ 262 w 444"/>
                <a:gd name="T31" fmla="*/ 4 h 391"/>
                <a:gd name="T32" fmla="*/ 213 w 444"/>
                <a:gd name="T33" fmla="*/ 0 h 391"/>
                <a:gd name="T34" fmla="*/ 162 w 444"/>
                <a:gd name="T35" fmla="*/ 7 h 391"/>
                <a:gd name="T36" fmla="*/ 134 w 444"/>
                <a:gd name="T37" fmla="*/ 15 h 391"/>
                <a:gd name="T38" fmla="*/ 123 w 444"/>
                <a:gd name="T39" fmla="*/ 18 h 391"/>
                <a:gd name="T40" fmla="*/ 104 w 444"/>
                <a:gd name="T41" fmla="*/ 26 h 391"/>
                <a:gd name="T42" fmla="*/ 79 w 444"/>
                <a:gd name="T43" fmla="*/ 43 h 391"/>
                <a:gd name="T44" fmla="*/ 50 w 444"/>
                <a:gd name="T45" fmla="*/ 73 h 391"/>
                <a:gd name="T46" fmla="*/ 26 w 444"/>
                <a:gd name="T47" fmla="*/ 111 h 391"/>
                <a:gd name="T48" fmla="*/ 15 w 444"/>
                <a:gd name="T49" fmla="*/ 131 h 391"/>
                <a:gd name="T50" fmla="*/ 3 w 444"/>
                <a:gd name="T51" fmla="*/ 172 h 391"/>
                <a:gd name="T52" fmla="*/ 0 w 444"/>
                <a:gd name="T53" fmla="*/ 220 h 391"/>
                <a:gd name="T54" fmla="*/ 4 w 444"/>
                <a:gd name="T55" fmla="*/ 274 h 391"/>
                <a:gd name="T56" fmla="*/ 16 w 444"/>
                <a:gd name="T57" fmla="*/ 331 h 391"/>
                <a:gd name="T58" fmla="*/ 19 w 444"/>
                <a:gd name="T59" fmla="*/ 331 h 391"/>
                <a:gd name="T60" fmla="*/ 25 w 444"/>
                <a:gd name="T61" fmla="*/ 331 h 391"/>
                <a:gd name="T62" fmla="*/ 32 w 444"/>
                <a:gd name="T63" fmla="*/ 339 h 391"/>
                <a:gd name="T64" fmla="*/ 44 w 444"/>
                <a:gd name="T65" fmla="*/ 369 h 391"/>
                <a:gd name="T66" fmla="*/ 53 w 444"/>
                <a:gd name="T67" fmla="*/ 391 h 391"/>
                <a:gd name="T68" fmla="*/ 62 w 444"/>
                <a:gd name="T69" fmla="*/ 303 h 391"/>
                <a:gd name="T70" fmla="*/ 66 w 444"/>
                <a:gd name="T71" fmla="*/ 220 h 391"/>
                <a:gd name="T72" fmla="*/ 86 w 444"/>
                <a:gd name="T73" fmla="*/ 223 h 391"/>
                <a:gd name="T74" fmla="*/ 126 w 444"/>
                <a:gd name="T75" fmla="*/ 220 h 391"/>
                <a:gd name="T76" fmla="*/ 169 w 444"/>
                <a:gd name="T77" fmla="*/ 206 h 391"/>
                <a:gd name="T78" fmla="*/ 213 w 444"/>
                <a:gd name="T79" fmla="*/ 180 h 391"/>
                <a:gd name="T80" fmla="*/ 236 w 444"/>
                <a:gd name="T81" fmla="*/ 163 h 391"/>
                <a:gd name="T82" fmla="*/ 265 w 444"/>
                <a:gd name="T83" fmla="*/ 173 h 391"/>
                <a:gd name="T84" fmla="*/ 295 w 444"/>
                <a:gd name="T85" fmla="*/ 177 h 391"/>
                <a:gd name="T86" fmla="*/ 327 w 444"/>
                <a:gd name="T87" fmla="*/ 173 h 391"/>
                <a:gd name="T88" fmla="*/ 360 w 444"/>
                <a:gd name="T89" fmla="*/ 159 h 391"/>
                <a:gd name="T90" fmla="*/ 366 w 444"/>
                <a:gd name="T91" fmla="*/ 173 h 391"/>
                <a:gd name="T92" fmla="*/ 376 w 444"/>
                <a:gd name="T93" fmla="*/ 219 h 391"/>
                <a:gd name="T94" fmla="*/ 384 w 444"/>
                <a:gd name="T95" fmla="*/ 281 h 391"/>
                <a:gd name="T96" fmla="*/ 392 w 444"/>
                <a:gd name="T97" fmla="*/ 356 h 391"/>
                <a:gd name="T98" fmla="*/ 396 w 444"/>
                <a:gd name="T99" fmla="*/ 3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4" h="391">
                  <a:moveTo>
                    <a:pt x="396" y="371"/>
                  </a:moveTo>
                  <a:lnTo>
                    <a:pt x="396" y="371"/>
                  </a:lnTo>
                  <a:lnTo>
                    <a:pt x="406" y="352"/>
                  </a:lnTo>
                  <a:lnTo>
                    <a:pt x="412" y="345"/>
                  </a:lnTo>
                  <a:lnTo>
                    <a:pt x="417" y="339"/>
                  </a:lnTo>
                  <a:lnTo>
                    <a:pt x="421" y="335"/>
                  </a:lnTo>
                  <a:lnTo>
                    <a:pt x="427" y="331"/>
                  </a:lnTo>
                  <a:lnTo>
                    <a:pt x="433" y="328"/>
                  </a:lnTo>
                  <a:lnTo>
                    <a:pt x="438" y="327"/>
                  </a:lnTo>
                  <a:lnTo>
                    <a:pt x="438" y="327"/>
                  </a:lnTo>
                  <a:lnTo>
                    <a:pt x="442" y="284"/>
                  </a:lnTo>
                  <a:lnTo>
                    <a:pt x="444" y="263"/>
                  </a:lnTo>
                  <a:lnTo>
                    <a:pt x="442" y="242"/>
                  </a:lnTo>
                  <a:lnTo>
                    <a:pt x="441" y="222"/>
                  </a:lnTo>
                  <a:lnTo>
                    <a:pt x="437" y="201"/>
                  </a:lnTo>
                  <a:lnTo>
                    <a:pt x="430" y="181"/>
                  </a:lnTo>
                  <a:lnTo>
                    <a:pt x="426" y="172"/>
                  </a:lnTo>
                  <a:lnTo>
                    <a:pt x="420" y="163"/>
                  </a:lnTo>
                  <a:lnTo>
                    <a:pt x="420" y="163"/>
                  </a:lnTo>
                  <a:lnTo>
                    <a:pt x="412" y="130"/>
                  </a:lnTo>
                  <a:lnTo>
                    <a:pt x="403" y="102"/>
                  </a:lnTo>
                  <a:lnTo>
                    <a:pt x="394" y="79"/>
                  </a:lnTo>
                  <a:lnTo>
                    <a:pt x="383" y="61"/>
                  </a:lnTo>
                  <a:lnTo>
                    <a:pt x="371" y="45"/>
                  </a:lnTo>
                  <a:lnTo>
                    <a:pt x="366" y="40"/>
                  </a:lnTo>
                  <a:lnTo>
                    <a:pt x="359" y="34"/>
                  </a:lnTo>
                  <a:lnTo>
                    <a:pt x="345" y="27"/>
                  </a:lnTo>
                  <a:lnTo>
                    <a:pt x="331" y="23"/>
                  </a:lnTo>
                  <a:lnTo>
                    <a:pt x="331" y="23"/>
                  </a:lnTo>
                  <a:lnTo>
                    <a:pt x="308" y="16"/>
                  </a:lnTo>
                  <a:lnTo>
                    <a:pt x="286" y="9"/>
                  </a:lnTo>
                  <a:lnTo>
                    <a:pt x="262" y="4"/>
                  </a:lnTo>
                  <a:lnTo>
                    <a:pt x="238" y="1"/>
                  </a:lnTo>
                  <a:lnTo>
                    <a:pt x="213" y="0"/>
                  </a:lnTo>
                  <a:lnTo>
                    <a:pt x="188" y="2"/>
                  </a:lnTo>
                  <a:lnTo>
                    <a:pt x="162" y="7"/>
                  </a:lnTo>
                  <a:lnTo>
                    <a:pt x="148" y="11"/>
                  </a:lnTo>
                  <a:lnTo>
                    <a:pt x="134" y="15"/>
                  </a:lnTo>
                  <a:lnTo>
                    <a:pt x="134" y="15"/>
                  </a:lnTo>
                  <a:lnTo>
                    <a:pt x="123" y="18"/>
                  </a:lnTo>
                  <a:lnTo>
                    <a:pt x="114" y="22"/>
                  </a:lnTo>
                  <a:lnTo>
                    <a:pt x="104" y="26"/>
                  </a:lnTo>
                  <a:lnTo>
                    <a:pt x="96" y="30"/>
                  </a:lnTo>
                  <a:lnTo>
                    <a:pt x="79" y="43"/>
                  </a:lnTo>
                  <a:lnTo>
                    <a:pt x="64" y="57"/>
                  </a:lnTo>
                  <a:lnTo>
                    <a:pt x="50" y="73"/>
                  </a:lnTo>
                  <a:lnTo>
                    <a:pt x="37" y="91"/>
                  </a:lnTo>
                  <a:lnTo>
                    <a:pt x="26" y="111"/>
                  </a:lnTo>
                  <a:lnTo>
                    <a:pt x="15" y="131"/>
                  </a:lnTo>
                  <a:lnTo>
                    <a:pt x="15" y="131"/>
                  </a:lnTo>
                  <a:lnTo>
                    <a:pt x="8" y="151"/>
                  </a:lnTo>
                  <a:lnTo>
                    <a:pt x="3" y="172"/>
                  </a:lnTo>
                  <a:lnTo>
                    <a:pt x="0" y="195"/>
                  </a:lnTo>
                  <a:lnTo>
                    <a:pt x="0" y="220"/>
                  </a:lnTo>
                  <a:lnTo>
                    <a:pt x="1" y="247"/>
                  </a:lnTo>
                  <a:lnTo>
                    <a:pt x="4" y="274"/>
                  </a:lnTo>
                  <a:lnTo>
                    <a:pt x="10" y="303"/>
                  </a:lnTo>
                  <a:lnTo>
                    <a:pt x="16" y="331"/>
                  </a:lnTo>
                  <a:lnTo>
                    <a:pt x="16" y="331"/>
                  </a:lnTo>
                  <a:lnTo>
                    <a:pt x="19" y="331"/>
                  </a:lnTo>
                  <a:lnTo>
                    <a:pt x="22" y="331"/>
                  </a:lnTo>
                  <a:lnTo>
                    <a:pt x="25" y="331"/>
                  </a:lnTo>
                  <a:lnTo>
                    <a:pt x="28" y="334"/>
                  </a:lnTo>
                  <a:lnTo>
                    <a:pt x="32" y="339"/>
                  </a:lnTo>
                  <a:lnTo>
                    <a:pt x="36" y="348"/>
                  </a:lnTo>
                  <a:lnTo>
                    <a:pt x="44" y="369"/>
                  </a:lnTo>
                  <a:lnTo>
                    <a:pt x="53" y="391"/>
                  </a:lnTo>
                  <a:lnTo>
                    <a:pt x="53" y="391"/>
                  </a:lnTo>
                  <a:lnTo>
                    <a:pt x="58" y="348"/>
                  </a:lnTo>
                  <a:lnTo>
                    <a:pt x="62" y="303"/>
                  </a:lnTo>
                  <a:lnTo>
                    <a:pt x="65" y="262"/>
                  </a:lnTo>
                  <a:lnTo>
                    <a:pt x="66" y="220"/>
                  </a:lnTo>
                  <a:lnTo>
                    <a:pt x="66" y="220"/>
                  </a:lnTo>
                  <a:lnTo>
                    <a:pt x="86" y="223"/>
                  </a:lnTo>
                  <a:lnTo>
                    <a:pt x="107" y="223"/>
                  </a:lnTo>
                  <a:lnTo>
                    <a:pt x="126" y="220"/>
                  </a:lnTo>
                  <a:lnTo>
                    <a:pt x="148" y="215"/>
                  </a:lnTo>
                  <a:lnTo>
                    <a:pt x="169" y="206"/>
                  </a:lnTo>
                  <a:lnTo>
                    <a:pt x="191" y="195"/>
                  </a:lnTo>
                  <a:lnTo>
                    <a:pt x="213" y="180"/>
                  </a:lnTo>
                  <a:lnTo>
                    <a:pt x="236" y="163"/>
                  </a:lnTo>
                  <a:lnTo>
                    <a:pt x="236" y="163"/>
                  </a:lnTo>
                  <a:lnTo>
                    <a:pt x="251" y="169"/>
                  </a:lnTo>
                  <a:lnTo>
                    <a:pt x="265" y="173"/>
                  </a:lnTo>
                  <a:lnTo>
                    <a:pt x="280" y="176"/>
                  </a:lnTo>
                  <a:lnTo>
                    <a:pt x="295" y="177"/>
                  </a:lnTo>
                  <a:lnTo>
                    <a:pt x="310" y="177"/>
                  </a:lnTo>
                  <a:lnTo>
                    <a:pt x="327" y="173"/>
                  </a:lnTo>
                  <a:lnTo>
                    <a:pt x="344" y="168"/>
                  </a:lnTo>
                  <a:lnTo>
                    <a:pt x="360" y="159"/>
                  </a:lnTo>
                  <a:lnTo>
                    <a:pt x="360" y="159"/>
                  </a:lnTo>
                  <a:lnTo>
                    <a:pt x="366" y="173"/>
                  </a:lnTo>
                  <a:lnTo>
                    <a:pt x="370" y="188"/>
                  </a:lnTo>
                  <a:lnTo>
                    <a:pt x="376" y="219"/>
                  </a:lnTo>
                  <a:lnTo>
                    <a:pt x="381" y="251"/>
                  </a:lnTo>
                  <a:lnTo>
                    <a:pt x="384" y="281"/>
                  </a:lnTo>
                  <a:lnTo>
                    <a:pt x="390" y="335"/>
                  </a:lnTo>
                  <a:lnTo>
                    <a:pt x="392" y="356"/>
                  </a:lnTo>
                  <a:lnTo>
                    <a:pt x="394" y="364"/>
                  </a:lnTo>
                  <a:lnTo>
                    <a:pt x="396" y="371"/>
                  </a:lnTo>
                  <a:lnTo>
                    <a:pt x="396" y="3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4" name="Line 610"/>
            <p:cNvSpPr>
              <a:spLocks noChangeShapeType="1"/>
            </p:cNvSpPr>
            <p:nvPr/>
          </p:nvSpPr>
          <p:spPr bwMode="auto">
            <a:xfrm>
              <a:off x="5980113" y="2814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5" name="Freeform 611"/>
            <p:cNvSpPr>
              <a:spLocks/>
            </p:cNvSpPr>
            <p:nvPr/>
          </p:nvSpPr>
          <p:spPr bwMode="auto">
            <a:xfrm>
              <a:off x="5770563" y="2617788"/>
              <a:ext cx="234950" cy="207963"/>
            </a:xfrm>
            <a:custGeom>
              <a:avLst/>
              <a:gdLst>
                <a:gd name="T0" fmla="*/ 396 w 444"/>
                <a:gd name="T1" fmla="*/ 371 h 391"/>
                <a:gd name="T2" fmla="*/ 412 w 444"/>
                <a:gd name="T3" fmla="*/ 345 h 391"/>
                <a:gd name="T4" fmla="*/ 421 w 444"/>
                <a:gd name="T5" fmla="*/ 335 h 391"/>
                <a:gd name="T6" fmla="*/ 433 w 444"/>
                <a:gd name="T7" fmla="*/ 328 h 391"/>
                <a:gd name="T8" fmla="*/ 438 w 444"/>
                <a:gd name="T9" fmla="*/ 327 h 391"/>
                <a:gd name="T10" fmla="*/ 444 w 444"/>
                <a:gd name="T11" fmla="*/ 263 h 391"/>
                <a:gd name="T12" fmla="*/ 441 w 444"/>
                <a:gd name="T13" fmla="*/ 222 h 391"/>
                <a:gd name="T14" fmla="*/ 430 w 444"/>
                <a:gd name="T15" fmla="*/ 181 h 391"/>
                <a:gd name="T16" fmla="*/ 420 w 444"/>
                <a:gd name="T17" fmla="*/ 163 h 391"/>
                <a:gd name="T18" fmla="*/ 412 w 444"/>
                <a:gd name="T19" fmla="*/ 130 h 391"/>
                <a:gd name="T20" fmla="*/ 394 w 444"/>
                <a:gd name="T21" fmla="*/ 79 h 391"/>
                <a:gd name="T22" fmla="*/ 371 w 444"/>
                <a:gd name="T23" fmla="*/ 45 h 391"/>
                <a:gd name="T24" fmla="*/ 359 w 444"/>
                <a:gd name="T25" fmla="*/ 34 h 391"/>
                <a:gd name="T26" fmla="*/ 331 w 444"/>
                <a:gd name="T27" fmla="*/ 23 h 391"/>
                <a:gd name="T28" fmla="*/ 308 w 444"/>
                <a:gd name="T29" fmla="*/ 16 h 391"/>
                <a:gd name="T30" fmla="*/ 262 w 444"/>
                <a:gd name="T31" fmla="*/ 4 h 391"/>
                <a:gd name="T32" fmla="*/ 213 w 444"/>
                <a:gd name="T33" fmla="*/ 0 h 391"/>
                <a:gd name="T34" fmla="*/ 162 w 444"/>
                <a:gd name="T35" fmla="*/ 7 h 391"/>
                <a:gd name="T36" fmla="*/ 134 w 444"/>
                <a:gd name="T37" fmla="*/ 15 h 391"/>
                <a:gd name="T38" fmla="*/ 123 w 444"/>
                <a:gd name="T39" fmla="*/ 18 h 391"/>
                <a:gd name="T40" fmla="*/ 104 w 444"/>
                <a:gd name="T41" fmla="*/ 26 h 391"/>
                <a:gd name="T42" fmla="*/ 79 w 444"/>
                <a:gd name="T43" fmla="*/ 43 h 391"/>
                <a:gd name="T44" fmla="*/ 50 w 444"/>
                <a:gd name="T45" fmla="*/ 73 h 391"/>
                <a:gd name="T46" fmla="*/ 26 w 444"/>
                <a:gd name="T47" fmla="*/ 111 h 391"/>
                <a:gd name="T48" fmla="*/ 15 w 444"/>
                <a:gd name="T49" fmla="*/ 131 h 391"/>
                <a:gd name="T50" fmla="*/ 3 w 444"/>
                <a:gd name="T51" fmla="*/ 172 h 391"/>
                <a:gd name="T52" fmla="*/ 0 w 444"/>
                <a:gd name="T53" fmla="*/ 220 h 391"/>
                <a:gd name="T54" fmla="*/ 4 w 444"/>
                <a:gd name="T55" fmla="*/ 274 h 391"/>
                <a:gd name="T56" fmla="*/ 16 w 444"/>
                <a:gd name="T57" fmla="*/ 331 h 391"/>
                <a:gd name="T58" fmla="*/ 19 w 444"/>
                <a:gd name="T59" fmla="*/ 331 h 391"/>
                <a:gd name="T60" fmla="*/ 25 w 444"/>
                <a:gd name="T61" fmla="*/ 331 h 391"/>
                <a:gd name="T62" fmla="*/ 32 w 444"/>
                <a:gd name="T63" fmla="*/ 339 h 391"/>
                <a:gd name="T64" fmla="*/ 44 w 444"/>
                <a:gd name="T65" fmla="*/ 369 h 391"/>
                <a:gd name="T66" fmla="*/ 53 w 444"/>
                <a:gd name="T67" fmla="*/ 391 h 391"/>
                <a:gd name="T68" fmla="*/ 62 w 444"/>
                <a:gd name="T69" fmla="*/ 303 h 391"/>
                <a:gd name="T70" fmla="*/ 66 w 444"/>
                <a:gd name="T71" fmla="*/ 220 h 391"/>
                <a:gd name="T72" fmla="*/ 86 w 444"/>
                <a:gd name="T73" fmla="*/ 223 h 391"/>
                <a:gd name="T74" fmla="*/ 126 w 444"/>
                <a:gd name="T75" fmla="*/ 220 h 391"/>
                <a:gd name="T76" fmla="*/ 169 w 444"/>
                <a:gd name="T77" fmla="*/ 206 h 391"/>
                <a:gd name="T78" fmla="*/ 213 w 444"/>
                <a:gd name="T79" fmla="*/ 180 h 391"/>
                <a:gd name="T80" fmla="*/ 236 w 444"/>
                <a:gd name="T81" fmla="*/ 163 h 391"/>
                <a:gd name="T82" fmla="*/ 265 w 444"/>
                <a:gd name="T83" fmla="*/ 173 h 391"/>
                <a:gd name="T84" fmla="*/ 295 w 444"/>
                <a:gd name="T85" fmla="*/ 177 h 391"/>
                <a:gd name="T86" fmla="*/ 327 w 444"/>
                <a:gd name="T87" fmla="*/ 173 h 391"/>
                <a:gd name="T88" fmla="*/ 360 w 444"/>
                <a:gd name="T89" fmla="*/ 159 h 391"/>
                <a:gd name="T90" fmla="*/ 366 w 444"/>
                <a:gd name="T91" fmla="*/ 173 h 391"/>
                <a:gd name="T92" fmla="*/ 376 w 444"/>
                <a:gd name="T93" fmla="*/ 219 h 391"/>
                <a:gd name="T94" fmla="*/ 384 w 444"/>
                <a:gd name="T95" fmla="*/ 281 h 391"/>
                <a:gd name="T96" fmla="*/ 392 w 444"/>
                <a:gd name="T97" fmla="*/ 356 h 391"/>
                <a:gd name="T98" fmla="*/ 396 w 444"/>
                <a:gd name="T99" fmla="*/ 3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4" h="391">
                  <a:moveTo>
                    <a:pt x="396" y="371"/>
                  </a:moveTo>
                  <a:lnTo>
                    <a:pt x="396" y="371"/>
                  </a:lnTo>
                  <a:lnTo>
                    <a:pt x="406" y="352"/>
                  </a:lnTo>
                  <a:lnTo>
                    <a:pt x="412" y="345"/>
                  </a:lnTo>
                  <a:lnTo>
                    <a:pt x="417" y="339"/>
                  </a:lnTo>
                  <a:lnTo>
                    <a:pt x="421" y="335"/>
                  </a:lnTo>
                  <a:lnTo>
                    <a:pt x="427" y="331"/>
                  </a:lnTo>
                  <a:lnTo>
                    <a:pt x="433" y="328"/>
                  </a:lnTo>
                  <a:lnTo>
                    <a:pt x="438" y="327"/>
                  </a:lnTo>
                  <a:lnTo>
                    <a:pt x="438" y="327"/>
                  </a:lnTo>
                  <a:lnTo>
                    <a:pt x="442" y="284"/>
                  </a:lnTo>
                  <a:lnTo>
                    <a:pt x="444" y="263"/>
                  </a:lnTo>
                  <a:lnTo>
                    <a:pt x="442" y="242"/>
                  </a:lnTo>
                  <a:lnTo>
                    <a:pt x="441" y="222"/>
                  </a:lnTo>
                  <a:lnTo>
                    <a:pt x="437" y="201"/>
                  </a:lnTo>
                  <a:lnTo>
                    <a:pt x="430" y="181"/>
                  </a:lnTo>
                  <a:lnTo>
                    <a:pt x="426" y="172"/>
                  </a:lnTo>
                  <a:lnTo>
                    <a:pt x="420" y="163"/>
                  </a:lnTo>
                  <a:lnTo>
                    <a:pt x="420" y="163"/>
                  </a:lnTo>
                  <a:lnTo>
                    <a:pt x="412" y="130"/>
                  </a:lnTo>
                  <a:lnTo>
                    <a:pt x="403" y="102"/>
                  </a:lnTo>
                  <a:lnTo>
                    <a:pt x="394" y="79"/>
                  </a:lnTo>
                  <a:lnTo>
                    <a:pt x="383" y="61"/>
                  </a:lnTo>
                  <a:lnTo>
                    <a:pt x="371" y="45"/>
                  </a:lnTo>
                  <a:lnTo>
                    <a:pt x="366" y="40"/>
                  </a:lnTo>
                  <a:lnTo>
                    <a:pt x="359" y="34"/>
                  </a:lnTo>
                  <a:lnTo>
                    <a:pt x="345" y="27"/>
                  </a:lnTo>
                  <a:lnTo>
                    <a:pt x="331" y="23"/>
                  </a:lnTo>
                  <a:lnTo>
                    <a:pt x="331" y="23"/>
                  </a:lnTo>
                  <a:lnTo>
                    <a:pt x="308" y="16"/>
                  </a:lnTo>
                  <a:lnTo>
                    <a:pt x="286" y="9"/>
                  </a:lnTo>
                  <a:lnTo>
                    <a:pt x="262" y="4"/>
                  </a:lnTo>
                  <a:lnTo>
                    <a:pt x="238" y="1"/>
                  </a:lnTo>
                  <a:lnTo>
                    <a:pt x="213" y="0"/>
                  </a:lnTo>
                  <a:lnTo>
                    <a:pt x="188" y="2"/>
                  </a:lnTo>
                  <a:lnTo>
                    <a:pt x="162" y="7"/>
                  </a:lnTo>
                  <a:lnTo>
                    <a:pt x="148" y="11"/>
                  </a:lnTo>
                  <a:lnTo>
                    <a:pt x="134" y="15"/>
                  </a:lnTo>
                  <a:lnTo>
                    <a:pt x="134" y="15"/>
                  </a:lnTo>
                  <a:lnTo>
                    <a:pt x="123" y="18"/>
                  </a:lnTo>
                  <a:lnTo>
                    <a:pt x="114" y="22"/>
                  </a:lnTo>
                  <a:lnTo>
                    <a:pt x="104" y="26"/>
                  </a:lnTo>
                  <a:lnTo>
                    <a:pt x="96" y="30"/>
                  </a:lnTo>
                  <a:lnTo>
                    <a:pt x="79" y="43"/>
                  </a:lnTo>
                  <a:lnTo>
                    <a:pt x="64" y="57"/>
                  </a:lnTo>
                  <a:lnTo>
                    <a:pt x="50" y="73"/>
                  </a:lnTo>
                  <a:lnTo>
                    <a:pt x="37" y="91"/>
                  </a:lnTo>
                  <a:lnTo>
                    <a:pt x="26" y="111"/>
                  </a:lnTo>
                  <a:lnTo>
                    <a:pt x="15" y="131"/>
                  </a:lnTo>
                  <a:lnTo>
                    <a:pt x="15" y="131"/>
                  </a:lnTo>
                  <a:lnTo>
                    <a:pt x="8" y="151"/>
                  </a:lnTo>
                  <a:lnTo>
                    <a:pt x="3" y="172"/>
                  </a:lnTo>
                  <a:lnTo>
                    <a:pt x="0" y="195"/>
                  </a:lnTo>
                  <a:lnTo>
                    <a:pt x="0" y="220"/>
                  </a:lnTo>
                  <a:lnTo>
                    <a:pt x="1" y="247"/>
                  </a:lnTo>
                  <a:lnTo>
                    <a:pt x="4" y="274"/>
                  </a:lnTo>
                  <a:lnTo>
                    <a:pt x="10" y="303"/>
                  </a:lnTo>
                  <a:lnTo>
                    <a:pt x="16" y="331"/>
                  </a:lnTo>
                  <a:lnTo>
                    <a:pt x="16" y="331"/>
                  </a:lnTo>
                  <a:lnTo>
                    <a:pt x="19" y="331"/>
                  </a:lnTo>
                  <a:lnTo>
                    <a:pt x="22" y="331"/>
                  </a:lnTo>
                  <a:lnTo>
                    <a:pt x="25" y="331"/>
                  </a:lnTo>
                  <a:lnTo>
                    <a:pt x="28" y="334"/>
                  </a:lnTo>
                  <a:lnTo>
                    <a:pt x="32" y="339"/>
                  </a:lnTo>
                  <a:lnTo>
                    <a:pt x="36" y="348"/>
                  </a:lnTo>
                  <a:lnTo>
                    <a:pt x="44" y="369"/>
                  </a:lnTo>
                  <a:lnTo>
                    <a:pt x="53" y="391"/>
                  </a:lnTo>
                  <a:lnTo>
                    <a:pt x="53" y="391"/>
                  </a:lnTo>
                  <a:lnTo>
                    <a:pt x="58" y="348"/>
                  </a:lnTo>
                  <a:lnTo>
                    <a:pt x="62" y="303"/>
                  </a:lnTo>
                  <a:lnTo>
                    <a:pt x="65" y="262"/>
                  </a:lnTo>
                  <a:lnTo>
                    <a:pt x="66" y="220"/>
                  </a:lnTo>
                  <a:lnTo>
                    <a:pt x="66" y="220"/>
                  </a:lnTo>
                  <a:lnTo>
                    <a:pt x="86" y="223"/>
                  </a:lnTo>
                  <a:lnTo>
                    <a:pt x="107" y="223"/>
                  </a:lnTo>
                  <a:lnTo>
                    <a:pt x="126" y="220"/>
                  </a:lnTo>
                  <a:lnTo>
                    <a:pt x="148" y="215"/>
                  </a:lnTo>
                  <a:lnTo>
                    <a:pt x="169" y="206"/>
                  </a:lnTo>
                  <a:lnTo>
                    <a:pt x="191" y="195"/>
                  </a:lnTo>
                  <a:lnTo>
                    <a:pt x="213" y="180"/>
                  </a:lnTo>
                  <a:lnTo>
                    <a:pt x="236" y="163"/>
                  </a:lnTo>
                  <a:lnTo>
                    <a:pt x="236" y="163"/>
                  </a:lnTo>
                  <a:lnTo>
                    <a:pt x="251" y="169"/>
                  </a:lnTo>
                  <a:lnTo>
                    <a:pt x="265" y="173"/>
                  </a:lnTo>
                  <a:lnTo>
                    <a:pt x="280" y="176"/>
                  </a:lnTo>
                  <a:lnTo>
                    <a:pt x="295" y="177"/>
                  </a:lnTo>
                  <a:lnTo>
                    <a:pt x="310" y="177"/>
                  </a:lnTo>
                  <a:lnTo>
                    <a:pt x="327" y="173"/>
                  </a:lnTo>
                  <a:lnTo>
                    <a:pt x="344" y="168"/>
                  </a:lnTo>
                  <a:lnTo>
                    <a:pt x="360" y="159"/>
                  </a:lnTo>
                  <a:lnTo>
                    <a:pt x="360" y="159"/>
                  </a:lnTo>
                  <a:lnTo>
                    <a:pt x="366" y="173"/>
                  </a:lnTo>
                  <a:lnTo>
                    <a:pt x="370" y="188"/>
                  </a:lnTo>
                  <a:lnTo>
                    <a:pt x="376" y="219"/>
                  </a:lnTo>
                  <a:lnTo>
                    <a:pt x="381" y="249"/>
                  </a:lnTo>
                  <a:lnTo>
                    <a:pt x="384" y="281"/>
                  </a:lnTo>
                  <a:lnTo>
                    <a:pt x="390" y="335"/>
                  </a:lnTo>
                  <a:lnTo>
                    <a:pt x="392" y="356"/>
                  </a:lnTo>
                  <a:lnTo>
                    <a:pt x="394" y="364"/>
                  </a:lnTo>
                  <a:lnTo>
                    <a:pt x="396" y="371"/>
                  </a:lnTo>
                  <a:lnTo>
                    <a:pt x="396" y="3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26" name="Line 612"/>
            <p:cNvSpPr>
              <a:spLocks noChangeShapeType="1"/>
            </p:cNvSpPr>
            <p:nvPr/>
          </p:nvSpPr>
          <p:spPr bwMode="auto">
            <a:xfrm>
              <a:off x="5980113" y="2814638"/>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127" name="文本框 126"/>
          <p:cNvSpPr txBox="1"/>
          <p:nvPr/>
        </p:nvSpPr>
        <p:spPr>
          <a:xfrm>
            <a:off x="1947067" y="4745980"/>
            <a:ext cx="3340729" cy="553998"/>
          </a:xfrm>
          <a:prstGeom prst="rect">
            <a:avLst/>
          </a:prstGeom>
          <a:noFill/>
        </p:spPr>
        <p:txBody>
          <a:bodyPr wrap="square" rtlCol="0">
            <a:spAutoFit/>
          </a:bodyPr>
          <a:lstStyle/>
          <a:p>
            <a:r>
              <a:rPr lang="zh-CN" altLang="en-US" sz="3000" dirty="0">
                <a:solidFill>
                  <a:srgbClr val="C00000"/>
                </a:solidFill>
                <a:latin typeface="微软雅黑" panose="020B0503020204020204" pitchFamily="34" charset="-122"/>
                <a:ea typeface="微软雅黑" panose="020B0503020204020204" pitchFamily="34" charset="-122"/>
              </a:rPr>
              <a:t>钱 钱 </a:t>
            </a:r>
            <a:r>
              <a:rPr lang="zh-CN" altLang="en-US" sz="3000" dirty="0" smtClean="0">
                <a:solidFill>
                  <a:srgbClr val="C00000"/>
                </a:solidFill>
                <a:latin typeface="微软雅黑" panose="020B0503020204020204" pitchFamily="34" charset="-122"/>
                <a:ea typeface="微软雅黑" panose="020B0503020204020204" pitchFamily="34" charset="-122"/>
              </a:rPr>
              <a:t>钱？是什么？</a:t>
            </a:r>
            <a:endParaRPr lang="en-US" altLang="zh-CN" sz="30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829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736899" y="1721755"/>
            <a:ext cx="8261852" cy="4036619"/>
            <a:chOff x="1603448" y="1730809"/>
            <a:chExt cx="8261852" cy="4036619"/>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448" y="1730809"/>
              <a:ext cx="4098538" cy="174058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173" y="1730809"/>
              <a:ext cx="3976127" cy="174058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448" y="3685371"/>
              <a:ext cx="4098538" cy="2082057"/>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173" y="3685371"/>
              <a:ext cx="3948968" cy="2082057"/>
            </a:xfrm>
            <a:prstGeom prst="rect">
              <a:avLst/>
            </a:prstGeom>
          </p:spPr>
        </p:pic>
        <p:grpSp>
          <p:nvGrpSpPr>
            <p:cNvPr id="128" name="组合 33"/>
            <p:cNvGrpSpPr>
              <a:grpSpLocks/>
            </p:cNvGrpSpPr>
            <p:nvPr/>
          </p:nvGrpSpPr>
          <p:grpSpPr bwMode="auto">
            <a:xfrm>
              <a:off x="4740002" y="2524124"/>
              <a:ext cx="2111156" cy="2108521"/>
              <a:chOff x="1749531" y="3647927"/>
              <a:chExt cx="1987536" cy="1987534"/>
            </a:xfrm>
          </p:grpSpPr>
          <p:sp>
            <p:nvSpPr>
              <p:cNvPr id="129" name="椭圆 128"/>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4000" dirty="0">
                    <a:latin typeface="+mj-lt"/>
                    <a:ea typeface="方正超粗黑简体" panose="03000509000000000000" pitchFamily="65" charset="-122"/>
                  </a:rPr>
                  <a:t>100</a:t>
                </a:r>
                <a:r>
                  <a:rPr lang="en-US" altLang="zh-CN" sz="2400" dirty="0">
                    <a:latin typeface="+mj-lt"/>
                    <a:ea typeface="方正超粗黑简体" panose="03000509000000000000" pitchFamily="65" charset="-122"/>
                  </a:rPr>
                  <a:t>%</a:t>
                </a:r>
                <a:endParaRPr lang="zh-CN" altLang="en-US" sz="4000" dirty="0">
                  <a:latin typeface="+mj-lt"/>
                  <a:ea typeface="方正超粗黑简体" panose="03000509000000000000" pitchFamily="65" charset="-122"/>
                </a:endParaRPr>
              </a:p>
            </p:txBody>
          </p:sp>
          <p:sp>
            <p:nvSpPr>
              <p:cNvPr id="130" name="椭圆 129"/>
              <p:cNvSpPr/>
              <p:nvPr/>
            </p:nvSpPr>
            <p:spPr>
              <a:xfrm>
                <a:off x="1911556" y="3810650"/>
                <a:ext cx="1542822" cy="154282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1" name="椭圆 130"/>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4000" dirty="0">
                  <a:solidFill>
                    <a:srgbClr val="0087CF"/>
                  </a:solidFill>
                  <a:latin typeface="+mj-lt"/>
                  <a:ea typeface="方正超粗黑简体" panose="03000509000000000000" pitchFamily="65" charset="-122"/>
                </a:endParaRPr>
              </a:p>
            </p:txBody>
          </p:sp>
          <p:sp>
            <p:nvSpPr>
              <p:cNvPr id="132" name="矩形 131"/>
              <p:cNvSpPr/>
              <p:nvPr/>
            </p:nvSpPr>
            <p:spPr>
              <a:xfrm>
                <a:off x="2634166" y="4093280"/>
                <a:ext cx="95904" cy="334429"/>
              </a:xfrm>
              <a:prstGeom prst="rect">
                <a:avLst/>
              </a:prstGeom>
            </p:spPr>
            <p:txBody>
              <a:bodyPr wrap="none">
                <a:spAutoFit/>
              </a:bodyPr>
              <a:lstStyle/>
              <a:p>
                <a:pPr algn="ctr"/>
                <a:endParaRPr lang="zh-CN" altLang="zh-CN" sz="3600" b="1">
                  <a:solidFill>
                    <a:srgbClr val="CA0098"/>
                  </a:solidFill>
                  <a:latin typeface="微软雅黑" pitchFamily="34" charset="-122"/>
                  <a:ea typeface="微软雅黑" pitchFamily="34" charset="-122"/>
                </a:endParaRPr>
              </a:p>
            </p:txBody>
          </p:sp>
        </p:grpSp>
        <p:sp>
          <p:nvSpPr>
            <p:cNvPr id="9" name="文本框 8"/>
            <p:cNvSpPr txBox="1"/>
            <p:nvPr/>
          </p:nvSpPr>
          <p:spPr>
            <a:xfrm>
              <a:off x="4873598" y="3057515"/>
              <a:ext cx="1663856" cy="1015663"/>
            </a:xfrm>
            <a:prstGeom prst="rect">
              <a:avLst/>
            </a:prstGeom>
            <a:noFill/>
          </p:spPr>
          <p:txBody>
            <a:bodyPr wrap="square" rtlCol="0">
              <a:spAutoFit/>
            </a:bodyPr>
            <a:lstStyle/>
            <a:p>
              <a:pPr algn="ctr"/>
              <a:r>
                <a:rPr lang="zh-CN" altLang="en-US" sz="2000" dirty="0" smtClean="0">
                  <a:solidFill>
                    <a:srgbClr val="C00000"/>
                  </a:solidFill>
                  <a:latin typeface="微软雅黑" panose="020B0503020204020204" pitchFamily="34" charset="-122"/>
                  <a:ea typeface="微软雅黑" panose="020B0503020204020204" pitchFamily="34" charset="-122"/>
                </a:rPr>
                <a:t>当今全球最有权势的几种货币</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9399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2251494"/>
            <a:ext cx="12192000" cy="3018214"/>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87855" y="2026450"/>
            <a:ext cx="4052773" cy="476147"/>
            <a:chOff x="1265601" y="1767878"/>
            <a:chExt cx="4052773" cy="476147"/>
          </a:xfrm>
        </p:grpSpPr>
        <p:sp>
          <p:nvSpPr>
            <p:cNvPr id="8" name="矩形 7"/>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65601" y="1805896"/>
              <a:ext cx="405277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美元指数一览表</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679010" y="2968383"/>
            <a:ext cx="5531667" cy="1815882"/>
          </a:xfrm>
          <a:prstGeom prst="rect">
            <a:avLst/>
          </a:prstGeom>
          <a:noFill/>
        </p:spPr>
        <p:txBody>
          <a:bodyPr wrap="square" rtlCol="0">
            <a:spAutoFit/>
          </a:bodyPr>
          <a:lstStyle/>
          <a:p>
            <a:pPr>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美元指数（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US Dollar </a:t>
            </a:r>
            <a:r>
              <a:rPr lang="en-US" altLang="zh-CN" sz="1400" dirty="0" err="1" smtClean="0">
                <a:solidFill>
                  <a:schemeClr val="tx1">
                    <a:lumMod val="65000"/>
                    <a:lumOff val="35000"/>
                  </a:schemeClr>
                </a:solidFill>
                <a:latin typeface="微软雅黑" panose="020B0503020204020204" pitchFamily="34" charset="-122"/>
                <a:ea typeface="微软雅黑" panose="020B0503020204020204" pitchFamily="34" charset="-122"/>
              </a:rPr>
              <a:t>Index&amp;reg</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，即</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USDX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），是综合反映美元在国际外汇市场的汇率情况的指标，用来衡量美元对一揽子货币的汇率变化程度。它通过计算美元和对选定的一揽子货币的综合的变化率，来衡量美元的强弱程度。</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925395" y="1889856"/>
            <a:ext cx="3954359" cy="3703390"/>
            <a:chOff x="6925395" y="1603905"/>
            <a:chExt cx="3954359" cy="3703390"/>
          </a:xfrm>
        </p:grpSpPr>
        <p:grpSp>
          <p:nvGrpSpPr>
            <p:cNvPr id="12" name="组合 11"/>
            <p:cNvGrpSpPr/>
            <p:nvPr/>
          </p:nvGrpSpPr>
          <p:grpSpPr>
            <a:xfrm>
              <a:off x="6925395" y="1603905"/>
              <a:ext cx="3954359" cy="3703390"/>
              <a:chOff x="2343047" y="1309778"/>
              <a:chExt cx="3954359" cy="3703390"/>
            </a:xfrm>
          </p:grpSpPr>
          <p:sp>
            <p:nvSpPr>
              <p:cNvPr id="13" name="椭圆 12"/>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71922"/>
              <p:cNvSpPr>
                <a:spLocks/>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B7C8A5"/>
              </a:solidFill>
              <a:ln>
                <a:noFill/>
              </a:ln>
              <a:scene3d>
                <a:camera prst="orthographicFront"/>
                <a:lightRig rig="flat" dir="t"/>
              </a:scene3d>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71929"/>
              <p:cNvSpPr>
                <a:spLocks/>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13396C"/>
              </a:solidFill>
              <a:ln>
                <a:noFill/>
              </a:ln>
              <a:scene3d>
                <a:camera prst="orthographicFront"/>
                <a:lightRig rig="flat" dir="t"/>
              </a:scene3d>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71928"/>
              <p:cNvSpPr>
                <a:spLocks/>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F0D2AF"/>
              </a:solidFill>
              <a:ln>
                <a:noFill/>
              </a:ln>
              <a:scene3d>
                <a:camera prst="orthographicFront"/>
                <a:lightRig rig="flat" dir="t"/>
              </a:scene3d>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71922"/>
              <p:cNvSpPr>
                <a:spLocks/>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D76739"/>
              </a:solidFill>
              <a:ln>
                <a:noFill/>
              </a:ln>
              <a:scene3d>
                <a:camera prst="orthographicFront"/>
                <a:lightRig rig="fla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71924"/>
              <p:cNvSpPr>
                <a:spLocks/>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B7C8A5"/>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71926"/>
              <p:cNvSpPr>
                <a:spLocks/>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416660"/>
              </a:solidFill>
              <a:ln>
                <a:noFill/>
              </a:ln>
              <a:scene3d>
                <a:camera prst="orthographicFront"/>
                <a:lightRig rig="flat" dir="t"/>
              </a:scene3d>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任意多边形 26"/>
              <p:cNvSpPr>
                <a:spLocks/>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B7C8A5"/>
              </a:solidFill>
              <a:ln>
                <a:noFill/>
              </a:ln>
              <a:scene3d>
                <a:camera prst="orthographicFront"/>
                <a:lightRig rig="flat" dir="t"/>
              </a:scene3d>
              <a:sp3d/>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椭圆 27"/>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7691513" y="1905466"/>
              <a:ext cx="1079867" cy="646331"/>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欧元</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57.6</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104347" y="1953251"/>
              <a:ext cx="965981" cy="592470"/>
            </a:xfrm>
            <a:prstGeom prst="rect">
              <a:avLst/>
            </a:prstGeom>
            <a:noFill/>
          </p:spPr>
          <p:txBody>
            <a:bodyPr wrap="square" rtlCol="0">
              <a:spAutoFit/>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日元</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13.6</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240500" y="3437195"/>
              <a:ext cx="1336801" cy="646331"/>
            </a:xfrm>
            <a:prstGeom prst="rect">
              <a:avLst/>
            </a:prstGeom>
            <a:noFill/>
          </p:spPr>
          <p:txBody>
            <a:bodyPr wrap="square"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币别指数权重（</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a:t>
              </a:r>
            </a:p>
          </p:txBody>
        </p:sp>
        <p:sp>
          <p:nvSpPr>
            <p:cNvPr id="48" name="文本框 47"/>
            <p:cNvSpPr txBox="1"/>
            <p:nvPr/>
          </p:nvSpPr>
          <p:spPr>
            <a:xfrm>
              <a:off x="9709044" y="3154610"/>
              <a:ext cx="1079867" cy="646331"/>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加拿大元</a:t>
              </a: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9.1</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983951" y="3127451"/>
              <a:ext cx="1079867" cy="646331"/>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英镑</a:t>
              </a: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11.9</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041180" y="4387028"/>
              <a:ext cx="1079867" cy="646331"/>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瑞士法郎</a:t>
              </a: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3.6</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656000" y="4387028"/>
              <a:ext cx="1079867" cy="646331"/>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瑞典克朗</a:t>
              </a:r>
              <a:r>
                <a:rPr lang="en-US" altLang="zh-CN" sz="2200" b="1" dirty="0" smtClean="0">
                  <a:solidFill>
                    <a:schemeClr val="tx1">
                      <a:lumMod val="65000"/>
                      <a:lumOff val="35000"/>
                    </a:schemeClr>
                  </a:solidFill>
                  <a:latin typeface="微软雅黑" panose="020B0503020204020204" pitchFamily="34" charset="-122"/>
                  <a:ea typeface="微软雅黑" panose="020B0503020204020204" pitchFamily="34" charset="-122"/>
                </a:rPr>
                <a:t>4.2</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Freeform 5"/>
            <p:cNvSpPr>
              <a:spLocks noEditPoints="1"/>
            </p:cNvSpPr>
            <p:nvPr/>
          </p:nvSpPr>
          <p:spPr bwMode="auto">
            <a:xfrm>
              <a:off x="8628800" y="2920766"/>
              <a:ext cx="498605" cy="444511"/>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D76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1134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454465" y="3046535"/>
            <a:ext cx="11199137" cy="2213087"/>
            <a:chOff x="235390" y="2257657"/>
            <a:chExt cx="11199137" cy="2213087"/>
          </a:xfrm>
        </p:grpSpPr>
        <p:grpSp>
          <p:nvGrpSpPr>
            <p:cNvPr id="93" name="组合 92"/>
            <p:cNvGrpSpPr/>
            <p:nvPr/>
          </p:nvGrpSpPr>
          <p:grpSpPr>
            <a:xfrm>
              <a:off x="235390" y="2257657"/>
              <a:ext cx="2213087" cy="2213087"/>
              <a:chOff x="235390" y="2257657"/>
              <a:chExt cx="2213087" cy="2213087"/>
            </a:xfrm>
          </p:grpSpPr>
          <p:pic>
            <p:nvPicPr>
              <p:cNvPr id="89" name="Picture 3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608" y="2589620"/>
                <a:ext cx="1534521" cy="152384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组合 4"/>
              <p:cNvGrpSpPr>
                <a:grpSpLocks/>
              </p:cNvGrpSpPr>
              <p:nvPr/>
            </p:nvGrpSpPr>
            <p:grpSpPr bwMode="auto">
              <a:xfrm>
                <a:off x="235390" y="2257657"/>
                <a:ext cx="2213087" cy="2213087"/>
                <a:chOff x="3733576" y="3930057"/>
                <a:chExt cx="1800000" cy="1800000"/>
              </a:xfrm>
            </p:grpSpPr>
            <p:sp>
              <p:nvSpPr>
                <p:cNvPr id="6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pic>
          <p:nvPicPr>
            <p:cNvPr id="92" name="Picture 3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4387" y="2589619"/>
              <a:ext cx="1542963" cy="154916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组合 4"/>
            <p:cNvGrpSpPr>
              <a:grpSpLocks/>
            </p:cNvGrpSpPr>
            <p:nvPr/>
          </p:nvGrpSpPr>
          <p:grpSpPr bwMode="auto">
            <a:xfrm>
              <a:off x="2100967" y="2257657"/>
              <a:ext cx="2213087" cy="2213087"/>
              <a:chOff x="3733576" y="3930057"/>
              <a:chExt cx="1800000" cy="1800000"/>
            </a:xfrm>
          </p:grpSpPr>
          <p:sp>
            <p:nvSpPr>
              <p:cNvPr id="6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94" name="组合 93"/>
            <p:cNvGrpSpPr/>
            <p:nvPr/>
          </p:nvGrpSpPr>
          <p:grpSpPr>
            <a:xfrm>
              <a:off x="3881085" y="2257657"/>
              <a:ext cx="2213087" cy="2213087"/>
              <a:chOff x="3881085" y="2257657"/>
              <a:chExt cx="2213087" cy="2213087"/>
            </a:xfrm>
          </p:grpSpPr>
          <p:pic>
            <p:nvPicPr>
              <p:cNvPr id="90" name="Picture 3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07790" y="2589618"/>
                <a:ext cx="1529790" cy="15491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组合 4"/>
              <p:cNvGrpSpPr>
                <a:grpSpLocks/>
              </p:cNvGrpSpPr>
              <p:nvPr/>
            </p:nvGrpSpPr>
            <p:grpSpPr bwMode="auto">
              <a:xfrm>
                <a:off x="3881085" y="2257657"/>
                <a:ext cx="2213087" cy="2213087"/>
                <a:chOff x="3733576" y="3930057"/>
                <a:chExt cx="1800000" cy="1800000"/>
              </a:xfrm>
            </p:grpSpPr>
            <p:sp>
              <p:nvSpPr>
                <p:cNvPr id="7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95" name="组合 94"/>
            <p:cNvGrpSpPr/>
            <p:nvPr/>
          </p:nvGrpSpPr>
          <p:grpSpPr>
            <a:xfrm>
              <a:off x="5661203" y="2257657"/>
              <a:ext cx="2213087" cy="2213087"/>
              <a:chOff x="5661203" y="2257657"/>
              <a:chExt cx="2213087" cy="2213087"/>
            </a:xfrm>
          </p:grpSpPr>
          <p:pic>
            <p:nvPicPr>
              <p:cNvPr id="88" name="Picture 3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87906" y="2589618"/>
                <a:ext cx="1554420" cy="15491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 name="组合 4"/>
              <p:cNvGrpSpPr>
                <a:grpSpLocks/>
              </p:cNvGrpSpPr>
              <p:nvPr/>
            </p:nvGrpSpPr>
            <p:grpSpPr bwMode="auto">
              <a:xfrm>
                <a:off x="5661203" y="2257657"/>
                <a:ext cx="2213087" cy="2213087"/>
                <a:chOff x="3733576" y="3930057"/>
                <a:chExt cx="1800000" cy="1800000"/>
              </a:xfrm>
            </p:grpSpPr>
            <p:sp>
              <p:nvSpPr>
                <p:cNvPr id="7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96" name="组合 95"/>
            <p:cNvGrpSpPr/>
            <p:nvPr/>
          </p:nvGrpSpPr>
          <p:grpSpPr>
            <a:xfrm>
              <a:off x="7441321" y="2257657"/>
              <a:ext cx="2213087" cy="2213087"/>
              <a:chOff x="7441321" y="2257657"/>
              <a:chExt cx="2213087" cy="2213087"/>
            </a:xfrm>
          </p:grpSpPr>
          <p:pic>
            <p:nvPicPr>
              <p:cNvPr id="91" name="Picture 3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92652" y="2578034"/>
                <a:ext cx="1529793" cy="15723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组合 4"/>
              <p:cNvGrpSpPr>
                <a:grpSpLocks/>
              </p:cNvGrpSpPr>
              <p:nvPr/>
            </p:nvGrpSpPr>
            <p:grpSpPr bwMode="auto">
              <a:xfrm>
                <a:off x="7441321" y="2257657"/>
                <a:ext cx="2213087" cy="2213087"/>
                <a:chOff x="3733576" y="3930057"/>
                <a:chExt cx="1800000" cy="1800000"/>
              </a:xfrm>
            </p:grpSpPr>
            <p:sp>
              <p:nvSpPr>
                <p:cNvPr id="80" name="椭圆 79"/>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1" name="任意多边形 80"/>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2" name="椭圆 81"/>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83" name="组合 4"/>
            <p:cNvGrpSpPr>
              <a:grpSpLocks/>
            </p:cNvGrpSpPr>
            <p:nvPr/>
          </p:nvGrpSpPr>
          <p:grpSpPr bwMode="auto">
            <a:xfrm>
              <a:off x="9221440" y="2257657"/>
              <a:ext cx="2213087" cy="2213087"/>
              <a:chOff x="3733576" y="3930057"/>
              <a:chExt cx="1800000" cy="1800000"/>
            </a:xfrm>
          </p:grpSpPr>
          <p:sp>
            <p:nvSpPr>
              <p:cNvPr id="84" name="椭圆 83"/>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5" name="任意多边形 84"/>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6" name="椭圆 8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7" name="图片 96"/>
            <p:cNvPicPr>
              <a:picLocks noChangeAspect="1"/>
            </p:cNvPicPr>
            <p:nvPr/>
          </p:nvPicPr>
          <p:blipFill rotWithShape="1">
            <a:blip r:embed="rId7">
              <a:extLst>
                <a:ext uri="{28A0092B-C50C-407E-A947-70E740481C1C}">
                  <a14:useLocalDpi xmlns:a14="http://schemas.microsoft.com/office/drawing/2010/main" val="0"/>
                </a:ext>
              </a:extLst>
            </a:blip>
            <a:srcRect l="19016" r="12043"/>
            <a:stretch/>
          </p:blipFill>
          <p:spPr>
            <a:xfrm>
              <a:off x="9572770" y="2589617"/>
              <a:ext cx="1529794" cy="1523845"/>
            </a:xfrm>
            <a:prstGeom prst="ellipse">
              <a:avLst/>
            </a:prstGeom>
          </p:spPr>
        </p:pic>
      </p:grpSp>
      <p:grpSp>
        <p:nvGrpSpPr>
          <p:cNvPr id="135" name="组合 134"/>
          <p:cNvGrpSpPr/>
          <p:nvPr/>
        </p:nvGrpSpPr>
        <p:grpSpPr>
          <a:xfrm>
            <a:off x="758094" y="1694395"/>
            <a:ext cx="10613832" cy="1953386"/>
            <a:chOff x="539019" y="905517"/>
            <a:chExt cx="10613832" cy="1953386"/>
          </a:xfrm>
        </p:grpSpPr>
        <p:grpSp>
          <p:nvGrpSpPr>
            <p:cNvPr id="128" name="组合 127"/>
            <p:cNvGrpSpPr/>
            <p:nvPr/>
          </p:nvGrpSpPr>
          <p:grpSpPr>
            <a:xfrm>
              <a:off x="539019" y="905517"/>
              <a:ext cx="1592312" cy="1953386"/>
              <a:chOff x="567353" y="4111624"/>
              <a:chExt cx="1592312" cy="1953386"/>
            </a:xfrm>
          </p:grpSpPr>
          <p:grpSp>
            <p:nvGrpSpPr>
              <p:cNvPr id="98" name="组合 97"/>
              <p:cNvGrpSpPr/>
              <p:nvPr/>
            </p:nvGrpSpPr>
            <p:grpSpPr>
              <a:xfrm rot="5400000">
                <a:off x="386816" y="4292161"/>
                <a:ext cx="1953386" cy="1592312"/>
                <a:chOff x="3456897" y="3211271"/>
                <a:chExt cx="1232193" cy="1004428"/>
              </a:xfrm>
            </p:grpSpPr>
            <p:sp>
              <p:nvSpPr>
                <p:cNvPr id="9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椭圆 99"/>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0"/>
              <p:cNvSpPr txBox="1"/>
              <p:nvPr/>
            </p:nvSpPr>
            <p:spPr>
              <a:xfrm>
                <a:off x="924926" y="4718985"/>
                <a:ext cx="877163"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银行业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2438929" y="905517"/>
              <a:ext cx="1592312" cy="1953386"/>
              <a:chOff x="2365990" y="4111624"/>
              <a:chExt cx="1592312" cy="1953386"/>
            </a:xfrm>
          </p:grpSpPr>
          <p:grpSp>
            <p:nvGrpSpPr>
              <p:cNvPr id="104" name="组合 103"/>
              <p:cNvGrpSpPr/>
              <p:nvPr/>
            </p:nvGrpSpPr>
            <p:grpSpPr>
              <a:xfrm rot="5400000">
                <a:off x="2185453" y="4292161"/>
                <a:ext cx="1953386" cy="1592312"/>
                <a:chOff x="3456897" y="3211271"/>
                <a:chExt cx="1232193" cy="1004428"/>
              </a:xfrm>
            </p:grpSpPr>
            <p:sp>
              <p:nvSpPr>
                <p:cNvPr id="10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椭圆 106"/>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文本框 104"/>
              <p:cNvSpPr txBox="1"/>
              <p:nvPr/>
            </p:nvSpPr>
            <p:spPr>
              <a:xfrm>
                <a:off x="2723563" y="4718985"/>
                <a:ext cx="877163"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证券业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4199799" y="905517"/>
              <a:ext cx="1592312" cy="1953386"/>
              <a:chOff x="4164627" y="4109949"/>
              <a:chExt cx="1592312" cy="1953386"/>
            </a:xfrm>
          </p:grpSpPr>
          <p:grpSp>
            <p:nvGrpSpPr>
              <p:cNvPr id="109" name="组合 108"/>
              <p:cNvGrpSpPr/>
              <p:nvPr/>
            </p:nvGrpSpPr>
            <p:grpSpPr>
              <a:xfrm rot="5400000">
                <a:off x="3984090" y="4290486"/>
                <a:ext cx="1953386" cy="1592312"/>
                <a:chOff x="3456897" y="3211271"/>
                <a:chExt cx="1232193" cy="1004428"/>
              </a:xfrm>
            </p:grpSpPr>
            <p:sp>
              <p:nvSpPr>
                <p:cNvPr id="11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椭圆 111"/>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4522200" y="4718985"/>
                <a:ext cx="877163"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保险业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31" name="组合 130"/>
            <p:cNvGrpSpPr/>
            <p:nvPr/>
          </p:nvGrpSpPr>
          <p:grpSpPr>
            <a:xfrm>
              <a:off x="5963264" y="905517"/>
              <a:ext cx="1592312" cy="1953386"/>
              <a:chOff x="5963264" y="4111624"/>
              <a:chExt cx="1592312" cy="1953386"/>
            </a:xfrm>
          </p:grpSpPr>
          <p:grpSp>
            <p:nvGrpSpPr>
              <p:cNvPr id="114" name="组合 113"/>
              <p:cNvGrpSpPr/>
              <p:nvPr/>
            </p:nvGrpSpPr>
            <p:grpSpPr>
              <a:xfrm rot="5400000">
                <a:off x="5782727" y="4292161"/>
                <a:ext cx="1953386" cy="1592312"/>
                <a:chOff x="3456897" y="3211271"/>
                <a:chExt cx="1232193" cy="1004428"/>
              </a:xfrm>
            </p:grpSpPr>
            <p:sp>
              <p:nvSpPr>
                <p:cNvPr id="1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椭圆 116"/>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5" name="文本框 114"/>
              <p:cNvSpPr txBox="1"/>
              <p:nvPr/>
            </p:nvSpPr>
            <p:spPr>
              <a:xfrm>
                <a:off x="6320837" y="4718985"/>
                <a:ext cx="902042"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信托业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7761901" y="905517"/>
              <a:ext cx="1592312" cy="1953386"/>
              <a:chOff x="7761901" y="4111625"/>
              <a:chExt cx="1592312" cy="1953386"/>
            </a:xfrm>
          </p:grpSpPr>
          <p:grpSp>
            <p:nvGrpSpPr>
              <p:cNvPr id="119" name="组合 118"/>
              <p:cNvGrpSpPr/>
              <p:nvPr/>
            </p:nvGrpSpPr>
            <p:grpSpPr>
              <a:xfrm rot="5400000">
                <a:off x="7581364" y="4292162"/>
                <a:ext cx="1953386" cy="1592312"/>
                <a:chOff x="3456897" y="3211271"/>
                <a:chExt cx="1232193" cy="1004428"/>
              </a:xfrm>
            </p:grpSpPr>
            <p:sp>
              <p:nvSpPr>
                <p:cNvPr id="1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椭圆 121"/>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文本框 119"/>
              <p:cNvSpPr txBox="1"/>
              <p:nvPr/>
            </p:nvSpPr>
            <p:spPr>
              <a:xfrm>
                <a:off x="8119474" y="4718985"/>
                <a:ext cx="877163"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基金业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9560539" y="905517"/>
              <a:ext cx="1592312" cy="1953386"/>
              <a:chOff x="9560539" y="4123046"/>
              <a:chExt cx="1592312" cy="1953386"/>
            </a:xfrm>
          </p:grpSpPr>
          <p:grpSp>
            <p:nvGrpSpPr>
              <p:cNvPr id="124" name="组合 123"/>
              <p:cNvGrpSpPr/>
              <p:nvPr/>
            </p:nvGrpSpPr>
            <p:grpSpPr>
              <a:xfrm rot="5400000">
                <a:off x="9380002" y="4303583"/>
                <a:ext cx="1953386" cy="1592312"/>
                <a:chOff x="3456897" y="3211271"/>
                <a:chExt cx="1232193" cy="1004428"/>
              </a:xfrm>
            </p:grpSpPr>
            <p:sp>
              <p:nvSpPr>
                <p:cNvPr id="12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椭圆 126"/>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文本框 124"/>
              <p:cNvSpPr txBox="1"/>
              <p:nvPr/>
            </p:nvSpPr>
            <p:spPr>
              <a:xfrm>
                <a:off x="9918112" y="4718985"/>
                <a:ext cx="877163"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期货业</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p:nvPr/>
        </p:nvSpPr>
        <p:spPr>
          <a:xfrm>
            <a:off x="4043027" y="5599773"/>
            <a:ext cx="4052773" cy="646331"/>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金融市场的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分类</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行业</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角度</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等腰三角形 1"/>
          <p:cNvSpPr/>
          <p:nvPr/>
        </p:nvSpPr>
        <p:spPr>
          <a:xfrm>
            <a:off x="6027725" y="5340379"/>
            <a:ext cx="178626" cy="1539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5196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043027" y="5056848"/>
            <a:ext cx="4052773" cy="646331"/>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金融市场的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分类</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参与主体角度</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等腰三角形 29"/>
          <p:cNvSpPr/>
          <p:nvPr/>
        </p:nvSpPr>
        <p:spPr>
          <a:xfrm>
            <a:off x="6027725" y="4797454"/>
            <a:ext cx="178626" cy="1539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13259" y="2230014"/>
            <a:ext cx="10607557" cy="1484838"/>
            <a:chOff x="1392867" y="2353839"/>
            <a:chExt cx="10607557" cy="1484838"/>
          </a:xfrm>
        </p:grpSpPr>
        <p:sp>
          <p:nvSpPr>
            <p:cNvPr id="40" name="椭圆 39"/>
            <p:cNvSpPr/>
            <p:nvPr/>
          </p:nvSpPr>
          <p:spPr>
            <a:xfrm>
              <a:off x="9353386" y="2372996"/>
              <a:ext cx="1971675" cy="1379961"/>
            </a:xfrm>
            <a:prstGeom prst="ellipse">
              <a:avLst/>
            </a:prstGeom>
            <a:noFill/>
            <a:ln w="2222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30236" y="2372996"/>
              <a:ext cx="1971675" cy="1379961"/>
            </a:xfrm>
            <a:prstGeom prst="ellipse">
              <a:avLst/>
            </a:prstGeom>
            <a:noFill/>
            <a:ln w="2222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37952" y="2372996"/>
              <a:ext cx="1971675" cy="1379961"/>
            </a:xfrm>
            <a:prstGeom prst="ellipse">
              <a:avLst/>
            </a:prstGeom>
            <a:noFill/>
            <a:ln w="2222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45668" y="2372996"/>
              <a:ext cx="1971675" cy="1379961"/>
            </a:xfrm>
            <a:prstGeom prst="ellipse">
              <a:avLst/>
            </a:prstGeom>
            <a:noFill/>
            <a:ln w="2222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122520" y="2372996"/>
              <a:ext cx="1971675" cy="1379961"/>
            </a:xfrm>
            <a:prstGeom prst="ellipse">
              <a:avLst/>
            </a:prstGeom>
            <a:noFill/>
            <a:ln w="2222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92867" y="2353840"/>
              <a:ext cx="1661201" cy="1484837"/>
              <a:chOff x="1392867" y="2806422"/>
              <a:chExt cx="1661201" cy="1484837"/>
            </a:xfrm>
          </p:grpSpPr>
          <p:sp>
            <p:nvSpPr>
              <p:cNvPr id="102" name="Freeform 23"/>
              <p:cNvSpPr>
                <a:spLocks/>
              </p:cNvSpPr>
              <p:nvPr/>
            </p:nvSpPr>
            <p:spPr bwMode="auto">
              <a:xfrm>
                <a:off x="1392867" y="2806422"/>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7" name="标题 1"/>
              <p:cNvSpPr txBox="1">
                <a:spLocks/>
              </p:cNvSpPr>
              <p:nvPr/>
            </p:nvSpPr>
            <p:spPr>
              <a:xfrm>
                <a:off x="1392867" y="3263454"/>
                <a:ext cx="1661201" cy="439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监管机构</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182138" y="2353840"/>
              <a:ext cx="1661201" cy="1484837"/>
              <a:chOff x="3348415" y="2806422"/>
              <a:chExt cx="1661201" cy="1484837"/>
            </a:xfrm>
          </p:grpSpPr>
          <p:sp>
            <p:nvSpPr>
              <p:cNvPr id="103" name="Freeform 23"/>
              <p:cNvSpPr>
                <a:spLocks/>
              </p:cNvSpPr>
              <p:nvPr/>
            </p:nvSpPr>
            <p:spPr bwMode="auto">
              <a:xfrm>
                <a:off x="3348415" y="2806422"/>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23" name="标题 1"/>
              <p:cNvSpPr txBox="1">
                <a:spLocks/>
              </p:cNvSpPr>
              <p:nvPr/>
            </p:nvSpPr>
            <p:spPr>
              <a:xfrm>
                <a:off x="3348415" y="3263454"/>
                <a:ext cx="1661201" cy="439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交易所</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71409" y="2353840"/>
              <a:ext cx="1661201" cy="1484837"/>
              <a:chOff x="5211983" y="2806422"/>
              <a:chExt cx="1661201" cy="1484837"/>
            </a:xfrm>
          </p:grpSpPr>
          <p:sp>
            <p:nvSpPr>
              <p:cNvPr id="108" name="Freeform 23"/>
              <p:cNvSpPr>
                <a:spLocks/>
              </p:cNvSpPr>
              <p:nvPr/>
            </p:nvSpPr>
            <p:spPr bwMode="auto">
              <a:xfrm>
                <a:off x="5211983" y="2806422"/>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36" name="标题 1"/>
              <p:cNvSpPr txBox="1">
                <a:spLocks/>
              </p:cNvSpPr>
              <p:nvPr/>
            </p:nvSpPr>
            <p:spPr>
              <a:xfrm>
                <a:off x="5211983" y="3263453"/>
                <a:ext cx="1639935" cy="41225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金融</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机构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中介</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760680" y="2353839"/>
              <a:ext cx="1661201" cy="1484837"/>
              <a:chOff x="7033248" y="2806421"/>
              <a:chExt cx="1661201" cy="1484837"/>
            </a:xfrm>
          </p:grpSpPr>
          <p:sp>
            <p:nvSpPr>
              <p:cNvPr id="113" name="Freeform 23"/>
              <p:cNvSpPr>
                <a:spLocks/>
              </p:cNvSpPr>
              <p:nvPr/>
            </p:nvSpPr>
            <p:spPr bwMode="auto">
              <a:xfrm>
                <a:off x="7033248" y="2806421"/>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37" name="标题 1"/>
              <p:cNvSpPr txBox="1">
                <a:spLocks/>
              </p:cNvSpPr>
              <p:nvPr/>
            </p:nvSpPr>
            <p:spPr>
              <a:xfrm>
                <a:off x="7063469" y="3235807"/>
                <a:ext cx="1553875" cy="439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交易</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个体</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549951" y="2353839"/>
              <a:ext cx="1661201" cy="1484837"/>
              <a:chOff x="8875779" y="2806421"/>
              <a:chExt cx="1661201" cy="1484837"/>
            </a:xfrm>
          </p:grpSpPr>
          <p:sp>
            <p:nvSpPr>
              <p:cNvPr id="118" name="Freeform 23"/>
              <p:cNvSpPr>
                <a:spLocks/>
              </p:cNvSpPr>
              <p:nvPr/>
            </p:nvSpPr>
            <p:spPr bwMode="auto">
              <a:xfrm>
                <a:off x="8875779" y="2806421"/>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38" name="标题 1"/>
              <p:cNvSpPr txBox="1">
                <a:spLocks/>
              </p:cNvSpPr>
              <p:nvPr/>
            </p:nvSpPr>
            <p:spPr>
              <a:xfrm>
                <a:off x="8955643" y="3235807"/>
                <a:ext cx="1553875" cy="439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协会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自律组织）</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0339223" y="2353839"/>
              <a:ext cx="1661201" cy="1484837"/>
              <a:chOff x="8875779" y="2806421"/>
              <a:chExt cx="1661201" cy="1484837"/>
            </a:xfrm>
          </p:grpSpPr>
          <p:sp>
            <p:nvSpPr>
              <p:cNvPr id="42" name="Freeform 23"/>
              <p:cNvSpPr>
                <a:spLocks/>
              </p:cNvSpPr>
              <p:nvPr/>
            </p:nvSpPr>
            <p:spPr bwMode="auto">
              <a:xfrm>
                <a:off x="8875779" y="2806421"/>
                <a:ext cx="1661201" cy="148483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3" name="标题 1"/>
              <p:cNvSpPr txBox="1">
                <a:spLocks/>
              </p:cNvSpPr>
              <p:nvPr/>
            </p:nvSpPr>
            <p:spPr>
              <a:xfrm>
                <a:off x="8955643" y="3235807"/>
                <a:ext cx="1553875" cy="4399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资讯服务商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44" name="文本框 43"/>
          <p:cNvSpPr txBox="1"/>
          <p:nvPr/>
        </p:nvSpPr>
        <p:spPr>
          <a:xfrm>
            <a:off x="4043027" y="3882794"/>
            <a:ext cx="4052773" cy="553998"/>
          </a:xfrm>
          <a:prstGeom prst="rect">
            <a:avLst/>
          </a:prstGeom>
          <a:noFill/>
        </p:spPr>
        <p:txBody>
          <a:bodyPr wrap="square" rtlCol="0">
            <a:spAutoFit/>
          </a:bodyPr>
          <a:lstStyle/>
          <a:p>
            <a:pPr algn="ctr"/>
            <a:r>
              <a:rPr lang="en-US" altLang="zh-CN" sz="30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579819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6299262" cy="685800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2297381" y="1540644"/>
            <a:ext cx="2031325" cy="4154984"/>
          </a:xfrm>
          <a:prstGeom prst="rect">
            <a:avLst/>
          </a:prstGeom>
          <a:noFill/>
        </p:spPr>
        <p:txBody>
          <a:bodyPr wrap="none" rtlCol="0">
            <a:spAutoFit/>
          </a:bodyPr>
          <a:lstStyle/>
          <a:p>
            <a:pPr>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财经委员会组成成员</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主  任： 习近平</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副</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主任：李克强</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王沪宁</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韩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正</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中财办主任：刘  鹤</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人民</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银行行长：易  刚</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证监会主席</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易会满</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银保监</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会主席：郭树清</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765044" y="2046927"/>
            <a:ext cx="2856305" cy="4250564"/>
            <a:chOff x="880291" y="2481494"/>
            <a:chExt cx="2856305" cy="4250564"/>
          </a:xfrm>
        </p:grpSpPr>
        <p:grpSp>
          <p:nvGrpSpPr>
            <p:cNvPr id="18" name="组合 17"/>
            <p:cNvGrpSpPr/>
            <p:nvPr/>
          </p:nvGrpSpPr>
          <p:grpSpPr>
            <a:xfrm>
              <a:off x="880291" y="2481494"/>
              <a:ext cx="2856305" cy="3511900"/>
              <a:chOff x="591195" y="2445280"/>
              <a:chExt cx="3229367" cy="3970590"/>
            </a:xfrm>
          </p:grpSpPr>
          <p:grpSp>
            <p:nvGrpSpPr>
              <p:cNvPr id="11" name="组合 10"/>
              <p:cNvGrpSpPr/>
              <p:nvPr/>
            </p:nvGrpSpPr>
            <p:grpSpPr>
              <a:xfrm>
                <a:off x="591195" y="2445280"/>
                <a:ext cx="3229367" cy="710240"/>
                <a:chOff x="591195" y="2445280"/>
                <a:chExt cx="3229367" cy="710240"/>
              </a:xfrm>
            </p:grpSpPr>
            <p:grpSp>
              <p:nvGrpSpPr>
                <p:cNvPr id="140" name="组合 139"/>
                <p:cNvGrpSpPr/>
                <p:nvPr/>
              </p:nvGrpSpPr>
              <p:grpSpPr>
                <a:xfrm>
                  <a:off x="591195" y="2445280"/>
                  <a:ext cx="3229367" cy="710240"/>
                  <a:chOff x="1487488" y="3563972"/>
                  <a:chExt cx="9028334" cy="1803589"/>
                </a:xfrm>
              </p:grpSpPr>
              <p:sp>
                <p:nvSpPr>
                  <p:cNvPr id="141" name="任意多边形 140"/>
                  <p:cNvSpPr/>
                  <p:nvPr/>
                </p:nvSpPr>
                <p:spPr bwMode="auto">
                  <a:xfrm>
                    <a:off x="1487488" y="3586420"/>
                    <a:ext cx="9017478" cy="1781141"/>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2" name="圆角矩形 286"/>
                  <p:cNvSpPr/>
                  <p:nvPr/>
                </p:nvSpPr>
                <p:spPr bwMode="auto">
                  <a:xfrm>
                    <a:off x="1498344" y="3563972"/>
                    <a:ext cx="9017478" cy="1781141"/>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 name="文本框 9"/>
                <p:cNvSpPr txBox="1"/>
                <p:nvPr/>
              </p:nvSpPr>
              <p:spPr>
                <a:xfrm>
                  <a:off x="1409571" y="2644700"/>
                  <a:ext cx="1620957" cy="338554"/>
                </a:xfrm>
                <a:prstGeom prst="rect">
                  <a:avLst/>
                </a:prstGeom>
                <a:noFill/>
              </p:spPr>
              <p:txBody>
                <a:bodyPr wrap="none" rtlCol="0">
                  <a:spAutoFit/>
                </a:bodyPr>
                <a:lstStyle/>
                <a:p>
                  <a:pPr algn="ctr"/>
                  <a:r>
                    <a:rPr lang="zh-CN" altLang="en-US" sz="1600" dirty="0" smtClean="0">
                      <a:latin typeface="微软雅黑" panose="020B0503020204020204" pitchFamily="34" charset="-122"/>
                      <a:ea typeface="微软雅黑" panose="020B0503020204020204" pitchFamily="34" charset="-122"/>
                    </a:rPr>
                    <a:t>中央财经委员会</a:t>
                  </a:r>
                  <a:endParaRPr lang="zh-CN" altLang="en-US" sz="1600" dirty="0">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91195" y="3459269"/>
                <a:ext cx="3229367" cy="710240"/>
                <a:chOff x="591195" y="2445280"/>
                <a:chExt cx="3229367" cy="710240"/>
              </a:xfrm>
            </p:grpSpPr>
            <p:grpSp>
              <p:nvGrpSpPr>
                <p:cNvPr id="145" name="组合 144"/>
                <p:cNvGrpSpPr/>
                <p:nvPr/>
              </p:nvGrpSpPr>
              <p:grpSpPr>
                <a:xfrm>
                  <a:off x="591195" y="2445280"/>
                  <a:ext cx="3229367" cy="710240"/>
                  <a:chOff x="1487488" y="3563972"/>
                  <a:chExt cx="9028334" cy="1803589"/>
                </a:xfrm>
              </p:grpSpPr>
              <p:sp>
                <p:nvSpPr>
                  <p:cNvPr id="147" name="任意多边形 146"/>
                  <p:cNvSpPr/>
                  <p:nvPr/>
                </p:nvSpPr>
                <p:spPr bwMode="auto">
                  <a:xfrm>
                    <a:off x="1487488" y="3586420"/>
                    <a:ext cx="9017478" cy="1781141"/>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圆角矩形 286"/>
                  <p:cNvSpPr/>
                  <p:nvPr/>
                </p:nvSpPr>
                <p:spPr bwMode="auto">
                  <a:xfrm>
                    <a:off x="1498344" y="3563972"/>
                    <a:ext cx="9017478" cy="1781141"/>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46" name="文本框 145"/>
                <p:cNvSpPr txBox="1"/>
                <p:nvPr/>
              </p:nvSpPr>
              <p:spPr>
                <a:xfrm>
                  <a:off x="1300933" y="2662806"/>
                  <a:ext cx="1806007" cy="338554"/>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中财办</a:t>
                  </a:r>
                  <a:endParaRPr lang="zh-CN" altLang="en-US" sz="16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3694" y="4464418"/>
                <a:ext cx="701400" cy="1951452"/>
                <a:chOff x="588429" y="4464418"/>
                <a:chExt cx="701400" cy="1951452"/>
              </a:xfrm>
            </p:grpSpPr>
            <p:sp>
              <p:nvSpPr>
                <p:cNvPr id="152" name="任意多边形 151"/>
                <p:cNvSpPr/>
                <p:nvPr/>
              </p:nvSpPr>
              <p:spPr bwMode="auto">
                <a:xfrm rot="16200000">
                  <a:off x="-36597" y="5089444"/>
                  <a:ext cx="1951452" cy="70140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文本框 150"/>
                <p:cNvSpPr txBox="1"/>
                <p:nvPr/>
              </p:nvSpPr>
              <p:spPr>
                <a:xfrm>
                  <a:off x="757180" y="4772262"/>
                  <a:ext cx="430887" cy="1375038"/>
                </a:xfrm>
                <a:prstGeom prst="rect">
                  <a:avLst/>
                </a:prstGeom>
                <a:noFill/>
              </p:spPr>
              <p:txBody>
                <a:bodyPr vert="eaVert"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人民银行</a:t>
                  </a:r>
                  <a:endParaRPr lang="zh-CN" altLang="en-US" sz="1600" dirty="0">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783486" y="4464418"/>
                <a:ext cx="701400" cy="1951452"/>
                <a:chOff x="588429" y="4464418"/>
                <a:chExt cx="701400" cy="1951452"/>
              </a:xfrm>
            </p:grpSpPr>
            <p:sp>
              <p:nvSpPr>
                <p:cNvPr id="155" name="任意多边形 154"/>
                <p:cNvSpPr/>
                <p:nvPr/>
              </p:nvSpPr>
              <p:spPr bwMode="auto">
                <a:xfrm rot="16200000">
                  <a:off x="-36597" y="5089444"/>
                  <a:ext cx="1951452" cy="70140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6" name="文本框 155"/>
                <p:cNvSpPr txBox="1"/>
                <p:nvPr/>
              </p:nvSpPr>
              <p:spPr>
                <a:xfrm>
                  <a:off x="757180" y="4772262"/>
                  <a:ext cx="430887" cy="1375038"/>
                </a:xfrm>
                <a:prstGeom prst="rect">
                  <a:avLst/>
                </a:prstGeom>
                <a:noFill/>
              </p:spPr>
              <p:txBody>
                <a:bodyPr vert="eaVert"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证监会</a:t>
                  </a:r>
                  <a:endParaRPr lang="zh-CN" altLang="en-US" sz="1600" dirty="0">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2924223" y="4464418"/>
                <a:ext cx="701400" cy="1951452"/>
                <a:chOff x="588429" y="4464418"/>
                <a:chExt cx="701400" cy="1951452"/>
              </a:xfrm>
            </p:grpSpPr>
            <p:sp>
              <p:nvSpPr>
                <p:cNvPr id="158" name="任意多边形 157"/>
                <p:cNvSpPr/>
                <p:nvPr/>
              </p:nvSpPr>
              <p:spPr bwMode="auto">
                <a:xfrm rot="16200000">
                  <a:off x="-36597" y="5089444"/>
                  <a:ext cx="1951452" cy="701400"/>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9" name="文本框 158"/>
                <p:cNvSpPr txBox="1"/>
                <p:nvPr/>
              </p:nvSpPr>
              <p:spPr>
                <a:xfrm>
                  <a:off x="757180" y="4772262"/>
                  <a:ext cx="430887" cy="1375038"/>
                </a:xfrm>
                <a:prstGeom prst="rect">
                  <a:avLst/>
                </a:prstGeom>
                <a:noFill/>
              </p:spPr>
              <p:txBody>
                <a:bodyPr vert="eaVert"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银保监会</a:t>
                  </a:r>
                  <a:endParaRPr lang="zh-CN" altLang="en-US" sz="1600" dirty="0">
                    <a:latin typeface="微软雅黑" panose="020B0503020204020204" pitchFamily="34" charset="-122"/>
                    <a:ea typeface="微软雅黑" panose="020B0503020204020204" pitchFamily="34" charset="-122"/>
                  </a:endParaRPr>
                </a:p>
              </p:txBody>
            </p:sp>
          </p:grpSp>
        </p:grpSp>
        <p:sp>
          <p:nvSpPr>
            <p:cNvPr id="15" name="文本框 14"/>
            <p:cNvSpPr txBox="1"/>
            <p:nvPr/>
          </p:nvSpPr>
          <p:spPr>
            <a:xfrm>
              <a:off x="933391" y="6362726"/>
              <a:ext cx="1733167" cy="369332"/>
            </a:xfrm>
            <a:prstGeom prst="rect">
              <a:avLst/>
            </a:prstGeom>
            <a:noFill/>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rPr>
                <a:t>地方派出机构</a:t>
              </a:r>
              <a:r>
                <a:rPr lang="en-US" altLang="zh-CN" dirty="0" smtClean="0"/>
                <a:t>……</a:t>
              </a:r>
              <a:endParaRPr lang="zh-CN" altLang="en-US" sz="1600" dirty="0">
                <a:latin typeface="微软雅黑" panose="020B0503020204020204" pitchFamily="34" charset="-122"/>
                <a:ea typeface="微软雅黑" panose="020B0503020204020204" pitchFamily="34" charset="-122"/>
              </a:endParaRPr>
            </a:p>
          </p:txBody>
        </p:sp>
        <p:sp>
          <p:nvSpPr>
            <p:cNvPr id="160" name="文本框 159"/>
            <p:cNvSpPr txBox="1"/>
            <p:nvPr/>
          </p:nvSpPr>
          <p:spPr>
            <a:xfrm>
              <a:off x="1056384" y="5993394"/>
              <a:ext cx="343364" cy="369332"/>
            </a:xfrm>
            <a:prstGeom prst="rect">
              <a:avLst/>
            </a:prstGeom>
            <a:noFill/>
          </p:spPr>
          <p:txBody>
            <a:bodyPr wrap="none" rtlCol="0">
              <a:spAutoFit/>
            </a:bodyPr>
            <a:lstStyle/>
            <a:p>
              <a:r>
                <a:rPr lang="en-US" altLang="zh-CN" dirty="0" smtClean="0"/>
                <a:t>…</a:t>
              </a:r>
              <a:endParaRPr lang="zh-CN" altLang="en-US" sz="1600" dirty="0">
                <a:latin typeface="微软雅黑" panose="020B0503020204020204" pitchFamily="34" charset="-122"/>
                <a:ea typeface="微软雅黑" panose="020B0503020204020204" pitchFamily="34" charset="-122"/>
              </a:endParaRPr>
            </a:p>
          </p:txBody>
        </p:sp>
        <p:sp>
          <p:nvSpPr>
            <p:cNvPr id="161" name="文本框 160"/>
            <p:cNvSpPr txBox="1"/>
            <p:nvPr/>
          </p:nvSpPr>
          <p:spPr>
            <a:xfrm>
              <a:off x="2097532" y="5993394"/>
              <a:ext cx="343364" cy="369332"/>
            </a:xfrm>
            <a:prstGeom prst="rect">
              <a:avLst/>
            </a:prstGeom>
            <a:noFill/>
          </p:spPr>
          <p:txBody>
            <a:bodyPr wrap="none" rtlCol="0">
              <a:spAutoFit/>
            </a:bodyPr>
            <a:lstStyle/>
            <a:p>
              <a:r>
                <a:rPr lang="en-US" altLang="zh-CN" dirty="0" smtClean="0"/>
                <a:t>…</a:t>
              </a:r>
              <a:endParaRPr lang="zh-CN" altLang="en-US" sz="1600" dirty="0">
                <a:latin typeface="微软雅黑" panose="020B0503020204020204" pitchFamily="34" charset="-122"/>
                <a:ea typeface="微软雅黑" panose="020B0503020204020204" pitchFamily="34" charset="-122"/>
              </a:endParaRPr>
            </a:p>
          </p:txBody>
        </p:sp>
        <p:sp>
          <p:nvSpPr>
            <p:cNvPr id="162" name="文本框 161"/>
            <p:cNvSpPr txBox="1"/>
            <p:nvPr/>
          </p:nvSpPr>
          <p:spPr>
            <a:xfrm>
              <a:off x="3084359" y="5993394"/>
              <a:ext cx="343364" cy="369332"/>
            </a:xfrm>
            <a:prstGeom prst="rect">
              <a:avLst/>
            </a:prstGeom>
            <a:noFill/>
          </p:spPr>
          <p:txBody>
            <a:bodyPr wrap="none" rtlCol="0">
              <a:spAutoFit/>
            </a:bodyPr>
            <a:lstStyle/>
            <a:p>
              <a:r>
                <a:rPr lang="en-US" altLang="zh-CN" dirty="0" smtClean="0"/>
                <a:t>…</a:t>
              </a:r>
              <a:endParaRPr lang="zh-CN" altLang="en-US" sz="1600" dirty="0">
                <a:latin typeface="微软雅黑" panose="020B0503020204020204" pitchFamily="34" charset="-122"/>
                <a:ea typeface="微软雅黑" panose="020B0503020204020204" pitchFamily="34" charset="-122"/>
              </a:endParaRPr>
            </a:p>
          </p:txBody>
        </p:sp>
        <p:cxnSp>
          <p:nvCxnSpPr>
            <p:cNvPr id="20" name="直接连接符 19"/>
            <p:cNvCxnSpPr>
              <a:stCxn id="142" idx="2"/>
            </p:cNvCxnSpPr>
            <p:nvPr/>
          </p:nvCxnSpPr>
          <p:spPr>
            <a:xfrm flipH="1">
              <a:off x="2306726" y="3101867"/>
              <a:ext cx="3435" cy="2842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a:off x="2306726" y="4016267"/>
              <a:ext cx="3435" cy="2842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28066" y="4142467"/>
              <a:ext cx="206376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3293554" y="4155947"/>
              <a:ext cx="1" cy="1446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1220310" y="4155947"/>
              <a:ext cx="1" cy="1446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165092" y="1249568"/>
            <a:ext cx="4052773" cy="476147"/>
            <a:chOff x="1265601" y="1767878"/>
            <a:chExt cx="4052773" cy="476147"/>
          </a:xfrm>
        </p:grpSpPr>
        <p:sp>
          <p:nvSpPr>
            <p:cNvPr id="8" name="矩形 7"/>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65601" y="1805896"/>
              <a:ext cx="405277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中国金融市场监管架构</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63315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590674"/>
            <a:ext cx="12192000" cy="4524375"/>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791984" y="1311026"/>
            <a:ext cx="492443" cy="5119132"/>
            <a:chOff x="1638058" y="1188465"/>
            <a:chExt cx="492443" cy="5119132"/>
          </a:xfrm>
        </p:grpSpPr>
        <p:sp>
          <p:nvSpPr>
            <p:cNvPr id="8" name="矩形 7"/>
            <p:cNvSpPr/>
            <p:nvPr/>
          </p:nvSpPr>
          <p:spPr>
            <a:xfrm rot="5400000">
              <a:off x="-667140" y="3509957"/>
              <a:ext cx="511913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38058" y="1421174"/>
              <a:ext cx="492443" cy="4721168"/>
            </a:xfrm>
            <a:prstGeom prst="rect">
              <a:avLst/>
            </a:prstGeom>
            <a:noFill/>
          </p:spPr>
          <p:txBody>
            <a:bodyPr vert="eaVert"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美国金融市场监管</a:t>
              </a:r>
              <a:r>
                <a:rPr lang="zh-CN" altLang="en-US" sz="2000" dirty="0" smtClean="0">
                  <a:solidFill>
                    <a:schemeClr val="bg1"/>
                  </a:solidFill>
                  <a:latin typeface="微软雅黑" panose="020B0503020204020204" pitchFamily="34" charset="-122"/>
                  <a:ea typeface="微软雅黑" panose="020B0503020204020204" pitchFamily="34" charset="-122"/>
                </a:rPr>
                <a:t>架构</a:t>
              </a:r>
              <a:r>
                <a:rPr lang="zh-CN" altLang="en-US" sz="2000" dirty="0">
                  <a:solidFill>
                    <a:schemeClr val="bg1"/>
                  </a:solidFill>
                  <a:latin typeface="微软雅黑" panose="020B0503020204020204" pitchFamily="34" charset="-122"/>
                  <a:ea typeface="微软雅黑" panose="020B0503020204020204" pitchFamily="34" charset="-122"/>
                </a:rPr>
                <a:t>（分业监管模式）</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76080" y="1826315"/>
            <a:ext cx="3989967" cy="3905146"/>
            <a:chOff x="4990879" y="2088031"/>
            <a:chExt cx="3989967" cy="3905146"/>
          </a:xfrm>
        </p:grpSpPr>
        <p:grpSp>
          <p:nvGrpSpPr>
            <p:cNvPr id="12" name="组合 11"/>
            <p:cNvGrpSpPr/>
            <p:nvPr/>
          </p:nvGrpSpPr>
          <p:grpSpPr>
            <a:xfrm>
              <a:off x="4990879" y="2088031"/>
              <a:ext cx="3989967" cy="721269"/>
              <a:chOff x="4990880" y="2088031"/>
              <a:chExt cx="3624310" cy="655169"/>
            </a:xfrm>
          </p:grpSpPr>
          <p:sp>
            <p:nvSpPr>
              <p:cNvPr id="3" name="文本框 2"/>
              <p:cNvSpPr txBox="1"/>
              <p:nvPr/>
            </p:nvSpPr>
            <p:spPr>
              <a:xfrm>
                <a:off x="5543737" y="2255132"/>
                <a:ext cx="2581952" cy="335485"/>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美国联邦储备委员会</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(FED</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任意多边形 55"/>
              <p:cNvSpPr/>
              <p:nvPr/>
            </p:nvSpPr>
            <p:spPr bwMode="auto">
              <a:xfrm>
                <a:off x="4990880" y="2088031"/>
                <a:ext cx="3624310" cy="655169"/>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 name="组合 5"/>
            <p:cNvGrpSpPr/>
            <p:nvPr/>
          </p:nvGrpSpPr>
          <p:grpSpPr>
            <a:xfrm>
              <a:off x="4990879" y="3149323"/>
              <a:ext cx="3989967" cy="721269"/>
              <a:chOff x="4990880" y="3013448"/>
              <a:chExt cx="3624310" cy="655169"/>
            </a:xfrm>
          </p:grpSpPr>
          <p:sp>
            <p:nvSpPr>
              <p:cNvPr id="57" name="文本框 56"/>
              <p:cNvSpPr txBox="1"/>
              <p:nvPr/>
            </p:nvSpPr>
            <p:spPr>
              <a:xfrm>
                <a:off x="5492775" y="3180549"/>
                <a:ext cx="2632914" cy="335485"/>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美国证券交易委员会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(SEC)</a:t>
                </a:r>
              </a:p>
            </p:txBody>
          </p:sp>
          <p:sp>
            <p:nvSpPr>
              <p:cNvPr id="58" name="任意多边形 57"/>
              <p:cNvSpPr/>
              <p:nvPr/>
            </p:nvSpPr>
            <p:spPr bwMode="auto">
              <a:xfrm>
                <a:off x="4990880" y="3013448"/>
                <a:ext cx="3624310" cy="655169"/>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 name="组合 4"/>
            <p:cNvGrpSpPr/>
            <p:nvPr/>
          </p:nvGrpSpPr>
          <p:grpSpPr>
            <a:xfrm>
              <a:off x="4990879" y="4210615"/>
              <a:ext cx="3989967" cy="721269"/>
              <a:chOff x="4990880" y="3872765"/>
              <a:chExt cx="3624310" cy="655169"/>
            </a:xfrm>
          </p:grpSpPr>
          <p:sp>
            <p:nvSpPr>
              <p:cNvPr id="59" name="文本框 58"/>
              <p:cNvSpPr txBox="1"/>
              <p:nvPr/>
            </p:nvSpPr>
            <p:spPr>
              <a:xfrm>
                <a:off x="5210439" y="4039866"/>
                <a:ext cx="3180525" cy="335485"/>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美国商品期货交易委员会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(CFTC)</a:t>
                </a:r>
              </a:p>
            </p:txBody>
          </p:sp>
          <p:sp>
            <p:nvSpPr>
              <p:cNvPr id="60" name="任意多边形 59"/>
              <p:cNvSpPr/>
              <p:nvPr/>
            </p:nvSpPr>
            <p:spPr bwMode="auto">
              <a:xfrm>
                <a:off x="4990880" y="3872765"/>
                <a:ext cx="3624310" cy="655169"/>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4" name="组合 63"/>
            <p:cNvGrpSpPr/>
            <p:nvPr/>
          </p:nvGrpSpPr>
          <p:grpSpPr>
            <a:xfrm>
              <a:off x="4990879" y="5271908"/>
              <a:ext cx="3989967" cy="721269"/>
              <a:chOff x="4990880" y="3872765"/>
              <a:chExt cx="3624310" cy="655169"/>
            </a:xfrm>
          </p:grpSpPr>
          <p:sp>
            <p:nvSpPr>
              <p:cNvPr id="65" name="文本框 64"/>
              <p:cNvSpPr txBox="1"/>
              <p:nvPr/>
            </p:nvSpPr>
            <p:spPr>
              <a:xfrm>
                <a:off x="5210439" y="4039866"/>
                <a:ext cx="3180525" cy="335485"/>
              </a:xfrm>
              <a:prstGeom prst="rect">
                <a:avLst/>
              </a:prstGeom>
              <a:noFill/>
            </p:spPr>
            <p:txBody>
              <a:bodyPr wrap="squar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州保险监督官</a:t>
                </a:r>
              </a:p>
            </p:txBody>
          </p:sp>
          <p:sp>
            <p:nvSpPr>
              <p:cNvPr id="66" name="任意多边形 65"/>
              <p:cNvSpPr/>
              <p:nvPr/>
            </p:nvSpPr>
            <p:spPr bwMode="auto">
              <a:xfrm>
                <a:off x="4990880" y="3872765"/>
                <a:ext cx="3624310" cy="655169"/>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68" name="Freeform 14"/>
          <p:cNvSpPr>
            <a:spLocks/>
          </p:cNvSpPr>
          <p:nvPr/>
        </p:nvSpPr>
        <p:spPr bwMode="auto">
          <a:xfrm>
            <a:off x="2284426" y="2088031"/>
            <a:ext cx="3268830" cy="3267414"/>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B7C8A5"/>
          </a:solidFill>
          <a:ln>
            <a:noFill/>
          </a:ln>
        </p:spPr>
        <p:txBody>
          <a:bodyPr vert="horz" wrap="square" lIns="91440" tIns="45720" rIns="91440" bIns="45720" numCol="1" anchor="t" anchorCtr="0" compatLnSpc="1">
            <a:prstTxWarp prst="textNoShape">
              <a:avLst/>
            </a:prstTxWarp>
          </a:bodyPr>
          <a:lstStyle/>
          <a:p>
            <a:endParaRPr lang="zh-CN" altLang="en-US" dirty="0"/>
          </a:p>
        </p:txBody>
      </p:sp>
      <p:cxnSp>
        <p:nvCxnSpPr>
          <p:cNvPr id="70" name="直接连接符 69"/>
          <p:cNvCxnSpPr/>
          <p:nvPr/>
        </p:nvCxnSpPr>
        <p:spPr>
          <a:xfrm flipH="1">
            <a:off x="7865059" y="2565922"/>
            <a:ext cx="3435" cy="284297"/>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7865059" y="3615508"/>
            <a:ext cx="3435" cy="284297"/>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7865059" y="4662111"/>
            <a:ext cx="3435" cy="284297"/>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018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1" descr="macbook-apple-imac-computer-screen-laptop.jpg"/>
          <p:cNvPicPr>
            <a:picLocks noChangeAspect="1"/>
          </p:cNvPicPr>
          <p:nvPr/>
        </p:nvPicPr>
        <p:blipFill>
          <a:blip r:embed="rId2">
            <a:extLst>
              <a:ext uri="{28A0092B-C50C-407E-A947-70E740481C1C}">
                <a14:useLocalDpi xmlns:a14="http://schemas.microsoft.com/office/drawing/2010/main" val="0"/>
              </a:ext>
            </a:extLst>
          </a:blip>
          <a:srcRect t="26776" b="30891"/>
          <a:stretch>
            <a:fillRect/>
          </a:stretch>
        </p:blipFill>
        <p:spPr bwMode="auto">
          <a:xfrm>
            <a:off x="-1" y="-3833"/>
            <a:ext cx="12190293" cy="342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709" y="-20174"/>
            <a:ext cx="12192001" cy="3454400"/>
          </a:xfrm>
          <a:prstGeom prst="rect">
            <a:avLst/>
          </a:prstGeom>
          <a:solidFill>
            <a:schemeClr val="tx1">
              <a:lumMod val="50000"/>
              <a:alpha val="59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945" y="1517126"/>
            <a:ext cx="4985744" cy="3410249"/>
          </a:xfrm>
          <a:prstGeom prst="rect">
            <a:avLst/>
          </a:prstGeom>
          <a:effectLst>
            <a:outerShdw blurRad="50800" dist="38100" dir="5400000" algn="t" rotWithShape="0">
              <a:prstClr val="black">
                <a:alpha val="40000"/>
              </a:prstClr>
            </a:outerShdw>
          </a:effectLst>
        </p:spPr>
      </p:pic>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504084" y="5830471"/>
            <a:ext cx="356946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美联</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储</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当代央行中的央行</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111789" y="5201895"/>
            <a:ext cx="354057" cy="354056"/>
            <a:chOff x="2797299" y="4891800"/>
            <a:chExt cx="501402" cy="501401"/>
          </a:xfrm>
        </p:grpSpPr>
        <p:sp>
          <p:nvSpPr>
            <p:cNvPr id="39" name="Shape 8479"/>
            <p:cNvSpPr/>
            <p:nvPr/>
          </p:nvSpPr>
          <p:spPr>
            <a:xfrm>
              <a:off x="2797299" y="4891800"/>
              <a:ext cx="501402" cy="501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0" tIns="0" rIns="0" bIns="0" numCol="1" anchor="ctr">
              <a:noAutofit/>
            </a:bodyPr>
            <a:lstStyle/>
            <a:p>
              <a:pPr lvl="0">
                <a:defRPr sz="3200"/>
              </a:pPr>
              <a:endParaRPr/>
            </a:p>
          </p:txBody>
        </p:sp>
        <p:grpSp>
          <p:nvGrpSpPr>
            <p:cNvPr id="13" name="组合 12"/>
            <p:cNvGrpSpPr/>
            <p:nvPr/>
          </p:nvGrpSpPr>
          <p:grpSpPr>
            <a:xfrm>
              <a:off x="2906452" y="5006423"/>
              <a:ext cx="283096" cy="272155"/>
              <a:chOff x="5768975" y="3114675"/>
              <a:chExt cx="657225" cy="631825"/>
            </a:xfrm>
            <a:solidFill>
              <a:schemeClr val="bg1"/>
            </a:solidFill>
          </p:grpSpPr>
          <p:sp>
            <p:nvSpPr>
              <p:cNvPr id="15" name="Freeform 68"/>
              <p:cNvSpPr>
                <a:spLocks/>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9"/>
              <p:cNvSpPr>
                <a:spLocks/>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70"/>
              <p:cNvSpPr>
                <a:spLocks/>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Oval 71"/>
              <p:cNvSpPr>
                <a:spLocks noChangeArrowheads="1"/>
              </p:cNvSpPr>
              <p:nvPr/>
            </p:nvSpPr>
            <p:spPr bwMode="auto">
              <a:xfrm>
                <a:off x="5799138" y="3302000"/>
                <a:ext cx="57150"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Oval 72"/>
              <p:cNvSpPr>
                <a:spLocks noChangeArrowheads="1"/>
              </p:cNvSpPr>
              <p:nvPr/>
            </p:nvSpPr>
            <p:spPr bwMode="auto">
              <a:xfrm>
                <a:off x="5907088" y="3302000"/>
                <a:ext cx="57150"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3"/>
              <p:cNvSpPr>
                <a:spLocks/>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74"/>
              <p:cNvSpPr>
                <a:spLocks/>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Oval 75"/>
              <p:cNvSpPr>
                <a:spLocks noChangeArrowheads="1"/>
              </p:cNvSpPr>
              <p:nvPr/>
            </p:nvSpPr>
            <p:spPr bwMode="auto">
              <a:xfrm>
                <a:off x="6016625" y="3302000"/>
                <a:ext cx="53975"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Oval 76"/>
              <p:cNvSpPr>
                <a:spLocks noChangeArrowheads="1"/>
              </p:cNvSpPr>
              <p:nvPr/>
            </p:nvSpPr>
            <p:spPr bwMode="auto">
              <a:xfrm>
                <a:off x="6124575" y="3302000"/>
                <a:ext cx="53975"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7"/>
              <p:cNvSpPr>
                <a:spLocks/>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78"/>
              <p:cNvSpPr>
                <a:spLocks/>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Oval 79"/>
              <p:cNvSpPr>
                <a:spLocks noChangeArrowheads="1"/>
              </p:cNvSpPr>
              <p:nvPr/>
            </p:nvSpPr>
            <p:spPr bwMode="auto">
              <a:xfrm>
                <a:off x="6230938" y="3302000"/>
                <a:ext cx="58738"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Oval 80"/>
              <p:cNvSpPr>
                <a:spLocks noChangeArrowheads="1"/>
              </p:cNvSpPr>
              <p:nvPr/>
            </p:nvSpPr>
            <p:spPr bwMode="auto">
              <a:xfrm>
                <a:off x="6338888" y="3302000"/>
                <a:ext cx="57150" cy="60325"/>
              </a:xfrm>
              <a:prstGeom prst="ellipse">
                <a:avLst/>
              </a:pr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81"/>
              <p:cNvSpPr>
                <a:spLocks/>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82"/>
              <p:cNvSpPr>
                <a:spLocks/>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83"/>
              <p:cNvSpPr>
                <a:spLocks/>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grpFill/>
              <a:ln>
                <a:noFill/>
              </a:ln>
            </p:spPr>
            <p:txBody>
              <a:bodyPr vert="horz" wrap="square" lIns="96435" tIns="48218" rIns="96435" bIns="48218" numCol="1" anchor="t" anchorCtr="0" compatLnSpc="1">
                <a:prstTxWarp prst="textNoShape">
                  <a:avLst/>
                </a:prstTxWarp>
              </a:bodyPr>
              <a:lstStyle/>
              <a:p>
                <a:pP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Tree>
    <p:extLst>
      <p:ext uri="{BB962C8B-B14F-4D97-AF65-F5344CB8AC3E}">
        <p14:creationId xmlns:p14="http://schemas.microsoft.com/office/powerpoint/2010/main" val="21327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2193" y="1847535"/>
            <a:ext cx="4052772" cy="568214"/>
            <a:chOff x="1265602" y="1767878"/>
            <a:chExt cx="4052772" cy="308609"/>
          </a:xfrm>
        </p:grpSpPr>
        <p:sp>
          <p:nvSpPr>
            <p:cNvPr id="26" name="矩形 25"/>
            <p:cNvSpPr/>
            <p:nvPr/>
          </p:nvSpPr>
          <p:spPr>
            <a:xfrm>
              <a:off x="1265602" y="1767878"/>
              <a:ext cx="405277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3569466" cy="217308"/>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美联储是私人所有的</a:t>
              </a:r>
              <a:r>
                <a:rPr lang="en-US" altLang="zh-CN" sz="2000" dirty="0">
                  <a:solidFill>
                    <a:schemeClr val="bg1"/>
                  </a:solidFill>
                  <a:latin typeface="微软雅黑" panose="020B0503020204020204" pitchFamily="34" charset="-122"/>
                  <a:ea typeface="微软雅黑" panose="020B0503020204020204" pitchFamily="34" charset="-122"/>
                </a:rPr>
                <a:t>… …</a:t>
              </a:r>
            </a:p>
          </p:txBody>
        </p:sp>
      </p:grpSp>
      <p:grpSp>
        <p:nvGrpSpPr>
          <p:cNvPr id="57" name="组合 56"/>
          <p:cNvGrpSpPr/>
          <p:nvPr/>
        </p:nvGrpSpPr>
        <p:grpSpPr>
          <a:xfrm>
            <a:off x="5464685" y="353725"/>
            <a:ext cx="6038092" cy="6015103"/>
            <a:chOff x="5220242" y="426153"/>
            <a:chExt cx="6038092" cy="6015103"/>
          </a:xfrm>
        </p:grpSpPr>
        <p:grpSp>
          <p:nvGrpSpPr>
            <p:cNvPr id="9" name="组合 8"/>
            <p:cNvGrpSpPr/>
            <p:nvPr/>
          </p:nvGrpSpPr>
          <p:grpSpPr>
            <a:xfrm>
              <a:off x="5220242" y="426153"/>
              <a:ext cx="6038092" cy="6015103"/>
              <a:chOff x="5220242" y="426153"/>
              <a:chExt cx="6038092" cy="6015103"/>
            </a:xfrm>
          </p:grpSpPr>
          <p:grpSp>
            <p:nvGrpSpPr>
              <p:cNvPr id="28" name="그룹 7"/>
              <p:cNvGrpSpPr/>
              <p:nvPr/>
            </p:nvGrpSpPr>
            <p:grpSpPr>
              <a:xfrm>
                <a:off x="5220242" y="426153"/>
                <a:ext cx="6015109" cy="6015103"/>
                <a:chOff x="2025650" y="1773238"/>
                <a:chExt cx="4551363" cy="4551362"/>
              </a:xfrm>
            </p:grpSpPr>
            <p:sp>
              <p:nvSpPr>
                <p:cNvPr id="29" name="Freeform 5"/>
                <p:cNvSpPr>
                  <a:spLocks/>
                </p:cNvSpPr>
                <p:nvPr/>
              </p:nvSpPr>
              <p:spPr bwMode="auto">
                <a:xfrm>
                  <a:off x="2025650" y="2903538"/>
                  <a:ext cx="1563688" cy="1150937"/>
                </a:xfrm>
                <a:custGeom>
                  <a:avLst/>
                  <a:gdLst>
                    <a:gd name="T0" fmla="*/ 705 w 985"/>
                    <a:gd name="T1" fmla="*/ 613 h 725"/>
                    <a:gd name="T2" fmla="*/ 712 w 985"/>
                    <a:gd name="T3" fmla="*/ 480 h 725"/>
                    <a:gd name="T4" fmla="*/ 731 w 985"/>
                    <a:gd name="T5" fmla="*/ 434 h 725"/>
                    <a:gd name="T6" fmla="*/ 748 w 985"/>
                    <a:gd name="T7" fmla="*/ 429 h 725"/>
                    <a:gd name="T8" fmla="*/ 802 w 985"/>
                    <a:gd name="T9" fmla="*/ 459 h 725"/>
                    <a:gd name="T10" fmla="*/ 847 w 985"/>
                    <a:gd name="T11" fmla="*/ 482 h 725"/>
                    <a:gd name="T12" fmla="*/ 886 w 985"/>
                    <a:gd name="T13" fmla="*/ 485 h 725"/>
                    <a:gd name="T14" fmla="*/ 928 w 985"/>
                    <a:gd name="T15" fmla="*/ 473 h 725"/>
                    <a:gd name="T16" fmla="*/ 959 w 985"/>
                    <a:gd name="T17" fmla="*/ 445 h 725"/>
                    <a:gd name="T18" fmla="*/ 978 w 985"/>
                    <a:gd name="T19" fmla="*/ 409 h 725"/>
                    <a:gd name="T20" fmla="*/ 983 w 985"/>
                    <a:gd name="T21" fmla="*/ 335 h 725"/>
                    <a:gd name="T22" fmla="*/ 969 w 985"/>
                    <a:gd name="T23" fmla="*/ 297 h 725"/>
                    <a:gd name="T24" fmla="*/ 939 w 985"/>
                    <a:gd name="T25" fmla="*/ 268 h 725"/>
                    <a:gd name="T26" fmla="*/ 896 w 985"/>
                    <a:gd name="T27" fmla="*/ 253 h 725"/>
                    <a:gd name="T28" fmla="*/ 858 w 985"/>
                    <a:gd name="T29" fmla="*/ 255 h 725"/>
                    <a:gd name="T30" fmla="*/ 790 w 985"/>
                    <a:gd name="T31" fmla="*/ 286 h 725"/>
                    <a:gd name="T32" fmla="*/ 745 w 985"/>
                    <a:gd name="T33" fmla="*/ 299 h 725"/>
                    <a:gd name="T34" fmla="*/ 727 w 985"/>
                    <a:gd name="T35" fmla="*/ 282 h 725"/>
                    <a:gd name="T36" fmla="*/ 718 w 985"/>
                    <a:gd name="T37" fmla="*/ 183 h 725"/>
                    <a:gd name="T38" fmla="*/ 614 w 985"/>
                    <a:gd name="T39" fmla="*/ 1 h 725"/>
                    <a:gd name="T40" fmla="*/ 484 w 985"/>
                    <a:gd name="T41" fmla="*/ 5 h 725"/>
                    <a:gd name="T42" fmla="*/ 436 w 985"/>
                    <a:gd name="T43" fmla="*/ 26 h 725"/>
                    <a:gd name="T44" fmla="*/ 431 w 985"/>
                    <a:gd name="T45" fmla="*/ 44 h 725"/>
                    <a:gd name="T46" fmla="*/ 439 w 985"/>
                    <a:gd name="T47" fmla="*/ 65 h 725"/>
                    <a:gd name="T48" fmla="*/ 475 w 985"/>
                    <a:gd name="T49" fmla="*/ 125 h 725"/>
                    <a:gd name="T50" fmla="*/ 484 w 985"/>
                    <a:gd name="T51" fmla="*/ 180 h 725"/>
                    <a:gd name="T52" fmla="*/ 479 w 985"/>
                    <a:gd name="T53" fmla="*/ 213 h 725"/>
                    <a:gd name="T54" fmla="*/ 458 w 985"/>
                    <a:gd name="T55" fmla="*/ 247 h 725"/>
                    <a:gd name="T56" fmla="*/ 425 w 985"/>
                    <a:gd name="T57" fmla="*/ 269 h 725"/>
                    <a:gd name="T58" fmla="*/ 376 w 985"/>
                    <a:gd name="T59" fmla="*/ 279 h 725"/>
                    <a:gd name="T60" fmla="*/ 337 w 985"/>
                    <a:gd name="T61" fmla="*/ 271 h 725"/>
                    <a:gd name="T62" fmla="*/ 302 w 985"/>
                    <a:gd name="T63" fmla="*/ 250 h 725"/>
                    <a:gd name="T64" fmla="*/ 277 w 985"/>
                    <a:gd name="T65" fmla="*/ 215 h 725"/>
                    <a:gd name="T66" fmla="*/ 268 w 985"/>
                    <a:gd name="T67" fmla="*/ 166 h 725"/>
                    <a:gd name="T68" fmla="*/ 274 w 985"/>
                    <a:gd name="T69" fmla="*/ 120 h 725"/>
                    <a:gd name="T70" fmla="*/ 296 w 985"/>
                    <a:gd name="T71" fmla="*/ 74 h 725"/>
                    <a:gd name="T72" fmla="*/ 319 w 985"/>
                    <a:gd name="T73" fmla="*/ 43 h 725"/>
                    <a:gd name="T74" fmla="*/ 315 w 985"/>
                    <a:gd name="T75" fmla="*/ 30 h 725"/>
                    <a:gd name="T76" fmla="*/ 270 w 985"/>
                    <a:gd name="T77" fmla="*/ 11 h 725"/>
                    <a:gd name="T78" fmla="*/ 176 w 985"/>
                    <a:gd name="T79" fmla="*/ 2 h 725"/>
                    <a:gd name="T80" fmla="*/ 0 w 985"/>
                    <a:gd name="T81" fmla="*/ 721 h 725"/>
                    <a:gd name="T82" fmla="*/ 130 w 985"/>
                    <a:gd name="T83" fmla="*/ 724 h 725"/>
                    <a:gd name="T84" fmla="*/ 275 w 985"/>
                    <a:gd name="T85" fmla="*/ 715 h 725"/>
                    <a:gd name="T86" fmla="*/ 338 w 985"/>
                    <a:gd name="T87" fmla="*/ 697 h 725"/>
                    <a:gd name="T88" fmla="*/ 345 w 985"/>
                    <a:gd name="T89" fmla="*/ 684 h 725"/>
                    <a:gd name="T90" fmla="*/ 322 w 985"/>
                    <a:gd name="T91" fmla="*/ 650 h 725"/>
                    <a:gd name="T92" fmla="*/ 288 w 985"/>
                    <a:gd name="T93" fmla="*/ 592 h 725"/>
                    <a:gd name="T94" fmla="*/ 278 w 985"/>
                    <a:gd name="T95" fmla="*/ 533 h 725"/>
                    <a:gd name="T96" fmla="*/ 284 w 985"/>
                    <a:gd name="T97" fmla="*/ 506 h 725"/>
                    <a:gd name="T98" fmla="*/ 303 w 985"/>
                    <a:gd name="T99" fmla="*/ 478 h 725"/>
                    <a:gd name="T100" fmla="*/ 358 w 985"/>
                    <a:gd name="T101" fmla="*/ 451 h 725"/>
                    <a:gd name="T102" fmla="*/ 414 w 985"/>
                    <a:gd name="T103" fmla="*/ 452 h 725"/>
                    <a:gd name="T104" fmla="*/ 468 w 985"/>
                    <a:gd name="T105" fmla="*/ 482 h 725"/>
                    <a:gd name="T106" fmla="*/ 488 w 985"/>
                    <a:gd name="T107" fmla="*/ 510 h 725"/>
                    <a:gd name="T108" fmla="*/ 493 w 985"/>
                    <a:gd name="T109" fmla="*/ 556 h 725"/>
                    <a:gd name="T110" fmla="*/ 478 w 985"/>
                    <a:gd name="T111" fmla="*/ 619 h 725"/>
                    <a:gd name="T112" fmla="*/ 460 w 985"/>
                    <a:gd name="T113" fmla="*/ 677 h 725"/>
                    <a:gd name="T114" fmla="*/ 478 w 985"/>
                    <a:gd name="T115" fmla="*/ 703 h 725"/>
                    <a:gd name="T116" fmla="*/ 526 w 985"/>
                    <a:gd name="T117" fmla="*/ 719 h 725"/>
                    <a:gd name="T118" fmla="*/ 706 w 985"/>
                    <a:gd name="T119" fmla="*/ 7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5" h="725">
                      <a:moveTo>
                        <a:pt x="706" y="724"/>
                      </a:moveTo>
                      <a:lnTo>
                        <a:pt x="706" y="724"/>
                      </a:lnTo>
                      <a:lnTo>
                        <a:pt x="705" y="668"/>
                      </a:lnTo>
                      <a:lnTo>
                        <a:pt x="705" y="613"/>
                      </a:lnTo>
                      <a:lnTo>
                        <a:pt x="705" y="564"/>
                      </a:lnTo>
                      <a:lnTo>
                        <a:pt x="707" y="518"/>
                      </a:lnTo>
                      <a:lnTo>
                        <a:pt x="709" y="499"/>
                      </a:lnTo>
                      <a:lnTo>
                        <a:pt x="712" y="480"/>
                      </a:lnTo>
                      <a:lnTo>
                        <a:pt x="716" y="465"/>
                      </a:lnTo>
                      <a:lnTo>
                        <a:pt x="720" y="452"/>
                      </a:lnTo>
                      <a:lnTo>
                        <a:pt x="725" y="441"/>
                      </a:lnTo>
                      <a:lnTo>
                        <a:pt x="731" y="434"/>
                      </a:lnTo>
                      <a:lnTo>
                        <a:pt x="739" y="430"/>
                      </a:lnTo>
                      <a:lnTo>
                        <a:pt x="742" y="429"/>
                      </a:lnTo>
                      <a:lnTo>
                        <a:pt x="748" y="429"/>
                      </a:lnTo>
                      <a:lnTo>
                        <a:pt x="748" y="429"/>
                      </a:lnTo>
                      <a:lnTo>
                        <a:pt x="755" y="430"/>
                      </a:lnTo>
                      <a:lnTo>
                        <a:pt x="760" y="431"/>
                      </a:lnTo>
                      <a:lnTo>
                        <a:pt x="774" y="438"/>
                      </a:lnTo>
                      <a:lnTo>
                        <a:pt x="802" y="459"/>
                      </a:lnTo>
                      <a:lnTo>
                        <a:pt x="818" y="469"/>
                      </a:lnTo>
                      <a:lnTo>
                        <a:pt x="828" y="475"/>
                      </a:lnTo>
                      <a:lnTo>
                        <a:pt x="837" y="478"/>
                      </a:lnTo>
                      <a:lnTo>
                        <a:pt x="847" y="482"/>
                      </a:lnTo>
                      <a:lnTo>
                        <a:pt x="860" y="483"/>
                      </a:lnTo>
                      <a:lnTo>
                        <a:pt x="872" y="485"/>
                      </a:lnTo>
                      <a:lnTo>
                        <a:pt x="886" y="485"/>
                      </a:lnTo>
                      <a:lnTo>
                        <a:pt x="886" y="485"/>
                      </a:lnTo>
                      <a:lnTo>
                        <a:pt x="897" y="483"/>
                      </a:lnTo>
                      <a:lnTo>
                        <a:pt x="909" y="480"/>
                      </a:lnTo>
                      <a:lnTo>
                        <a:pt x="918" y="478"/>
                      </a:lnTo>
                      <a:lnTo>
                        <a:pt x="928" y="473"/>
                      </a:lnTo>
                      <a:lnTo>
                        <a:pt x="937" y="468"/>
                      </a:lnTo>
                      <a:lnTo>
                        <a:pt x="945" y="461"/>
                      </a:lnTo>
                      <a:lnTo>
                        <a:pt x="952" y="454"/>
                      </a:lnTo>
                      <a:lnTo>
                        <a:pt x="959" y="445"/>
                      </a:lnTo>
                      <a:lnTo>
                        <a:pt x="965" y="437"/>
                      </a:lnTo>
                      <a:lnTo>
                        <a:pt x="970" y="429"/>
                      </a:lnTo>
                      <a:lnTo>
                        <a:pt x="974" y="419"/>
                      </a:lnTo>
                      <a:lnTo>
                        <a:pt x="978" y="409"/>
                      </a:lnTo>
                      <a:lnTo>
                        <a:pt x="984" y="388"/>
                      </a:lnTo>
                      <a:lnTo>
                        <a:pt x="985" y="367"/>
                      </a:lnTo>
                      <a:lnTo>
                        <a:pt x="985" y="345"/>
                      </a:lnTo>
                      <a:lnTo>
                        <a:pt x="983" y="335"/>
                      </a:lnTo>
                      <a:lnTo>
                        <a:pt x="981" y="325"/>
                      </a:lnTo>
                      <a:lnTo>
                        <a:pt x="977" y="315"/>
                      </a:lnTo>
                      <a:lnTo>
                        <a:pt x="973" y="306"/>
                      </a:lnTo>
                      <a:lnTo>
                        <a:pt x="969" y="297"/>
                      </a:lnTo>
                      <a:lnTo>
                        <a:pt x="962" y="289"/>
                      </a:lnTo>
                      <a:lnTo>
                        <a:pt x="955" y="280"/>
                      </a:lnTo>
                      <a:lnTo>
                        <a:pt x="948" y="273"/>
                      </a:lnTo>
                      <a:lnTo>
                        <a:pt x="939" y="268"/>
                      </a:lnTo>
                      <a:lnTo>
                        <a:pt x="930" y="262"/>
                      </a:lnTo>
                      <a:lnTo>
                        <a:pt x="920" y="258"/>
                      </a:lnTo>
                      <a:lnTo>
                        <a:pt x="909" y="255"/>
                      </a:lnTo>
                      <a:lnTo>
                        <a:pt x="896" y="253"/>
                      </a:lnTo>
                      <a:lnTo>
                        <a:pt x="883" y="253"/>
                      </a:lnTo>
                      <a:lnTo>
                        <a:pt x="883" y="253"/>
                      </a:lnTo>
                      <a:lnTo>
                        <a:pt x="871" y="253"/>
                      </a:lnTo>
                      <a:lnTo>
                        <a:pt x="858" y="255"/>
                      </a:lnTo>
                      <a:lnTo>
                        <a:pt x="846" y="258"/>
                      </a:lnTo>
                      <a:lnTo>
                        <a:pt x="835" y="264"/>
                      </a:lnTo>
                      <a:lnTo>
                        <a:pt x="811" y="275"/>
                      </a:lnTo>
                      <a:lnTo>
                        <a:pt x="790" y="286"/>
                      </a:lnTo>
                      <a:lnTo>
                        <a:pt x="769" y="294"/>
                      </a:lnTo>
                      <a:lnTo>
                        <a:pt x="760" y="299"/>
                      </a:lnTo>
                      <a:lnTo>
                        <a:pt x="752" y="299"/>
                      </a:lnTo>
                      <a:lnTo>
                        <a:pt x="745" y="299"/>
                      </a:lnTo>
                      <a:lnTo>
                        <a:pt x="738" y="296"/>
                      </a:lnTo>
                      <a:lnTo>
                        <a:pt x="732" y="290"/>
                      </a:lnTo>
                      <a:lnTo>
                        <a:pt x="727" y="282"/>
                      </a:lnTo>
                      <a:lnTo>
                        <a:pt x="727" y="282"/>
                      </a:lnTo>
                      <a:lnTo>
                        <a:pt x="724" y="269"/>
                      </a:lnTo>
                      <a:lnTo>
                        <a:pt x="721" y="247"/>
                      </a:lnTo>
                      <a:lnTo>
                        <a:pt x="720" y="219"/>
                      </a:lnTo>
                      <a:lnTo>
                        <a:pt x="718" y="183"/>
                      </a:lnTo>
                      <a:lnTo>
                        <a:pt x="717" y="99"/>
                      </a:lnTo>
                      <a:lnTo>
                        <a:pt x="718" y="6"/>
                      </a:lnTo>
                      <a:lnTo>
                        <a:pt x="718" y="6"/>
                      </a:lnTo>
                      <a:lnTo>
                        <a:pt x="614" y="1"/>
                      </a:lnTo>
                      <a:lnTo>
                        <a:pt x="565" y="0"/>
                      </a:lnTo>
                      <a:lnTo>
                        <a:pt x="521" y="1"/>
                      </a:lnTo>
                      <a:lnTo>
                        <a:pt x="502" y="2"/>
                      </a:lnTo>
                      <a:lnTo>
                        <a:pt x="484" y="5"/>
                      </a:lnTo>
                      <a:lnTo>
                        <a:pt x="468" y="9"/>
                      </a:lnTo>
                      <a:lnTo>
                        <a:pt x="454" y="13"/>
                      </a:lnTo>
                      <a:lnTo>
                        <a:pt x="445" y="19"/>
                      </a:lnTo>
                      <a:lnTo>
                        <a:pt x="436" y="26"/>
                      </a:lnTo>
                      <a:lnTo>
                        <a:pt x="433" y="30"/>
                      </a:lnTo>
                      <a:lnTo>
                        <a:pt x="432" y="34"/>
                      </a:lnTo>
                      <a:lnTo>
                        <a:pt x="431" y="39"/>
                      </a:lnTo>
                      <a:lnTo>
                        <a:pt x="431" y="44"/>
                      </a:lnTo>
                      <a:lnTo>
                        <a:pt x="431" y="44"/>
                      </a:lnTo>
                      <a:lnTo>
                        <a:pt x="431" y="50"/>
                      </a:lnTo>
                      <a:lnTo>
                        <a:pt x="433" y="55"/>
                      </a:lnTo>
                      <a:lnTo>
                        <a:pt x="439" y="65"/>
                      </a:lnTo>
                      <a:lnTo>
                        <a:pt x="457" y="90"/>
                      </a:lnTo>
                      <a:lnTo>
                        <a:pt x="467" y="106"/>
                      </a:lnTo>
                      <a:lnTo>
                        <a:pt x="471" y="116"/>
                      </a:lnTo>
                      <a:lnTo>
                        <a:pt x="475" y="125"/>
                      </a:lnTo>
                      <a:lnTo>
                        <a:pt x="479" y="138"/>
                      </a:lnTo>
                      <a:lnTo>
                        <a:pt x="482" y="150"/>
                      </a:lnTo>
                      <a:lnTo>
                        <a:pt x="484" y="164"/>
                      </a:lnTo>
                      <a:lnTo>
                        <a:pt x="484" y="180"/>
                      </a:lnTo>
                      <a:lnTo>
                        <a:pt x="484" y="180"/>
                      </a:lnTo>
                      <a:lnTo>
                        <a:pt x="484" y="192"/>
                      </a:lnTo>
                      <a:lnTo>
                        <a:pt x="482" y="204"/>
                      </a:lnTo>
                      <a:lnTo>
                        <a:pt x="479" y="213"/>
                      </a:lnTo>
                      <a:lnTo>
                        <a:pt x="475" y="223"/>
                      </a:lnTo>
                      <a:lnTo>
                        <a:pt x="470" y="232"/>
                      </a:lnTo>
                      <a:lnTo>
                        <a:pt x="464" y="240"/>
                      </a:lnTo>
                      <a:lnTo>
                        <a:pt x="458" y="247"/>
                      </a:lnTo>
                      <a:lnTo>
                        <a:pt x="450" y="254"/>
                      </a:lnTo>
                      <a:lnTo>
                        <a:pt x="443" y="260"/>
                      </a:lnTo>
                      <a:lnTo>
                        <a:pt x="435" y="265"/>
                      </a:lnTo>
                      <a:lnTo>
                        <a:pt x="425" y="269"/>
                      </a:lnTo>
                      <a:lnTo>
                        <a:pt x="417" y="272"/>
                      </a:lnTo>
                      <a:lnTo>
                        <a:pt x="407" y="275"/>
                      </a:lnTo>
                      <a:lnTo>
                        <a:pt x="397" y="278"/>
                      </a:lnTo>
                      <a:lnTo>
                        <a:pt x="376" y="279"/>
                      </a:lnTo>
                      <a:lnTo>
                        <a:pt x="366" y="278"/>
                      </a:lnTo>
                      <a:lnTo>
                        <a:pt x="356" y="276"/>
                      </a:lnTo>
                      <a:lnTo>
                        <a:pt x="347" y="275"/>
                      </a:lnTo>
                      <a:lnTo>
                        <a:pt x="337" y="271"/>
                      </a:lnTo>
                      <a:lnTo>
                        <a:pt x="327" y="268"/>
                      </a:lnTo>
                      <a:lnTo>
                        <a:pt x="319" y="262"/>
                      </a:lnTo>
                      <a:lnTo>
                        <a:pt x="310" y="257"/>
                      </a:lnTo>
                      <a:lnTo>
                        <a:pt x="302" y="250"/>
                      </a:lnTo>
                      <a:lnTo>
                        <a:pt x="295" y="243"/>
                      </a:lnTo>
                      <a:lnTo>
                        <a:pt x="288" y="234"/>
                      </a:lnTo>
                      <a:lnTo>
                        <a:pt x="282" y="226"/>
                      </a:lnTo>
                      <a:lnTo>
                        <a:pt x="277" y="215"/>
                      </a:lnTo>
                      <a:lnTo>
                        <a:pt x="274" y="205"/>
                      </a:lnTo>
                      <a:lnTo>
                        <a:pt x="271" y="192"/>
                      </a:lnTo>
                      <a:lnTo>
                        <a:pt x="268" y="180"/>
                      </a:lnTo>
                      <a:lnTo>
                        <a:pt x="268" y="166"/>
                      </a:lnTo>
                      <a:lnTo>
                        <a:pt x="268" y="166"/>
                      </a:lnTo>
                      <a:lnTo>
                        <a:pt x="268" y="149"/>
                      </a:lnTo>
                      <a:lnTo>
                        <a:pt x="271" y="132"/>
                      </a:lnTo>
                      <a:lnTo>
                        <a:pt x="274" y="120"/>
                      </a:lnTo>
                      <a:lnTo>
                        <a:pt x="277" y="107"/>
                      </a:lnTo>
                      <a:lnTo>
                        <a:pt x="282" y="97"/>
                      </a:lnTo>
                      <a:lnTo>
                        <a:pt x="287" y="88"/>
                      </a:lnTo>
                      <a:lnTo>
                        <a:pt x="296" y="74"/>
                      </a:lnTo>
                      <a:lnTo>
                        <a:pt x="306" y="62"/>
                      </a:lnTo>
                      <a:lnTo>
                        <a:pt x="315" y="53"/>
                      </a:lnTo>
                      <a:lnTo>
                        <a:pt x="317" y="48"/>
                      </a:lnTo>
                      <a:lnTo>
                        <a:pt x="319" y="43"/>
                      </a:lnTo>
                      <a:lnTo>
                        <a:pt x="319" y="39"/>
                      </a:lnTo>
                      <a:lnTo>
                        <a:pt x="317" y="33"/>
                      </a:lnTo>
                      <a:lnTo>
                        <a:pt x="317" y="33"/>
                      </a:lnTo>
                      <a:lnTo>
                        <a:pt x="315" y="30"/>
                      </a:lnTo>
                      <a:lnTo>
                        <a:pt x="312" y="26"/>
                      </a:lnTo>
                      <a:lnTo>
                        <a:pt x="302" y="20"/>
                      </a:lnTo>
                      <a:lnTo>
                        <a:pt x="287" y="15"/>
                      </a:lnTo>
                      <a:lnTo>
                        <a:pt x="270" y="11"/>
                      </a:lnTo>
                      <a:lnTo>
                        <a:pt x="249" y="8"/>
                      </a:lnTo>
                      <a:lnTo>
                        <a:pt x="226" y="5"/>
                      </a:lnTo>
                      <a:lnTo>
                        <a:pt x="176" y="2"/>
                      </a:lnTo>
                      <a:lnTo>
                        <a:pt x="176" y="2"/>
                      </a:lnTo>
                      <a:lnTo>
                        <a:pt x="123" y="1"/>
                      </a:lnTo>
                      <a:lnTo>
                        <a:pt x="74" y="2"/>
                      </a:lnTo>
                      <a:lnTo>
                        <a:pt x="0" y="4"/>
                      </a:lnTo>
                      <a:lnTo>
                        <a:pt x="0" y="721"/>
                      </a:lnTo>
                      <a:lnTo>
                        <a:pt x="0" y="721"/>
                      </a:lnTo>
                      <a:lnTo>
                        <a:pt x="0" y="721"/>
                      </a:lnTo>
                      <a:lnTo>
                        <a:pt x="74" y="724"/>
                      </a:lnTo>
                      <a:lnTo>
                        <a:pt x="130" y="724"/>
                      </a:lnTo>
                      <a:lnTo>
                        <a:pt x="192" y="722"/>
                      </a:lnTo>
                      <a:lnTo>
                        <a:pt x="221" y="721"/>
                      </a:lnTo>
                      <a:lnTo>
                        <a:pt x="249" y="718"/>
                      </a:lnTo>
                      <a:lnTo>
                        <a:pt x="275" y="715"/>
                      </a:lnTo>
                      <a:lnTo>
                        <a:pt x="299" y="711"/>
                      </a:lnTo>
                      <a:lnTo>
                        <a:pt x="319" y="707"/>
                      </a:lnTo>
                      <a:lnTo>
                        <a:pt x="333" y="700"/>
                      </a:lnTo>
                      <a:lnTo>
                        <a:pt x="338" y="697"/>
                      </a:lnTo>
                      <a:lnTo>
                        <a:pt x="342" y="693"/>
                      </a:lnTo>
                      <a:lnTo>
                        <a:pt x="344" y="689"/>
                      </a:lnTo>
                      <a:lnTo>
                        <a:pt x="345" y="684"/>
                      </a:lnTo>
                      <a:lnTo>
                        <a:pt x="345" y="684"/>
                      </a:lnTo>
                      <a:lnTo>
                        <a:pt x="344" y="679"/>
                      </a:lnTo>
                      <a:lnTo>
                        <a:pt x="341" y="675"/>
                      </a:lnTo>
                      <a:lnTo>
                        <a:pt x="333" y="663"/>
                      </a:lnTo>
                      <a:lnTo>
                        <a:pt x="322" y="650"/>
                      </a:lnTo>
                      <a:lnTo>
                        <a:pt x="310" y="634"/>
                      </a:lnTo>
                      <a:lnTo>
                        <a:pt x="298" y="615"/>
                      </a:lnTo>
                      <a:lnTo>
                        <a:pt x="292" y="605"/>
                      </a:lnTo>
                      <a:lnTo>
                        <a:pt x="288" y="592"/>
                      </a:lnTo>
                      <a:lnTo>
                        <a:pt x="284" y="580"/>
                      </a:lnTo>
                      <a:lnTo>
                        <a:pt x="281" y="566"/>
                      </a:lnTo>
                      <a:lnTo>
                        <a:pt x="278" y="550"/>
                      </a:lnTo>
                      <a:lnTo>
                        <a:pt x="278" y="533"/>
                      </a:lnTo>
                      <a:lnTo>
                        <a:pt x="278" y="533"/>
                      </a:lnTo>
                      <a:lnTo>
                        <a:pt x="280" y="524"/>
                      </a:lnTo>
                      <a:lnTo>
                        <a:pt x="281" y="514"/>
                      </a:lnTo>
                      <a:lnTo>
                        <a:pt x="284" y="506"/>
                      </a:lnTo>
                      <a:lnTo>
                        <a:pt x="288" y="497"/>
                      </a:lnTo>
                      <a:lnTo>
                        <a:pt x="292" y="490"/>
                      </a:lnTo>
                      <a:lnTo>
                        <a:pt x="298" y="483"/>
                      </a:lnTo>
                      <a:lnTo>
                        <a:pt x="303" y="478"/>
                      </a:lnTo>
                      <a:lnTo>
                        <a:pt x="309" y="472"/>
                      </a:lnTo>
                      <a:lnTo>
                        <a:pt x="324" y="462"/>
                      </a:lnTo>
                      <a:lnTo>
                        <a:pt x="341" y="457"/>
                      </a:lnTo>
                      <a:lnTo>
                        <a:pt x="358" y="451"/>
                      </a:lnTo>
                      <a:lnTo>
                        <a:pt x="376" y="450"/>
                      </a:lnTo>
                      <a:lnTo>
                        <a:pt x="376" y="450"/>
                      </a:lnTo>
                      <a:lnTo>
                        <a:pt x="396" y="450"/>
                      </a:lnTo>
                      <a:lnTo>
                        <a:pt x="414" y="452"/>
                      </a:lnTo>
                      <a:lnTo>
                        <a:pt x="431" y="458"/>
                      </a:lnTo>
                      <a:lnTo>
                        <a:pt x="447" y="465"/>
                      </a:lnTo>
                      <a:lnTo>
                        <a:pt x="461" y="476"/>
                      </a:lnTo>
                      <a:lnTo>
                        <a:pt x="468" y="482"/>
                      </a:lnTo>
                      <a:lnTo>
                        <a:pt x="474" y="487"/>
                      </a:lnTo>
                      <a:lnTo>
                        <a:pt x="479" y="494"/>
                      </a:lnTo>
                      <a:lnTo>
                        <a:pt x="484" y="503"/>
                      </a:lnTo>
                      <a:lnTo>
                        <a:pt x="488" y="510"/>
                      </a:lnTo>
                      <a:lnTo>
                        <a:pt x="489" y="520"/>
                      </a:lnTo>
                      <a:lnTo>
                        <a:pt x="489" y="520"/>
                      </a:lnTo>
                      <a:lnTo>
                        <a:pt x="493" y="538"/>
                      </a:lnTo>
                      <a:lnTo>
                        <a:pt x="493" y="556"/>
                      </a:lnTo>
                      <a:lnTo>
                        <a:pt x="492" y="573"/>
                      </a:lnTo>
                      <a:lnTo>
                        <a:pt x="488" y="589"/>
                      </a:lnTo>
                      <a:lnTo>
                        <a:pt x="482" y="605"/>
                      </a:lnTo>
                      <a:lnTo>
                        <a:pt x="478" y="619"/>
                      </a:lnTo>
                      <a:lnTo>
                        <a:pt x="467" y="645"/>
                      </a:lnTo>
                      <a:lnTo>
                        <a:pt x="463" y="656"/>
                      </a:lnTo>
                      <a:lnTo>
                        <a:pt x="460" y="668"/>
                      </a:lnTo>
                      <a:lnTo>
                        <a:pt x="460" y="677"/>
                      </a:lnTo>
                      <a:lnTo>
                        <a:pt x="463" y="687"/>
                      </a:lnTo>
                      <a:lnTo>
                        <a:pt x="465" y="691"/>
                      </a:lnTo>
                      <a:lnTo>
                        <a:pt x="468" y="696"/>
                      </a:lnTo>
                      <a:lnTo>
                        <a:pt x="478" y="703"/>
                      </a:lnTo>
                      <a:lnTo>
                        <a:pt x="492" y="710"/>
                      </a:lnTo>
                      <a:lnTo>
                        <a:pt x="510" y="715"/>
                      </a:lnTo>
                      <a:lnTo>
                        <a:pt x="510" y="715"/>
                      </a:lnTo>
                      <a:lnTo>
                        <a:pt x="526" y="719"/>
                      </a:lnTo>
                      <a:lnTo>
                        <a:pt x="545" y="721"/>
                      </a:lnTo>
                      <a:lnTo>
                        <a:pt x="591" y="724"/>
                      </a:lnTo>
                      <a:lnTo>
                        <a:pt x="646" y="725"/>
                      </a:lnTo>
                      <a:lnTo>
                        <a:pt x="706" y="724"/>
                      </a:lnTo>
                      <a:lnTo>
                        <a:pt x="706" y="724"/>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1" name="Freeform 7"/>
                <p:cNvSpPr>
                  <a:spLocks/>
                </p:cNvSpPr>
                <p:nvPr/>
              </p:nvSpPr>
              <p:spPr bwMode="auto">
                <a:xfrm>
                  <a:off x="4295775" y="1773238"/>
                  <a:ext cx="1149350" cy="1563687"/>
                </a:xfrm>
                <a:custGeom>
                  <a:avLst/>
                  <a:gdLst>
                    <a:gd name="T0" fmla="*/ 0 w 724"/>
                    <a:gd name="T1" fmla="*/ 598 h 985"/>
                    <a:gd name="T2" fmla="*/ 8 w 724"/>
                    <a:gd name="T3" fmla="*/ 510 h 985"/>
                    <a:gd name="T4" fmla="*/ 29 w 724"/>
                    <a:gd name="T5" fmla="*/ 468 h 985"/>
                    <a:gd name="T6" fmla="*/ 57 w 724"/>
                    <a:gd name="T7" fmla="*/ 460 h 985"/>
                    <a:gd name="T8" fmla="*/ 120 w 724"/>
                    <a:gd name="T9" fmla="*/ 482 h 985"/>
                    <a:gd name="T10" fmla="*/ 186 w 724"/>
                    <a:gd name="T11" fmla="*/ 492 h 985"/>
                    <a:gd name="T12" fmla="*/ 222 w 724"/>
                    <a:gd name="T13" fmla="*/ 484 h 985"/>
                    <a:gd name="T14" fmla="*/ 249 w 724"/>
                    <a:gd name="T15" fmla="*/ 461 h 985"/>
                    <a:gd name="T16" fmla="*/ 274 w 724"/>
                    <a:gd name="T17" fmla="*/ 394 h 985"/>
                    <a:gd name="T18" fmla="*/ 268 w 724"/>
                    <a:gd name="T19" fmla="*/ 340 h 985"/>
                    <a:gd name="T20" fmla="*/ 240 w 724"/>
                    <a:gd name="T21" fmla="*/ 296 h 985"/>
                    <a:gd name="T22" fmla="*/ 211 w 724"/>
                    <a:gd name="T23" fmla="*/ 281 h 985"/>
                    <a:gd name="T24" fmla="*/ 175 w 724"/>
                    <a:gd name="T25" fmla="*/ 278 h 985"/>
                    <a:gd name="T26" fmla="*/ 120 w 724"/>
                    <a:gd name="T27" fmla="*/ 292 h 985"/>
                    <a:gd name="T28" fmla="*/ 62 w 724"/>
                    <a:gd name="T29" fmla="*/ 333 h 985"/>
                    <a:gd name="T30" fmla="*/ 41 w 724"/>
                    <a:gd name="T31" fmla="*/ 344 h 985"/>
                    <a:gd name="T32" fmla="*/ 24 w 724"/>
                    <a:gd name="T33" fmla="*/ 333 h 985"/>
                    <a:gd name="T34" fmla="*/ 6 w 724"/>
                    <a:gd name="T35" fmla="*/ 249 h 985"/>
                    <a:gd name="T36" fmla="*/ 1 w 724"/>
                    <a:gd name="T37" fmla="*/ 73 h 985"/>
                    <a:gd name="T38" fmla="*/ 721 w 724"/>
                    <a:gd name="T39" fmla="*/ 32 h 985"/>
                    <a:gd name="T40" fmla="*/ 719 w 724"/>
                    <a:gd name="T41" fmla="*/ 189 h 985"/>
                    <a:gd name="T42" fmla="*/ 703 w 724"/>
                    <a:gd name="T43" fmla="*/ 312 h 985"/>
                    <a:gd name="T44" fmla="*/ 684 w 724"/>
                    <a:gd name="T45" fmla="*/ 344 h 985"/>
                    <a:gd name="T46" fmla="*/ 668 w 724"/>
                    <a:gd name="T47" fmla="*/ 342 h 985"/>
                    <a:gd name="T48" fmla="*/ 626 w 724"/>
                    <a:gd name="T49" fmla="*/ 301 h 985"/>
                    <a:gd name="T50" fmla="*/ 579 w 724"/>
                    <a:gd name="T51" fmla="*/ 280 h 985"/>
                    <a:gd name="T52" fmla="*/ 534 w 724"/>
                    <a:gd name="T53" fmla="*/ 277 h 985"/>
                    <a:gd name="T54" fmla="*/ 495 w 724"/>
                    <a:gd name="T55" fmla="*/ 288 h 985"/>
                    <a:gd name="T56" fmla="*/ 468 w 724"/>
                    <a:gd name="T57" fmla="*/ 313 h 985"/>
                    <a:gd name="T58" fmla="*/ 453 w 724"/>
                    <a:gd name="T59" fmla="*/ 356 h 985"/>
                    <a:gd name="T60" fmla="*/ 463 w 724"/>
                    <a:gd name="T61" fmla="*/ 432 h 985"/>
                    <a:gd name="T62" fmla="*/ 493 w 724"/>
                    <a:gd name="T63" fmla="*/ 477 h 985"/>
                    <a:gd name="T64" fmla="*/ 524 w 724"/>
                    <a:gd name="T65" fmla="*/ 491 h 985"/>
                    <a:gd name="T66" fmla="*/ 580 w 724"/>
                    <a:gd name="T67" fmla="*/ 491 h 985"/>
                    <a:gd name="T68" fmla="*/ 649 w 724"/>
                    <a:gd name="T69" fmla="*/ 465 h 985"/>
                    <a:gd name="T70" fmla="*/ 688 w 724"/>
                    <a:gd name="T71" fmla="*/ 461 h 985"/>
                    <a:gd name="T72" fmla="*/ 714 w 724"/>
                    <a:gd name="T73" fmla="*/ 510 h 985"/>
                    <a:gd name="T74" fmla="*/ 723 w 724"/>
                    <a:gd name="T75" fmla="*/ 570 h 985"/>
                    <a:gd name="T76" fmla="*/ 723 w 724"/>
                    <a:gd name="T77" fmla="*/ 718 h 985"/>
                    <a:gd name="T78" fmla="*/ 478 w 724"/>
                    <a:gd name="T79" fmla="*/ 721 h 985"/>
                    <a:gd name="T80" fmla="*/ 433 w 724"/>
                    <a:gd name="T81" fmla="*/ 731 h 985"/>
                    <a:gd name="T82" fmla="*/ 426 w 724"/>
                    <a:gd name="T83" fmla="*/ 760 h 985"/>
                    <a:gd name="T84" fmla="*/ 461 w 724"/>
                    <a:gd name="T85" fmla="*/ 833 h 985"/>
                    <a:gd name="T86" fmla="*/ 472 w 724"/>
                    <a:gd name="T87" fmla="*/ 882 h 985"/>
                    <a:gd name="T88" fmla="*/ 467 w 724"/>
                    <a:gd name="T89" fmla="*/ 920 h 985"/>
                    <a:gd name="T90" fmla="*/ 445 w 724"/>
                    <a:gd name="T91" fmla="*/ 955 h 985"/>
                    <a:gd name="T92" fmla="*/ 410 w 724"/>
                    <a:gd name="T93" fmla="*/ 977 h 985"/>
                    <a:gd name="T94" fmla="*/ 358 w 724"/>
                    <a:gd name="T95" fmla="*/ 985 h 985"/>
                    <a:gd name="T96" fmla="*/ 296 w 724"/>
                    <a:gd name="T97" fmla="*/ 970 h 985"/>
                    <a:gd name="T98" fmla="*/ 264 w 724"/>
                    <a:gd name="T99" fmla="*/ 945 h 985"/>
                    <a:gd name="T100" fmla="*/ 243 w 724"/>
                    <a:gd name="T101" fmla="*/ 909 h 985"/>
                    <a:gd name="T102" fmla="*/ 239 w 724"/>
                    <a:gd name="T103" fmla="*/ 872 h 985"/>
                    <a:gd name="T104" fmla="*/ 250 w 724"/>
                    <a:gd name="T105" fmla="*/ 826 h 985"/>
                    <a:gd name="T106" fmla="*/ 294 w 724"/>
                    <a:gd name="T107" fmla="*/ 760 h 985"/>
                    <a:gd name="T108" fmla="*/ 296 w 724"/>
                    <a:gd name="T109" fmla="*/ 742 h 985"/>
                    <a:gd name="T110" fmla="*/ 282 w 724"/>
                    <a:gd name="T111" fmla="*/ 727 h 985"/>
                    <a:gd name="T112" fmla="*/ 225 w 724"/>
                    <a:gd name="T113" fmla="*/ 714 h 985"/>
                    <a:gd name="T114" fmla="*/ 1 w 724"/>
                    <a:gd name="T115" fmla="*/ 723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985">
                      <a:moveTo>
                        <a:pt x="1" y="723"/>
                      </a:moveTo>
                      <a:lnTo>
                        <a:pt x="1" y="723"/>
                      </a:lnTo>
                      <a:lnTo>
                        <a:pt x="0" y="657"/>
                      </a:lnTo>
                      <a:lnTo>
                        <a:pt x="0" y="598"/>
                      </a:lnTo>
                      <a:lnTo>
                        <a:pt x="1" y="572"/>
                      </a:lnTo>
                      <a:lnTo>
                        <a:pt x="3" y="547"/>
                      </a:lnTo>
                      <a:lnTo>
                        <a:pt x="6" y="527"/>
                      </a:lnTo>
                      <a:lnTo>
                        <a:pt x="8" y="510"/>
                      </a:lnTo>
                      <a:lnTo>
                        <a:pt x="8" y="510"/>
                      </a:lnTo>
                      <a:lnTo>
                        <a:pt x="15" y="491"/>
                      </a:lnTo>
                      <a:lnTo>
                        <a:pt x="21" y="477"/>
                      </a:lnTo>
                      <a:lnTo>
                        <a:pt x="29" y="468"/>
                      </a:lnTo>
                      <a:lnTo>
                        <a:pt x="34" y="464"/>
                      </a:lnTo>
                      <a:lnTo>
                        <a:pt x="38" y="463"/>
                      </a:lnTo>
                      <a:lnTo>
                        <a:pt x="48" y="460"/>
                      </a:lnTo>
                      <a:lnTo>
                        <a:pt x="57" y="460"/>
                      </a:lnTo>
                      <a:lnTo>
                        <a:pt x="69" y="463"/>
                      </a:lnTo>
                      <a:lnTo>
                        <a:pt x="80" y="467"/>
                      </a:lnTo>
                      <a:lnTo>
                        <a:pt x="106" y="477"/>
                      </a:lnTo>
                      <a:lnTo>
                        <a:pt x="120" y="482"/>
                      </a:lnTo>
                      <a:lnTo>
                        <a:pt x="136" y="488"/>
                      </a:lnTo>
                      <a:lnTo>
                        <a:pt x="151" y="491"/>
                      </a:lnTo>
                      <a:lnTo>
                        <a:pt x="169" y="493"/>
                      </a:lnTo>
                      <a:lnTo>
                        <a:pt x="186" y="492"/>
                      </a:lnTo>
                      <a:lnTo>
                        <a:pt x="205" y="489"/>
                      </a:lnTo>
                      <a:lnTo>
                        <a:pt x="205" y="489"/>
                      </a:lnTo>
                      <a:lnTo>
                        <a:pt x="214" y="486"/>
                      </a:lnTo>
                      <a:lnTo>
                        <a:pt x="222" y="484"/>
                      </a:lnTo>
                      <a:lnTo>
                        <a:pt x="229" y="479"/>
                      </a:lnTo>
                      <a:lnTo>
                        <a:pt x="236" y="474"/>
                      </a:lnTo>
                      <a:lnTo>
                        <a:pt x="243" y="468"/>
                      </a:lnTo>
                      <a:lnTo>
                        <a:pt x="249" y="461"/>
                      </a:lnTo>
                      <a:lnTo>
                        <a:pt x="259" y="447"/>
                      </a:lnTo>
                      <a:lnTo>
                        <a:pt x="267" y="431"/>
                      </a:lnTo>
                      <a:lnTo>
                        <a:pt x="271" y="414"/>
                      </a:lnTo>
                      <a:lnTo>
                        <a:pt x="274" y="394"/>
                      </a:lnTo>
                      <a:lnTo>
                        <a:pt x="275" y="376"/>
                      </a:lnTo>
                      <a:lnTo>
                        <a:pt x="275" y="376"/>
                      </a:lnTo>
                      <a:lnTo>
                        <a:pt x="273" y="358"/>
                      </a:lnTo>
                      <a:lnTo>
                        <a:pt x="268" y="340"/>
                      </a:lnTo>
                      <a:lnTo>
                        <a:pt x="261" y="324"/>
                      </a:lnTo>
                      <a:lnTo>
                        <a:pt x="253" y="309"/>
                      </a:lnTo>
                      <a:lnTo>
                        <a:pt x="247" y="302"/>
                      </a:lnTo>
                      <a:lnTo>
                        <a:pt x="240" y="296"/>
                      </a:lnTo>
                      <a:lnTo>
                        <a:pt x="235" y="292"/>
                      </a:lnTo>
                      <a:lnTo>
                        <a:pt x="226" y="287"/>
                      </a:lnTo>
                      <a:lnTo>
                        <a:pt x="219" y="284"/>
                      </a:lnTo>
                      <a:lnTo>
                        <a:pt x="211" y="281"/>
                      </a:lnTo>
                      <a:lnTo>
                        <a:pt x="201" y="278"/>
                      </a:lnTo>
                      <a:lnTo>
                        <a:pt x="192" y="278"/>
                      </a:lnTo>
                      <a:lnTo>
                        <a:pt x="192" y="278"/>
                      </a:lnTo>
                      <a:lnTo>
                        <a:pt x="175" y="278"/>
                      </a:lnTo>
                      <a:lnTo>
                        <a:pt x="159" y="280"/>
                      </a:lnTo>
                      <a:lnTo>
                        <a:pt x="145" y="282"/>
                      </a:lnTo>
                      <a:lnTo>
                        <a:pt x="133" y="287"/>
                      </a:lnTo>
                      <a:lnTo>
                        <a:pt x="120" y="292"/>
                      </a:lnTo>
                      <a:lnTo>
                        <a:pt x="109" y="298"/>
                      </a:lnTo>
                      <a:lnTo>
                        <a:pt x="91" y="309"/>
                      </a:lnTo>
                      <a:lnTo>
                        <a:pt x="75" y="322"/>
                      </a:lnTo>
                      <a:lnTo>
                        <a:pt x="62" y="333"/>
                      </a:lnTo>
                      <a:lnTo>
                        <a:pt x="50" y="341"/>
                      </a:lnTo>
                      <a:lnTo>
                        <a:pt x="45" y="344"/>
                      </a:lnTo>
                      <a:lnTo>
                        <a:pt x="41" y="344"/>
                      </a:lnTo>
                      <a:lnTo>
                        <a:pt x="41" y="344"/>
                      </a:lnTo>
                      <a:lnTo>
                        <a:pt x="35" y="344"/>
                      </a:lnTo>
                      <a:lnTo>
                        <a:pt x="32" y="341"/>
                      </a:lnTo>
                      <a:lnTo>
                        <a:pt x="28" y="338"/>
                      </a:lnTo>
                      <a:lnTo>
                        <a:pt x="24" y="333"/>
                      </a:lnTo>
                      <a:lnTo>
                        <a:pt x="18" y="317"/>
                      </a:lnTo>
                      <a:lnTo>
                        <a:pt x="13" y="299"/>
                      </a:lnTo>
                      <a:lnTo>
                        <a:pt x="10" y="275"/>
                      </a:lnTo>
                      <a:lnTo>
                        <a:pt x="6" y="249"/>
                      </a:lnTo>
                      <a:lnTo>
                        <a:pt x="4" y="221"/>
                      </a:lnTo>
                      <a:lnTo>
                        <a:pt x="3" y="190"/>
                      </a:lnTo>
                      <a:lnTo>
                        <a:pt x="1" y="130"/>
                      </a:lnTo>
                      <a:lnTo>
                        <a:pt x="1" y="73"/>
                      </a:lnTo>
                      <a:lnTo>
                        <a:pt x="4" y="0"/>
                      </a:lnTo>
                      <a:lnTo>
                        <a:pt x="720" y="0"/>
                      </a:lnTo>
                      <a:lnTo>
                        <a:pt x="720" y="0"/>
                      </a:lnTo>
                      <a:lnTo>
                        <a:pt x="721" y="32"/>
                      </a:lnTo>
                      <a:lnTo>
                        <a:pt x="721" y="77"/>
                      </a:lnTo>
                      <a:lnTo>
                        <a:pt x="721" y="131"/>
                      </a:lnTo>
                      <a:lnTo>
                        <a:pt x="719" y="189"/>
                      </a:lnTo>
                      <a:lnTo>
                        <a:pt x="719" y="189"/>
                      </a:lnTo>
                      <a:lnTo>
                        <a:pt x="714" y="245"/>
                      </a:lnTo>
                      <a:lnTo>
                        <a:pt x="712" y="270"/>
                      </a:lnTo>
                      <a:lnTo>
                        <a:pt x="707" y="292"/>
                      </a:lnTo>
                      <a:lnTo>
                        <a:pt x="703" y="312"/>
                      </a:lnTo>
                      <a:lnTo>
                        <a:pt x="698" y="327"/>
                      </a:lnTo>
                      <a:lnTo>
                        <a:pt x="691" y="338"/>
                      </a:lnTo>
                      <a:lnTo>
                        <a:pt x="688" y="342"/>
                      </a:lnTo>
                      <a:lnTo>
                        <a:pt x="684" y="344"/>
                      </a:lnTo>
                      <a:lnTo>
                        <a:pt x="684" y="344"/>
                      </a:lnTo>
                      <a:lnTo>
                        <a:pt x="678" y="345"/>
                      </a:lnTo>
                      <a:lnTo>
                        <a:pt x="674" y="345"/>
                      </a:lnTo>
                      <a:lnTo>
                        <a:pt x="668" y="342"/>
                      </a:lnTo>
                      <a:lnTo>
                        <a:pt x="664" y="338"/>
                      </a:lnTo>
                      <a:lnTo>
                        <a:pt x="654" y="328"/>
                      </a:lnTo>
                      <a:lnTo>
                        <a:pt x="642" y="315"/>
                      </a:lnTo>
                      <a:lnTo>
                        <a:pt x="626" y="301"/>
                      </a:lnTo>
                      <a:lnTo>
                        <a:pt x="616" y="295"/>
                      </a:lnTo>
                      <a:lnTo>
                        <a:pt x="605" y="289"/>
                      </a:lnTo>
                      <a:lnTo>
                        <a:pt x="593" y="284"/>
                      </a:lnTo>
                      <a:lnTo>
                        <a:pt x="579" y="280"/>
                      </a:lnTo>
                      <a:lnTo>
                        <a:pt x="563" y="277"/>
                      </a:lnTo>
                      <a:lnTo>
                        <a:pt x="545" y="275"/>
                      </a:lnTo>
                      <a:lnTo>
                        <a:pt x="545" y="275"/>
                      </a:lnTo>
                      <a:lnTo>
                        <a:pt x="534" y="277"/>
                      </a:lnTo>
                      <a:lnTo>
                        <a:pt x="523" y="278"/>
                      </a:lnTo>
                      <a:lnTo>
                        <a:pt x="513" y="281"/>
                      </a:lnTo>
                      <a:lnTo>
                        <a:pt x="503" y="284"/>
                      </a:lnTo>
                      <a:lnTo>
                        <a:pt x="495" y="288"/>
                      </a:lnTo>
                      <a:lnTo>
                        <a:pt x="486" y="294"/>
                      </a:lnTo>
                      <a:lnTo>
                        <a:pt x="479" y="299"/>
                      </a:lnTo>
                      <a:lnTo>
                        <a:pt x="474" y="306"/>
                      </a:lnTo>
                      <a:lnTo>
                        <a:pt x="468" y="313"/>
                      </a:lnTo>
                      <a:lnTo>
                        <a:pt x="464" y="322"/>
                      </a:lnTo>
                      <a:lnTo>
                        <a:pt x="460" y="330"/>
                      </a:lnTo>
                      <a:lnTo>
                        <a:pt x="457" y="338"/>
                      </a:lnTo>
                      <a:lnTo>
                        <a:pt x="453" y="356"/>
                      </a:lnTo>
                      <a:lnTo>
                        <a:pt x="452" y="376"/>
                      </a:lnTo>
                      <a:lnTo>
                        <a:pt x="453" y="396"/>
                      </a:lnTo>
                      <a:lnTo>
                        <a:pt x="456" y="414"/>
                      </a:lnTo>
                      <a:lnTo>
                        <a:pt x="463" y="432"/>
                      </a:lnTo>
                      <a:lnTo>
                        <a:pt x="471" y="449"/>
                      </a:lnTo>
                      <a:lnTo>
                        <a:pt x="481" y="464"/>
                      </a:lnTo>
                      <a:lnTo>
                        <a:pt x="488" y="471"/>
                      </a:lnTo>
                      <a:lnTo>
                        <a:pt x="493" y="477"/>
                      </a:lnTo>
                      <a:lnTo>
                        <a:pt x="500" y="481"/>
                      </a:lnTo>
                      <a:lnTo>
                        <a:pt x="509" y="485"/>
                      </a:lnTo>
                      <a:lnTo>
                        <a:pt x="516" y="489"/>
                      </a:lnTo>
                      <a:lnTo>
                        <a:pt x="524" y="491"/>
                      </a:lnTo>
                      <a:lnTo>
                        <a:pt x="524" y="491"/>
                      </a:lnTo>
                      <a:lnTo>
                        <a:pt x="544" y="493"/>
                      </a:lnTo>
                      <a:lnTo>
                        <a:pt x="562" y="493"/>
                      </a:lnTo>
                      <a:lnTo>
                        <a:pt x="580" y="491"/>
                      </a:lnTo>
                      <a:lnTo>
                        <a:pt x="595" y="488"/>
                      </a:lnTo>
                      <a:lnTo>
                        <a:pt x="611" y="482"/>
                      </a:lnTo>
                      <a:lnTo>
                        <a:pt x="623" y="477"/>
                      </a:lnTo>
                      <a:lnTo>
                        <a:pt x="649" y="465"/>
                      </a:lnTo>
                      <a:lnTo>
                        <a:pt x="660" y="463"/>
                      </a:lnTo>
                      <a:lnTo>
                        <a:pt x="670" y="460"/>
                      </a:lnTo>
                      <a:lnTo>
                        <a:pt x="679" y="460"/>
                      </a:lnTo>
                      <a:lnTo>
                        <a:pt x="688" y="461"/>
                      </a:lnTo>
                      <a:lnTo>
                        <a:pt x="696" y="468"/>
                      </a:lnTo>
                      <a:lnTo>
                        <a:pt x="703" y="477"/>
                      </a:lnTo>
                      <a:lnTo>
                        <a:pt x="709" y="491"/>
                      </a:lnTo>
                      <a:lnTo>
                        <a:pt x="714" y="510"/>
                      </a:lnTo>
                      <a:lnTo>
                        <a:pt x="714" y="510"/>
                      </a:lnTo>
                      <a:lnTo>
                        <a:pt x="719" y="526"/>
                      </a:lnTo>
                      <a:lnTo>
                        <a:pt x="721" y="547"/>
                      </a:lnTo>
                      <a:lnTo>
                        <a:pt x="723" y="570"/>
                      </a:lnTo>
                      <a:lnTo>
                        <a:pt x="724" y="595"/>
                      </a:lnTo>
                      <a:lnTo>
                        <a:pt x="724" y="656"/>
                      </a:lnTo>
                      <a:lnTo>
                        <a:pt x="723" y="718"/>
                      </a:lnTo>
                      <a:lnTo>
                        <a:pt x="723" y="718"/>
                      </a:lnTo>
                      <a:lnTo>
                        <a:pt x="629" y="717"/>
                      </a:lnTo>
                      <a:lnTo>
                        <a:pt x="544" y="718"/>
                      </a:lnTo>
                      <a:lnTo>
                        <a:pt x="507" y="718"/>
                      </a:lnTo>
                      <a:lnTo>
                        <a:pt x="478" y="721"/>
                      </a:lnTo>
                      <a:lnTo>
                        <a:pt x="456" y="723"/>
                      </a:lnTo>
                      <a:lnTo>
                        <a:pt x="442" y="727"/>
                      </a:lnTo>
                      <a:lnTo>
                        <a:pt x="442" y="727"/>
                      </a:lnTo>
                      <a:lnTo>
                        <a:pt x="433" y="731"/>
                      </a:lnTo>
                      <a:lnTo>
                        <a:pt x="429" y="738"/>
                      </a:lnTo>
                      <a:lnTo>
                        <a:pt x="426" y="744"/>
                      </a:lnTo>
                      <a:lnTo>
                        <a:pt x="425" y="752"/>
                      </a:lnTo>
                      <a:lnTo>
                        <a:pt x="426" y="760"/>
                      </a:lnTo>
                      <a:lnTo>
                        <a:pt x="429" y="769"/>
                      </a:lnTo>
                      <a:lnTo>
                        <a:pt x="439" y="788"/>
                      </a:lnTo>
                      <a:lnTo>
                        <a:pt x="450" y="811"/>
                      </a:lnTo>
                      <a:lnTo>
                        <a:pt x="461" y="833"/>
                      </a:lnTo>
                      <a:lnTo>
                        <a:pt x="465" y="846"/>
                      </a:lnTo>
                      <a:lnTo>
                        <a:pt x="470" y="858"/>
                      </a:lnTo>
                      <a:lnTo>
                        <a:pt x="472" y="871"/>
                      </a:lnTo>
                      <a:lnTo>
                        <a:pt x="472" y="882"/>
                      </a:lnTo>
                      <a:lnTo>
                        <a:pt x="472" y="882"/>
                      </a:lnTo>
                      <a:lnTo>
                        <a:pt x="472" y="896"/>
                      </a:lnTo>
                      <a:lnTo>
                        <a:pt x="470" y="907"/>
                      </a:lnTo>
                      <a:lnTo>
                        <a:pt x="467" y="920"/>
                      </a:lnTo>
                      <a:lnTo>
                        <a:pt x="463" y="930"/>
                      </a:lnTo>
                      <a:lnTo>
                        <a:pt x="457" y="939"/>
                      </a:lnTo>
                      <a:lnTo>
                        <a:pt x="452" y="948"/>
                      </a:lnTo>
                      <a:lnTo>
                        <a:pt x="445" y="955"/>
                      </a:lnTo>
                      <a:lnTo>
                        <a:pt x="436" y="962"/>
                      </a:lnTo>
                      <a:lnTo>
                        <a:pt x="428" y="967"/>
                      </a:lnTo>
                      <a:lnTo>
                        <a:pt x="419" y="973"/>
                      </a:lnTo>
                      <a:lnTo>
                        <a:pt x="410" y="977"/>
                      </a:lnTo>
                      <a:lnTo>
                        <a:pt x="400" y="980"/>
                      </a:lnTo>
                      <a:lnTo>
                        <a:pt x="390" y="983"/>
                      </a:lnTo>
                      <a:lnTo>
                        <a:pt x="379" y="984"/>
                      </a:lnTo>
                      <a:lnTo>
                        <a:pt x="358" y="985"/>
                      </a:lnTo>
                      <a:lnTo>
                        <a:pt x="337" y="983"/>
                      </a:lnTo>
                      <a:lnTo>
                        <a:pt x="316" y="978"/>
                      </a:lnTo>
                      <a:lnTo>
                        <a:pt x="306" y="974"/>
                      </a:lnTo>
                      <a:lnTo>
                        <a:pt x="296" y="970"/>
                      </a:lnTo>
                      <a:lnTo>
                        <a:pt x="288" y="965"/>
                      </a:lnTo>
                      <a:lnTo>
                        <a:pt x="280" y="959"/>
                      </a:lnTo>
                      <a:lnTo>
                        <a:pt x="271" y="952"/>
                      </a:lnTo>
                      <a:lnTo>
                        <a:pt x="264" y="945"/>
                      </a:lnTo>
                      <a:lnTo>
                        <a:pt x="257" y="937"/>
                      </a:lnTo>
                      <a:lnTo>
                        <a:pt x="252" y="928"/>
                      </a:lnTo>
                      <a:lnTo>
                        <a:pt x="247" y="918"/>
                      </a:lnTo>
                      <a:lnTo>
                        <a:pt x="243" y="909"/>
                      </a:lnTo>
                      <a:lnTo>
                        <a:pt x="240" y="897"/>
                      </a:lnTo>
                      <a:lnTo>
                        <a:pt x="240" y="886"/>
                      </a:lnTo>
                      <a:lnTo>
                        <a:pt x="240" y="886"/>
                      </a:lnTo>
                      <a:lnTo>
                        <a:pt x="239" y="872"/>
                      </a:lnTo>
                      <a:lnTo>
                        <a:pt x="240" y="860"/>
                      </a:lnTo>
                      <a:lnTo>
                        <a:pt x="243" y="847"/>
                      </a:lnTo>
                      <a:lnTo>
                        <a:pt x="246" y="836"/>
                      </a:lnTo>
                      <a:lnTo>
                        <a:pt x="250" y="826"/>
                      </a:lnTo>
                      <a:lnTo>
                        <a:pt x="254" y="818"/>
                      </a:lnTo>
                      <a:lnTo>
                        <a:pt x="266" y="801"/>
                      </a:lnTo>
                      <a:lnTo>
                        <a:pt x="285" y="774"/>
                      </a:lnTo>
                      <a:lnTo>
                        <a:pt x="294" y="760"/>
                      </a:lnTo>
                      <a:lnTo>
                        <a:pt x="295" y="753"/>
                      </a:lnTo>
                      <a:lnTo>
                        <a:pt x="296" y="746"/>
                      </a:lnTo>
                      <a:lnTo>
                        <a:pt x="296" y="746"/>
                      </a:lnTo>
                      <a:lnTo>
                        <a:pt x="296" y="742"/>
                      </a:lnTo>
                      <a:lnTo>
                        <a:pt x="295" y="739"/>
                      </a:lnTo>
                      <a:lnTo>
                        <a:pt x="294" y="735"/>
                      </a:lnTo>
                      <a:lnTo>
                        <a:pt x="291" y="732"/>
                      </a:lnTo>
                      <a:lnTo>
                        <a:pt x="282" y="727"/>
                      </a:lnTo>
                      <a:lnTo>
                        <a:pt x="273" y="723"/>
                      </a:lnTo>
                      <a:lnTo>
                        <a:pt x="259" y="718"/>
                      </a:lnTo>
                      <a:lnTo>
                        <a:pt x="243" y="716"/>
                      </a:lnTo>
                      <a:lnTo>
                        <a:pt x="225" y="714"/>
                      </a:lnTo>
                      <a:lnTo>
                        <a:pt x="205" y="714"/>
                      </a:lnTo>
                      <a:lnTo>
                        <a:pt x="161" y="714"/>
                      </a:lnTo>
                      <a:lnTo>
                        <a:pt x="110" y="716"/>
                      </a:lnTo>
                      <a:lnTo>
                        <a:pt x="1" y="723"/>
                      </a:lnTo>
                      <a:lnTo>
                        <a:pt x="1" y="723"/>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2" name="Freeform 8"/>
                <p:cNvSpPr>
                  <a:spLocks/>
                </p:cNvSpPr>
                <p:nvPr/>
              </p:nvSpPr>
              <p:spPr bwMode="auto">
                <a:xfrm>
                  <a:off x="2684463" y="1773238"/>
                  <a:ext cx="2047875" cy="1155700"/>
                </a:xfrm>
                <a:custGeom>
                  <a:avLst/>
                  <a:gdLst>
                    <a:gd name="T0" fmla="*/ 1015 w 1290"/>
                    <a:gd name="T1" fmla="*/ 598 h 728"/>
                    <a:gd name="T2" fmla="*/ 1023 w 1290"/>
                    <a:gd name="T3" fmla="*/ 510 h 728"/>
                    <a:gd name="T4" fmla="*/ 1044 w 1290"/>
                    <a:gd name="T5" fmla="*/ 468 h 728"/>
                    <a:gd name="T6" fmla="*/ 1072 w 1290"/>
                    <a:gd name="T7" fmla="*/ 460 h 728"/>
                    <a:gd name="T8" fmla="*/ 1135 w 1290"/>
                    <a:gd name="T9" fmla="*/ 482 h 728"/>
                    <a:gd name="T10" fmla="*/ 1201 w 1290"/>
                    <a:gd name="T11" fmla="*/ 492 h 728"/>
                    <a:gd name="T12" fmla="*/ 1237 w 1290"/>
                    <a:gd name="T13" fmla="*/ 484 h 728"/>
                    <a:gd name="T14" fmla="*/ 1264 w 1290"/>
                    <a:gd name="T15" fmla="*/ 461 h 728"/>
                    <a:gd name="T16" fmla="*/ 1289 w 1290"/>
                    <a:gd name="T17" fmla="*/ 394 h 728"/>
                    <a:gd name="T18" fmla="*/ 1283 w 1290"/>
                    <a:gd name="T19" fmla="*/ 340 h 728"/>
                    <a:gd name="T20" fmla="*/ 1255 w 1290"/>
                    <a:gd name="T21" fmla="*/ 296 h 728"/>
                    <a:gd name="T22" fmla="*/ 1226 w 1290"/>
                    <a:gd name="T23" fmla="*/ 281 h 728"/>
                    <a:gd name="T24" fmla="*/ 1190 w 1290"/>
                    <a:gd name="T25" fmla="*/ 278 h 728"/>
                    <a:gd name="T26" fmla="*/ 1135 w 1290"/>
                    <a:gd name="T27" fmla="*/ 292 h 728"/>
                    <a:gd name="T28" fmla="*/ 1077 w 1290"/>
                    <a:gd name="T29" fmla="*/ 333 h 728"/>
                    <a:gd name="T30" fmla="*/ 1056 w 1290"/>
                    <a:gd name="T31" fmla="*/ 344 h 728"/>
                    <a:gd name="T32" fmla="*/ 1039 w 1290"/>
                    <a:gd name="T33" fmla="*/ 333 h 728"/>
                    <a:gd name="T34" fmla="*/ 1021 w 1290"/>
                    <a:gd name="T35" fmla="*/ 249 h 728"/>
                    <a:gd name="T36" fmla="*/ 1016 w 1290"/>
                    <a:gd name="T37" fmla="*/ 73 h 728"/>
                    <a:gd name="T38" fmla="*/ 302 w 1290"/>
                    <a:gd name="T39" fmla="*/ 78 h 728"/>
                    <a:gd name="T40" fmla="*/ 295 w 1290"/>
                    <a:gd name="T41" fmla="*/ 240 h 728"/>
                    <a:gd name="T42" fmla="*/ 281 w 1290"/>
                    <a:gd name="T43" fmla="*/ 285 h 728"/>
                    <a:gd name="T44" fmla="*/ 271 w 1290"/>
                    <a:gd name="T45" fmla="*/ 288 h 728"/>
                    <a:gd name="T46" fmla="*/ 207 w 1290"/>
                    <a:gd name="T47" fmla="*/ 260 h 728"/>
                    <a:gd name="T48" fmla="*/ 141 w 1290"/>
                    <a:gd name="T49" fmla="*/ 238 h 728"/>
                    <a:gd name="T50" fmla="*/ 101 w 1290"/>
                    <a:gd name="T51" fmla="*/ 236 h 728"/>
                    <a:gd name="T52" fmla="*/ 53 w 1290"/>
                    <a:gd name="T53" fmla="*/ 252 h 728"/>
                    <a:gd name="T54" fmla="*/ 21 w 1290"/>
                    <a:gd name="T55" fmla="*/ 284 h 728"/>
                    <a:gd name="T56" fmla="*/ 4 w 1290"/>
                    <a:gd name="T57" fmla="*/ 324 h 728"/>
                    <a:gd name="T58" fmla="*/ 0 w 1290"/>
                    <a:gd name="T59" fmla="*/ 356 h 728"/>
                    <a:gd name="T60" fmla="*/ 7 w 1290"/>
                    <a:gd name="T61" fmla="*/ 401 h 728"/>
                    <a:gd name="T62" fmla="*/ 30 w 1290"/>
                    <a:gd name="T63" fmla="*/ 439 h 728"/>
                    <a:gd name="T64" fmla="*/ 64 w 1290"/>
                    <a:gd name="T65" fmla="*/ 465 h 728"/>
                    <a:gd name="T66" fmla="*/ 113 w 1290"/>
                    <a:gd name="T67" fmla="*/ 474 h 728"/>
                    <a:gd name="T68" fmla="*/ 150 w 1290"/>
                    <a:gd name="T69" fmla="*/ 468 h 728"/>
                    <a:gd name="T70" fmla="*/ 224 w 1290"/>
                    <a:gd name="T71" fmla="*/ 433 h 728"/>
                    <a:gd name="T72" fmla="*/ 263 w 1290"/>
                    <a:gd name="T73" fmla="*/ 410 h 728"/>
                    <a:gd name="T74" fmla="*/ 292 w 1290"/>
                    <a:gd name="T75" fmla="*/ 419 h 728"/>
                    <a:gd name="T76" fmla="*/ 309 w 1290"/>
                    <a:gd name="T77" fmla="*/ 467 h 728"/>
                    <a:gd name="T78" fmla="*/ 303 w 1290"/>
                    <a:gd name="T79" fmla="*/ 718 h 728"/>
                    <a:gd name="T80" fmla="*/ 488 w 1290"/>
                    <a:gd name="T81" fmla="*/ 721 h 728"/>
                    <a:gd name="T82" fmla="*/ 547 w 1290"/>
                    <a:gd name="T83" fmla="*/ 707 h 728"/>
                    <a:gd name="T84" fmla="*/ 570 w 1290"/>
                    <a:gd name="T85" fmla="*/ 685 h 728"/>
                    <a:gd name="T86" fmla="*/ 572 w 1290"/>
                    <a:gd name="T87" fmla="*/ 647 h 728"/>
                    <a:gd name="T88" fmla="*/ 536 w 1290"/>
                    <a:gd name="T89" fmla="*/ 584 h 728"/>
                    <a:gd name="T90" fmla="*/ 522 w 1290"/>
                    <a:gd name="T91" fmla="*/ 534 h 728"/>
                    <a:gd name="T92" fmla="*/ 527 w 1290"/>
                    <a:gd name="T93" fmla="*/ 485 h 728"/>
                    <a:gd name="T94" fmla="*/ 554 w 1290"/>
                    <a:gd name="T95" fmla="*/ 436 h 728"/>
                    <a:gd name="T96" fmla="*/ 593 w 1290"/>
                    <a:gd name="T97" fmla="*/ 407 h 728"/>
                    <a:gd name="T98" fmla="*/ 640 w 1290"/>
                    <a:gd name="T99" fmla="*/ 396 h 728"/>
                    <a:gd name="T100" fmla="*/ 677 w 1290"/>
                    <a:gd name="T101" fmla="*/ 398 h 728"/>
                    <a:gd name="T102" fmla="*/ 723 w 1290"/>
                    <a:gd name="T103" fmla="*/ 418 h 728"/>
                    <a:gd name="T104" fmla="*/ 759 w 1290"/>
                    <a:gd name="T105" fmla="*/ 454 h 728"/>
                    <a:gd name="T106" fmla="*/ 780 w 1290"/>
                    <a:gd name="T107" fmla="*/ 505 h 728"/>
                    <a:gd name="T108" fmla="*/ 782 w 1290"/>
                    <a:gd name="T109" fmla="*/ 547 h 728"/>
                    <a:gd name="T110" fmla="*/ 755 w 1290"/>
                    <a:gd name="T111" fmla="*/ 604 h 728"/>
                    <a:gd name="T112" fmla="*/ 721 w 1290"/>
                    <a:gd name="T113" fmla="*/ 667 h 728"/>
                    <a:gd name="T114" fmla="*/ 733 w 1290"/>
                    <a:gd name="T115" fmla="*/ 700 h 728"/>
                    <a:gd name="T116" fmla="*/ 762 w 1290"/>
                    <a:gd name="T117" fmla="*/ 716 h 728"/>
                    <a:gd name="T118" fmla="*/ 842 w 1290"/>
                    <a:gd name="T119" fmla="*/ 727 h 728"/>
                    <a:gd name="T120" fmla="*/ 1016 w 1290"/>
                    <a:gd name="T121" fmla="*/ 72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0" h="728">
                      <a:moveTo>
                        <a:pt x="1016" y="723"/>
                      </a:moveTo>
                      <a:lnTo>
                        <a:pt x="1016" y="723"/>
                      </a:lnTo>
                      <a:lnTo>
                        <a:pt x="1015" y="657"/>
                      </a:lnTo>
                      <a:lnTo>
                        <a:pt x="1015" y="598"/>
                      </a:lnTo>
                      <a:lnTo>
                        <a:pt x="1016" y="572"/>
                      </a:lnTo>
                      <a:lnTo>
                        <a:pt x="1018" y="547"/>
                      </a:lnTo>
                      <a:lnTo>
                        <a:pt x="1021" y="527"/>
                      </a:lnTo>
                      <a:lnTo>
                        <a:pt x="1023" y="510"/>
                      </a:lnTo>
                      <a:lnTo>
                        <a:pt x="1023" y="510"/>
                      </a:lnTo>
                      <a:lnTo>
                        <a:pt x="1030" y="491"/>
                      </a:lnTo>
                      <a:lnTo>
                        <a:pt x="1036" y="477"/>
                      </a:lnTo>
                      <a:lnTo>
                        <a:pt x="1044" y="468"/>
                      </a:lnTo>
                      <a:lnTo>
                        <a:pt x="1049" y="464"/>
                      </a:lnTo>
                      <a:lnTo>
                        <a:pt x="1053" y="463"/>
                      </a:lnTo>
                      <a:lnTo>
                        <a:pt x="1063" y="460"/>
                      </a:lnTo>
                      <a:lnTo>
                        <a:pt x="1072" y="460"/>
                      </a:lnTo>
                      <a:lnTo>
                        <a:pt x="1084" y="463"/>
                      </a:lnTo>
                      <a:lnTo>
                        <a:pt x="1095" y="467"/>
                      </a:lnTo>
                      <a:lnTo>
                        <a:pt x="1121" y="477"/>
                      </a:lnTo>
                      <a:lnTo>
                        <a:pt x="1135" y="482"/>
                      </a:lnTo>
                      <a:lnTo>
                        <a:pt x="1151" y="488"/>
                      </a:lnTo>
                      <a:lnTo>
                        <a:pt x="1166" y="491"/>
                      </a:lnTo>
                      <a:lnTo>
                        <a:pt x="1184" y="493"/>
                      </a:lnTo>
                      <a:lnTo>
                        <a:pt x="1201" y="492"/>
                      </a:lnTo>
                      <a:lnTo>
                        <a:pt x="1220" y="489"/>
                      </a:lnTo>
                      <a:lnTo>
                        <a:pt x="1220" y="489"/>
                      </a:lnTo>
                      <a:lnTo>
                        <a:pt x="1229" y="486"/>
                      </a:lnTo>
                      <a:lnTo>
                        <a:pt x="1237" y="484"/>
                      </a:lnTo>
                      <a:lnTo>
                        <a:pt x="1244" y="479"/>
                      </a:lnTo>
                      <a:lnTo>
                        <a:pt x="1251" y="474"/>
                      </a:lnTo>
                      <a:lnTo>
                        <a:pt x="1258" y="468"/>
                      </a:lnTo>
                      <a:lnTo>
                        <a:pt x="1264" y="461"/>
                      </a:lnTo>
                      <a:lnTo>
                        <a:pt x="1274" y="447"/>
                      </a:lnTo>
                      <a:lnTo>
                        <a:pt x="1282" y="431"/>
                      </a:lnTo>
                      <a:lnTo>
                        <a:pt x="1286" y="414"/>
                      </a:lnTo>
                      <a:lnTo>
                        <a:pt x="1289" y="394"/>
                      </a:lnTo>
                      <a:lnTo>
                        <a:pt x="1290" y="376"/>
                      </a:lnTo>
                      <a:lnTo>
                        <a:pt x="1290" y="376"/>
                      </a:lnTo>
                      <a:lnTo>
                        <a:pt x="1288" y="358"/>
                      </a:lnTo>
                      <a:lnTo>
                        <a:pt x="1283" y="340"/>
                      </a:lnTo>
                      <a:lnTo>
                        <a:pt x="1276" y="324"/>
                      </a:lnTo>
                      <a:lnTo>
                        <a:pt x="1268" y="309"/>
                      </a:lnTo>
                      <a:lnTo>
                        <a:pt x="1262" y="302"/>
                      </a:lnTo>
                      <a:lnTo>
                        <a:pt x="1255" y="296"/>
                      </a:lnTo>
                      <a:lnTo>
                        <a:pt x="1250" y="292"/>
                      </a:lnTo>
                      <a:lnTo>
                        <a:pt x="1241" y="287"/>
                      </a:lnTo>
                      <a:lnTo>
                        <a:pt x="1234" y="284"/>
                      </a:lnTo>
                      <a:lnTo>
                        <a:pt x="1226" y="281"/>
                      </a:lnTo>
                      <a:lnTo>
                        <a:pt x="1216" y="278"/>
                      </a:lnTo>
                      <a:lnTo>
                        <a:pt x="1207" y="278"/>
                      </a:lnTo>
                      <a:lnTo>
                        <a:pt x="1207" y="278"/>
                      </a:lnTo>
                      <a:lnTo>
                        <a:pt x="1190" y="278"/>
                      </a:lnTo>
                      <a:lnTo>
                        <a:pt x="1174" y="280"/>
                      </a:lnTo>
                      <a:lnTo>
                        <a:pt x="1160" y="282"/>
                      </a:lnTo>
                      <a:lnTo>
                        <a:pt x="1148" y="287"/>
                      </a:lnTo>
                      <a:lnTo>
                        <a:pt x="1135" y="292"/>
                      </a:lnTo>
                      <a:lnTo>
                        <a:pt x="1124" y="298"/>
                      </a:lnTo>
                      <a:lnTo>
                        <a:pt x="1106" y="309"/>
                      </a:lnTo>
                      <a:lnTo>
                        <a:pt x="1090" y="322"/>
                      </a:lnTo>
                      <a:lnTo>
                        <a:pt x="1077" y="333"/>
                      </a:lnTo>
                      <a:lnTo>
                        <a:pt x="1065" y="341"/>
                      </a:lnTo>
                      <a:lnTo>
                        <a:pt x="1060" y="344"/>
                      </a:lnTo>
                      <a:lnTo>
                        <a:pt x="1056" y="344"/>
                      </a:lnTo>
                      <a:lnTo>
                        <a:pt x="1056" y="344"/>
                      </a:lnTo>
                      <a:lnTo>
                        <a:pt x="1050" y="344"/>
                      </a:lnTo>
                      <a:lnTo>
                        <a:pt x="1047" y="341"/>
                      </a:lnTo>
                      <a:lnTo>
                        <a:pt x="1043" y="338"/>
                      </a:lnTo>
                      <a:lnTo>
                        <a:pt x="1039" y="333"/>
                      </a:lnTo>
                      <a:lnTo>
                        <a:pt x="1033" y="317"/>
                      </a:lnTo>
                      <a:lnTo>
                        <a:pt x="1028" y="299"/>
                      </a:lnTo>
                      <a:lnTo>
                        <a:pt x="1025" y="275"/>
                      </a:lnTo>
                      <a:lnTo>
                        <a:pt x="1021" y="249"/>
                      </a:lnTo>
                      <a:lnTo>
                        <a:pt x="1019" y="221"/>
                      </a:lnTo>
                      <a:lnTo>
                        <a:pt x="1018" y="190"/>
                      </a:lnTo>
                      <a:lnTo>
                        <a:pt x="1016" y="130"/>
                      </a:lnTo>
                      <a:lnTo>
                        <a:pt x="1016" y="73"/>
                      </a:lnTo>
                      <a:lnTo>
                        <a:pt x="1019" y="0"/>
                      </a:lnTo>
                      <a:lnTo>
                        <a:pt x="302" y="0"/>
                      </a:lnTo>
                      <a:lnTo>
                        <a:pt x="302" y="0"/>
                      </a:lnTo>
                      <a:lnTo>
                        <a:pt x="302" y="78"/>
                      </a:lnTo>
                      <a:lnTo>
                        <a:pt x="301" y="126"/>
                      </a:lnTo>
                      <a:lnTo>
                        <a:pt x="301" y="175"/>
                      </a:lnTo>
                      <a:lnTo>
                        <a:pt x="298" y="221"/>
                      </a:lnTo>
                      <a:lnTo>
                        <a:pt x="295" y="240"/>
                      </a:lnTo>
                      <a:lnTo>
                        <a:pt x="292" y="257"/>
                      </a:lnTo>
                      <a:lnTo>
                        <a:pt x="288" y="271"/>
                      </a:lnTo>
                      <a:lnTo>
                        <a:pt x="284" y="281"/>
                      </a:lnTo>
                      <a:lnTo>
                        <a:pt x="281" y="285"/>
                      </a:lnTo>
                      <a:lnTo>
                        <a:pt x="278" y="287"/>
                      </a:lnTo>
                      <a:lnTo>
                        <a:pt x="276" y="288"/>
                      </a:lnTo>
                      <a:lnTo>
                        <a:pt x="271" y="288"/>
                      </a:lnTo>
                      <a:lnTo>
                        <a:pt x="271" y="288"/>
                      </a:lnTo>
                      <a:lnTo>
                        <a:pt x="264" y="287"/>
                      </a:lnTo>
                      <a:lnTo>
                        <a:pt x="259" y="285"/>
                      </a:lnTo>
                      <a:lnTo>
                        <a:pt x="243" y="278"/>
                      </a:lnTo>
                      <a:lnTo>
                        <a:pt x="207" y="260"/>
                      </a:lnTo>
                      <a:lnTo>
                        <a:pt x="187" y="250"/>
                      </a:lnTo>
                      <a:lnTo>
                        <a:pt x="165" y="242"/>
                      </a:lnTo>
                      <a:lnTo>
                        <a:pt x="154" y="239"/>
                      </a:lnTo>
                      <a:lnTo>
                        <a:pt x="141" y="238"/>
                      </a:lnTo>
                      <a:lnTo>
                        <a:pt x="129" y="236"/>
                      </a:lnTo>
                      <a:lnTo>
                        <a:pt x="116" y="235"/>
                      </a:lnTo>
                      <a:lnTo>
                        <a:pt x="116" y="235"/>
                      </a:lnTo>
                      <a:lnTo>
                        <a:pt x="101" y="236"/>
                      </a:lnTo>
                      <a:lnTo>
                        <a:pt x="88" y="239"/>
                      </a:lnTo>
                      <a:lnTo>
                        <a:pt x="76" y="242"/>
                      </a:lnTo>
                      <a:lnTo>
                        <a:pt x="64" y="246"/>
                      </a:lnTo>
                      <a:lnTo>
                        <a:pt x="53" y="252"/>
                      </a:lnTo>
                      <a:lnTo>
                        <a:pt x="45" y="259"/>
                      </a:lnTo>
                      <a:lnTo>
                        <a:pt x="37" y="266"/>
                      </a:lnTo>
                      <a:lnTo>
                        <a:pt x="28" y="274"/>
                      </a:lnTo>
                      <a:lnTo>
                        <a:pt x="21" y="284"/>
                      </a:lnTo>
                      <a:lnTo>
                        <a:pt x="16" y="292"/>
                      </a:lnTo>
                      <a:lnTo>
                        <a:pt x="11" y="302"/>
                      </a:lnTo>
                      <a:lnTo>
                        <a:pt x="7" y="313"/>
                      </a:lnTo>
                      <a:lnTo>
                        <a:pt x="4" y="324"/>
                      </a:lnTo>
                      <a:lnTo>
                        <a:pt x="2" y="334"/>
                      </a:lnTo>
                      <a:lnTo>
                        <a:pt x="0" y="345"/>
                      </a:lnTo>
                      <a:lnTo>
                        <a:pt x="0" y="356"/>
                      </a:lnTo>
                      <a:lnTo>
                        <a:pt x="0" y="356"/>
                      </a:lnTo>
                      <a:lnTo>
                        <a:pt x="0" y="369"/>
                      </a:lnTo>
                      <a:lnTo>
                        <a:pt x="2" y="379"/>
                      </a:lnTo>
                      <a:lnTo>
                        <a:pt x="4" y="390"/>
                      </a:lnTo>
                      <a:lnTo>
                        <a:pt x="7" y="401"/>
                      </a:lnTo>
                      <a:lnTo>
                        <a:pt x="11" y="411"/>
                      </a:lnTo>
                      <a:lnTo>
                        <a:pt x="17" y="421"/>
                      </a:lnTo>
                      <a:lnTo>
                        <a:pt x="23" y="431"/>
                      </a:lnTo>
                      <a:lnTo>
                        <a:pt x="30" y="439"/>
                      </a:lnTo>
                      <a:lnTo>
                        <a:pt x="37" y="447"/>
                      </a:lnTo>
                      <a:lnTo>
                        <a:pt x="45" y="454"/>
                      </a:lnTo>
                      <a:lnTo>
                        <a:pt x="55" y="460"/>
                      </a:lnTo>
                      <a:lnTo>
                        <a:pt x="64" y="465"/>
                      </a:lnTo>
                      <a:lnTo>
                        <a:pt x="76" y="470"/>
                      </a:lnTo>
                      <a:lnTo>
                        <a:pt x="88" y="472"/>
                      </a:lnTo>
                      <a:lnTo>
                        <a:pt x="101" y="474"/>
                      </a:lnTo>
                      <a:lnTo>
                        <a:pt x="113" y="474"/>
                      </a:lnTo>
                      <a:lnTo>
                        <a:pt x="113" y="474"/>
                      </a:lnTo>
                      <a:lnTo>
                        <a:pt x="126" y="474"/>
                      </a:lnTo>
                      <a:lnTo>
                        <a:pt x="139" y="471"/>
                      </a:lnTo>
                      <a:lnTo>
                        <a:pt x="150" y="468"/>
                      </a:lnTo>
                      <a:lnTo>
                        <a:pt x="162" y="465"/>
                      </a:lnTo>
                      <a:lnTo>
                        <a:pt x="185" y="456"/>
                      </a:lnTo>
                      <a:lnTo>
                        <a:pt x="206" y="445"/>
                      </a:lnTo>
                      <a:lnTo>
                        <a:pt x="224" y="433"/>
                      </a:lnTo>
                      <a:lnTo>
                        <a:pt x="241" y="422"/>
                      </a:lnTo>
                      <a:lnTo>
                        <a:pt x="253" y="414"/>
                      </a:lnTo>
                      <a:lnTo>
                        <a:pt x="263" y="410"/>
                      </a:lnTo>
                      <a:lnTo>
                        <a:pt x="263" y="410"/>
                      </a:lnTo>
                      <a:lnTo>
                        <a:pt x="270" y="408"/>
                      </a:lnTo>
                      <a:lnTo>
                        <a:pt x="278" y="410"/>
                      </a:lnTo>
                      <a:lnTo>
                        <a:pt x="285" y="412"/>
                      </a:lnTo>
                      <a:lnTo>
                        <a:pt x="292" y="419"/>
                      </a:lnTo>
                      <a:lnTo>
                        <a:pt x="299" y="428"/>
                      </a:lnTo>
                      <a:lnTo>
                        <a:pt x="305" y="438"/>
                      </a:lnTo>
                      <a:lnTo>
                        <a:pt x="308" y="452"/>
                      </a:lnTo>
                      <a:lnTo>
                        <a:pt x="309" y="467"/>
                      </a:lnTo>
                      <a:lnTo>
                        <a:pt x="309" y="467"/>
                      </a:lnTo>
                      <a:lnTo>
                        <a:pt x="308" y="568"/>
                      </a:lnTo>
                      <a:lnTo>
                        <a:pt x="303" y="718"/>
                      </a:lnTo>
                      <a:lnTo>
                        <a:pt x="303" y="718"/>
                      </a:lnTo>
                      <a:lnTo>
                        <a:pt x="385" y="723"/>
                      </a:lnTo>
                      <a:lnTo>
                        <a:pt x="422" y="723"/>
                      </a:lnTo>
                      <a:lnTo>
                        <a:pt x="457" y="723"/>
                      </a:lnTo>
                      <a:lnTo>
                        <a:pt x="488" y="721"/>
                      </a:lnTo>
                      <a:lnTo>
                        <a:pt x="516" y="717"/>
                      </a:lnTo>
                      <a:lnTo>
                        <a:pt x="527" y="716"/>
                      </a:lnTo>
                      <a:lnTo>
                        <a:pt x="538" y="712"/>
                      </a:lnTo>
                      <a:lnTo>
                        <a:pt x="547" y="707"/>
                      </a:lnTo>
                      <a:lnTo>
                        <a:pt x="554" y="703"/>
                      </a:lnTo>
                      <a:lnTo>
                        <a:pt x="554" y="703"/>
                      </a:lnTo>
                      <a:lnTo>
                        <a:pt x="565" y="693"/>
                      </a:lnTo>
                      <a:lnTo>
                        <a:pt x="570" y="685"/>
                      </a:lnTo>
                      <a:lnTo>
                        <a:pt x="575" y="675"/>
                      </a:lnTo>
                      <a:lnTo>
                        <a:pt x="576" y="667"/>
                      </a:lnTo>
                      <a:lnTo>
                        <a:pt x="575" y="657"/>
                      </a:lnTo>
                      <a:lnTo>
                        <a:pt x="572" y="647"/>
                      </a:lnTo>
                      <a:lnTo>
                        <a:pt x="568" y="637"/>
                      </a:lnTo>
                      <a:lnTo>
                        <a:pt x="561" y="628"/>
                      </a:lnTo>
                      <a:lnTo>
                        <a:pt x="548" y="607"/>
                      </a:lnTo>
                      <a:lnTo>
                        <a:pt x="536" y="584"/>
                      </a:lnTo>
                      <a:lnTo>
                        <a:pt x="530" y="573"/>
                      </a:lnTo>
                      <a:lnTo>
                        <a:pt x="524" y="561"/>
                      </a:lnTo>
                      <a:lnTo>
                        <a:pt x="522" y="548"/>
                      </a:lnTo>
                      <a:lnTo>
                        <a:pt x="522" y="534"/>
                      </a:lnTo>
                      <a:lnTo>
                        <a:pt x="522" y="534"/>
                      </a:lnTo>
                      <a:lnTo>
                        <a:pt x="522" y="517"/>
                      </a:lnTo>
                      <a:lnTo>
                        <a:pt x="524" y="500"/>
                      </a:lnTo>
                      <a:lnTo>
                        <a:pt x="527" y="485"/>
                      </a:lnTo>
                      <a:lnTo>
                        <a:pt x="533" y="471"/>
                      </a:lnTo>
                      <a:lnTo>
                        <a:pt x="538" y="457"/>
                      </a:lnTo>
                      <a:lnTo>
                        <a:pt x="545" y="446"/>
                      </a:lnTo>
                      <a:lnTo>
                        <a:pt x="554" y="436"/>
                      </a:lnTo>
                      <a:lnTo>
                        <a:pt x="562" y="426"/>
                      </a:lnTo>
                      <a:lnTo>
                        <a:pt x="572" y="418"/>
                      </a:lnTo>
                      <a:lnTo>
                        <a:pt x="582" y="412"/>
                      </a:lnTo>
                      <a:lnTo>
                        <a:pt x="593" y="407"/>
                      </a:lnTo>
                      <a:lnTo>
                        <a:pt x="604" y="401"/>
                      </a:lnTo>
                      <a:lnTo>
                        <a:pt x="617" y="398"/>
                      </a:lnTo>
                      <a:lnTo>
                        <a:pt x="628" y="396"/>
                      </a:lnTo>
                      <a:lnTo>
                        <a:pt x="640" y="396"/>
                      </a:lnTo>
                      <a:lnTo>
                        <a:pt x="653" y="396"/>
                      </a:lnTo>
                      <a:lnTo>
                        <a:pt x="653" y="396"/>
                      </a:lnTo>
                      <a:lnTo>
                        <a:pt x="664" y="396"/>
                      </a:lnTo>
                      <a:lnTo>
                        <a:pt x="677" y="398"/>
                      </a:lnTo>
                      <a:lnTo>
                        <a:pt x="689" y="401"/>
                      </a:lnTo>
                      <a:lnTo>
                        <a:pt x="700" y="407"/>
                      </a:lnTo>
                      <a:lnTo>
                        <a:pt x="712" y="411"/>
                      </a:lnTo>
                      <a:lnTo>
                        <a:pt x="723" y="418"/>
                      </a:lnTo>
                      <a:lnTo>
                        <a:pt x="733" y="425"/>
                      </a:lnTo>
                      <a:lnTo>
                        <a:pt x="742" y="433"/>
                      </a:lnTo>
                      <a:lnTo>
                        <a:pt x="751" y="443"/>
                      </a:lnTo>
                      <a:lnTo>
                        <a:pt x="759" y="454"/>
                      </a:lnTo>
                      <a:lnTo>
                        <a:pt x="766" y="465"/>
                      </a:lnTo>
                      <a:lnTo>
                        <a:pt x="772" y="478"/>
                      </a:lnTo>
                      <a:lnTo>
                        <a:pt x="776" y="491"/>
                      </a:lnTo>
                      <a:lnTo>
                        <a:pt x="780" y="505"/>
                      </a:lnTo>
                      <a:lnTo>
                        <a:pt x="782" y="520"/>
                      </a:lnTo>
                      <a:lnTo>
                        <a:pt x="782" y="537"/>
                      </a:lnTo>
                      <a:lnTo>
                        <a:pt x="782" y="537"/>
                      </a:lnTo>
                      <a:lnTo>
                        <a:pt x="782" y="547"/>
                      </a:lnTo>
                      <a:lnTo>
                        <a:pt x="779" y="558"/>
                      </a:lnTo>
                      <a:lnTo>
                        <a:pt x="773" y="570"/>
                      </a:lnTo>
                      <a:lnTo>
                        <a:pt x="768" y="582"/>
                      </a:lnTo>
                      <a:lnTo>
                        <a:pt x="755" y="604"/>
                      </a:lnTo>
                      <a:lnTo>
                        <a:pt x="741" y="626"/>
                      </a:lnTo>
                      <a:lnTo>
                        <a:pt x="730" y="647"/>
                      </a:lnTo>
                      <a:lnTo>
                        <a:pt x="724" y="657"/>
                      </a:lnTo>
                      <a:lnTo>
                        <a:pt x="721" y="667"/>
                      </a:lnTo>
                      <a:lnTo>
                        <a:pt x="721" y="677"/>
                      </a:lnTo>
                      <a:lnTo>
                        <a:pt x="723" y="685"/>
                      </a:lnTo>
                      <a:lnTo>
                        <a:pt x="726" y="693"/>
                      </a:lnTo>
                      <a:lnTo>
                        <a:pt x="733" y="700"/>
                      </a:lnTo>
                      <a:lnTo>
                        <a:pt x="733" y="700"/>
                      </a:lnTo>
                      <a:lnTo>
                        <a:pt x="741" y="707"/>
                      </a:lnTo>
                      <a:lnTo>
                        <a:pt x="751" y="712"/>
                      </a:lnTo>
                      <a:lnTo>
                        <a:pt x="762" y="716"/>
                      </a:lnTo>
                      <a:lnTo>
                        <a:pt x="775" y="720"/>
                      </a:lnTo>
                      <a:lnTo>
                        <a:pt x="790" y="723"/>
                      </a:lnTo>
                      <a:lnTo>
                        <a:pt x="807" y="724"/>
                      </a:lnTo>
                      <a:lnTo>
                        <a:pt x="842" y="727"/>
                      </a:lnTo>
                      <a:lnTo>
                        <a:pt x="882" y="728"/>
                      </a:lnTo>
                      <a:lnTo>
                        <a:pt x="926" y="727"/>
                      </a:lnTo>
                      <a:lnTo>
                        <a:pt x="1016" y="723"/>
                      </a:lnTo>
                      <a:lnTo>
                        <a:pt x="1016" y="723"/>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3" name="Freeform 9"/>
                <p:cNvSpPr>
                  <a:spLocks/>
                </p:cNvSpPr>
                <p:nvPr/>
              </p:nvSpPr>
              <p:spPr bwMode="auto">
                <a:xfrm>
                  <a:off x="2025650" y="1773238"/>
                  <a:ext cx="1149350" cy="1573212"/>
                </a:xfrm>
                <a:custGeom>
                  <a:avLst/>
                  <a:gdLst>
                    <a:gd name="T0" fmla="*/ 723 w 724"/>
                    <a:gd name="T1" fmla="*/ 568 h 991"/>
                    <a:gd name="T2" fmla="*/ 723 w 724"/>
                    <a:gd name="T3" fmla="*/ 452 h 991"/>
                    <a:gd name="T4" fmla="*/ 707 w 724"/>
                    <a:gd name="T5" fmla="*/ 419 h 991"/>
                    <a:gd name="T6" fmla="*/ 685 w 724"/>
                    <a:gd name="T7" fmla="*/ 408 h 991"/>
                    <a:gd name="T8" fmla="*/ 668 w 724"/>
                    <a:gd name="T9" fmla="*/ 414 h 991"/>
                    <a:gd name="T10" fmla="*/ 621 w 724"/>
                    <a:gd name="T11" fmla="*/ 445 h 991"/>
                    <a:gd name="T12" fmla="*/ 565 w 724"/>
                    <a:gd name="T13" fmla="*/ 468 h 991"/>
                    <a:gd name="T14" fmla="*/ 528 w 724"/>
                    <a:gd name="T15" fmla="*/ 474 h 991"/>
                    <a:gd name="T16" fmla="*/ 503 w 724"/>
                    <a:gd name="T17" fmla="*/ 472 h 991"/>
                    <a:gd name="T18" fmla="*/ 470 w 724"/>
                    <a:gd name="T19" fmla="*/ 460 h 991"/>
                    <a:gd name="T20" fmla="*/ 445 w 724"/>
                    <a:gd name="T21" fmla="*/ 439 h 991"/>
                    <a:gd name="T22" fmla="*/ 426 w 724"/>
                    <a:gd name="T23" fmla="*/ 411 h 991"/>
                    <a:gd name="T24" fmla="*/ 417 w 724"/>
                    <a:gd name="T25" fmla="*/ 379 h 991"/>
                    <a:gd name="T26" fmla="*/ 415 w 724"/>
                    <a:gd name="T27" fmla="*/ 356 h 991"/>
                    <a:gd name="T28" fmla="*/ 419 w 724"/>
                    <a:gd name="T29" fmla="*/ 324 h 991"/>
                    <a:gd name="T30" fmla="*/ 431 w 724"/>
                    <a:gd name="T31" fmla="*/ 292 h 991"/>
                    <a:gd name="T32" fmla="*/ 452 w 724"/>
                    <a:gd name="T33" fmla="*/ 266 h 991"/>
                    <a:gd name="T34" fmla="*/ 479 w 724"/>
                    <a:gd name="T35" fmla="*/ 246 h 991"/>
                    <a:gd name="T36" fmla="*/ 516 w 724"/>
                    <a:gd name="T37" fmla="*/ 236 h 991"/>
                    <a:gd name="T38" fmla="*/ 544 w 724"/>
                    <a:gd name="T39" fmla="*/ 236 h 991"/>
                    <a:gd name="T40" fmla="*/ 580 w 724"/>
                    <a:gd name="T41" fmla="*/ 242 h 991"/>
                    <a:gd name="T42" fmla="*/ 658 w 724"/>
                    <a:gd name="T43" fmla="*/ 278 h 991"/>
                    <a:gd name="T44" fmla="*/ 686 w 724"/>
                    <a:gd name="T45" fmla="*/ 288 h 991"/>
                    <a:gd name="T46" fmla="*/ 693 w 724"/>
                    <a:gd name="T47" fmla="*/ 287 h 991"/>
                    <a:gd name="T48" fmla="*/ 703 w 724"/>
                    <a:gd name="T49" fmla="*/ 271 h 991"/>
                    <a:gd name="T50" fmla="*/ 713 w 724"/>
                    <a:gd name="T51" fmla="*/ 221 h 991"/>
                    <a:gd name="T52" fmla="*/ 717 w 724"/>
                    <a:gd name="T53" fmla="*/ 78 h 991"/>
                    <a:gd name="T54" fmla="*/ 84 w 724"/>
                    <a:gd name="T55" fmla="*/ 0 h 991"/>
                    <a:gd name="T56" fmla="*/ 36 w 724"/>
                    <a:gd name="T57" fmla="*/ 13 h 991"/>
                    <a:gd name="T58" fmla="*/ 7 w 724"/>
                    <a:gd name="T59" fmla="*/ 45 h 991"/>
                    <a:gd name="T60" fmla="*/ 0 w 724"/>
                    <a:gd name="T61" fmla="*/ 74 h 991"/>
                    <a:gd name="T62" fmla="*/ 74 w 724"/>
                    <a:gd name="T63" fmla="*/ 714 h 991"/>
                    <a:gd name="T64" fmla="*/ 176 w 724"/>
                    <a:gd name="T65" fmla="*/ 714 h 991"/>
                    <a:gd name="T66" fmla="*/ 270 w 724"/>
                    <a:gd name="T67" fmla="*/ 723 h 991"/>
                    <a:gd name="T68" fmla="*/ 312 w 724"/>
                    <a:gd name="T69" fmla="*/ 738 h 991"/>
                    <a:gd name="T70" fmla="*/ 317 w 724"/>
                    <a:gd name="T71" fmla="*/ 745 h 991"/>
                    <a:gd name="T72" fmla="*/ 317 w 724"/>
                    <a:gd name="T73" fmla="*/ 760 h 991"/>
                    <a:gd name="T74" fmla="*/ 296 w 724"/>
                    <a:gd name="T75" fmla="*/ 786 h 991"/>
                    <a:gd name="T76" fmla="*/ 277 w 724"/>
                    <a:gd name="T77" fmla="*/ 819 h 991"/>
                    <a:gd name="T78" fmla="*/ 268 w 724"/>
                    <a:gd name="T79" fmla="*/ 861 h 991"/>
                    <a:gd name="T80" fmla="*/ 268 w 724"/>
                    <a:gd name="T81" fmla="*/ 892 h 991"/>
                    <a:gd name="T82" fmla="*/ 277 w 724"/>
                    <a:gd name="T83" fmla="*/ 927 h 991"/>
                    <a:gd name="T84" fmla="*/ 295 w 724"/>
                    <a:gd name="T85" fmla="*/ 955 h 991"/>
                    <a:gd name="T86" fmla="*/ 319 w 724"/>
                    <a:gd name="T87" fmla="*/ 974 h 991"/>
                    <a:gd name="T88" fmla="*/ 347 w 724"/>
                    <a:gd name="T89" fmla="*/ 987 h 991"/>
                    <a:gd name="T90" fmla="*/ 376 w 724"/>
                    <a:gd name="T91" fmla="*/ 991 h 991"/>
                    <a:gd name="T92" fmla="*/ 417 w 724"/>
                    <a:gd name="T93" fmla="*/ 984 h 991"/>
                    <a:gd name="T94" fmla="*/ 443 w 724"/>
                    <a:gd name="T95" fmla="*/ 972 h 991"/>
                    <a:gd name="T96" fmla="*/ 464 w 724"/>
                    <a:gd name="T97" fmla="*/ 952 h 991"/>
                    <a:gd name="T98" fmla="*/ 479 w 724"/>
                    <a:gd name="T99" fmla="*/ 925 h 991"/>
                    <a:gd name="T100" fmla="*/ 484 w 724"/>
                    <a:gd name="T101" fmla="*/ 892 h 991"/>
                    <a:gd name="T102" fmla="*/ 482 w 724"/>
                    <a:gd name="T103" fmla="*/ 862 h 991"/>
                    <a:gd name="T104" fmla="*/ 471 w 724"/>
                    <a:gd name="T105" fmla="*/ 828 h 991"/>
                    <a:gd name="T106" fmla="*/ 439 w 724"/>
                    <a:gd name="T107" fmla="*/ 777 h 991"/>
                    <a:gd name="T108" fmla="*/ 431 w 724"/>
                    <a:gd name="T109" fmla="*/ 756 h 991"/>
                    <a:gd name="T110" fmla="*/ 432 w 724"/>
                    <a:gd name="T111" fmla="*/ 746 h 991"/>
                    <a:gd name="T112" fmla="*/ 445 w 724"/>
                    <a:gd name="T113" fmla="*/ 731 h 991"/>
                    <a:gd name="T114" fmla="*/ 484 w 724"/>
                    <a:gd name="T115" fmla="*/ 717 h 991"/>
                    <a:gd name="T116" fmla="*/ 565 w 724"/>
                    <a:gd name="T117" fmla="*/ 712 h 991"/>
                    <a:gd name="T118" fmla="*/ 718 w 724"/>
                    <a:gd name="T119" fmla="*/ 718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991">
                      <a:moveTo>
                        <a:pt x="718" y="718"/>
                      </a:moveTo>
                      <a:lnTo>
                        <a:pt x="718" y="718"/>
                      </a:lnTo>
                      <a:lnTo>
                        <a:pt x="723" y="568"/>
                      </a:lnTo>
                      <a:lnTo>
                        <a:pt x="724" y="467"/>
                      </a:lnTo>
                      <a:lnTo>
                        <a:pt x="724" y="467"/>
                      </a:lnTo>
                      <a:lnTo>
                        <a:pt x="723" y="452"/>
                      </a:lnTo>
                      <a:lnTo>
                        <a:pt x="720" y="438"/>
                      </a:lnTo>
                      <a:lnTo>
                        <a:pt x="714" y="428"/>
                      </a:lnTo>
                      <a:lnTo>
                        <a:pt x="707" y="419"/>
                      </a:lnTo>
                      <a:lnTo>
                        <a:pt x="700" y="412"/>
                      </a:lnTo>
                      <a:lnTo>
                        <a:pt x="693" y="410"/>
                      </a:lnTo>
                      <a:lnTo>
                        <a:pt x="685" y="408"/>
                      </a:lnTo>
                      <a:lnTo>
                        <a:pt x="678" y="410"/>
                      </a:lnTo>
                      <a:lnTo>
                        <a:pt x="678" y="410"/>
                      </a:lnTo>
                      <a:lnTo>
                        <a:pt x="668" y="414"/>
                      </a:lnTo>
                      <a:lnTo>
                        <a:pt x="656" y="422"/>
                      </a:lnTo>
                      <a:lnTo>
                        <a:pt x="639" y="433"/>
                      </a:lnTo>
                      <a:lnTo>
                        <a:pt x="621" y="445"/>
                      </a:lnTo>
                      <a:lnTo>
                        <a:pt x="600" y="456"/>
                      </a:lnTo>
                      <a:lnTo>
                        <a:pt x="577" y="465"/>
                      </a:lnTo>
                      <a:lnTo>
                        <a:pt x="565" y="468"/>
                      </a:lnTo>
                      <a:lnTo>
                        <a:pt x="554" y="471"/>
                      </a:lnTo>
                      <a:lnTo>
                        <a:pt x="541" y="474"/>
                      </a:lnTo>
                      <a:lnTo>
                        <a:pt x="528" y="474"/>
                      </a:lnTo>
                      <a:lnTo>
                        <a:pt x="528" y="474"/>
                      </a:lnTo>
                      <a:lnTo>
                        <a:pt x="516" y="474"/>
                      </a:lnTo>
                      <a:lnTo>
                        <a:pt x="503" y="472"/>
                      </a:lnTo>
                      <a:lnTo>
                        <a:pt x="491" y="470"/>
                      </a:lnTo>
                      <a:lnTo>
                        <a:pt x="479" y="465"/>
                      </a:lnTo>
                      <a:lnTo>
                        <a:pt x="470" y="460"/>
                      </a:lnTo>
                      <a:lnTo>
                        <a:pt x="460" y="454"/>
                      </a:lnTo>
                      <a:lnTo>
                        <a:pt x="452" y="447"/>
                      </a:lnTo>
                      <a:lnTo>
                        <a:pt x="445" y="439"/>
                      </a:lnTo>
                      <a:lnTo>
                        <a:pt x="438" y="431"/>
                      </a:lnTo>
                      <a:lnTo>
                        <a:pt x="432" y="421"/>
                      </a:lnTo>
                      <a:lnTo>
                        <a:pt x="426" y="411"/>
                      </a:lnTo>
                      <a:lnTo>
                        <a:pt x="422" y="401"/>
                      </a:lnTo>
                      <a:lnTo>
                        <a:pt x="419" y="390"/>
                      </a:lnTo>
                      <a:lnTo>
                        <a:pt x="417" y="379"/>
                      </a:lnTo>
                      <a:lnTo>
                        <a:pt x="415" y="369"/>
                      </a:lnTo>
                      <a:lnTo>
                        <a:pt x="415" y="356"/>
                      </a:lnTo>
                      <a:lnTo>
                        <a:pt x="415" y="356"/>
                      </a:lnTo>
                      <a:lnTo>
                        <a:pt x="415" y="345"/>
                      </a:lnTo>
                      <a:lnTo>
                        <a:pt x="417" y="334"/>
                      </a:lnTo>
                      <a:lnTo>
                        <a:pt x="419" y="324"/>
                      </a:lnTo>
                      <a:lnTo>
                        <a:pt x="422" y="313"/>
                      </a:lnTo>
                      <a:lnTo>
                        <a:pt x="426" y="302"/>
                      </a:lnTo>
                      <a:lnTo>
                        <a:pt x="431" y="292"/>
                      </a:lnTo>
                      <a:lnTo>
                        <a:pt x="436" y="284"/>
                      </a:lnTo>
                      <a:lnTo>
                        <a:pt x="443" y="274"/>
                      </a:lnTo>
                      <a:lnTo>
                        <a:pt x="452" y="266"/>
                      </a:lnTo>
                      <a:lnTo>
                        <a:pt x="460" y="259"/>
                      </a:lnTo>
                      <a:lnTo>
                        <a:pt x="468" y="252"/>
                      </a:lnTo>
                      <a:lnTo>
                        <a:pt x="479" y="246"/>
                      </a:lnTo>
                      <a:lnTo>
                        <a:pt x="491" y="242"/>
                      </a:lnTo>
                      <a:lnTo>
                        <a:pt x="503" y="239"/>
                      </a:lnTo>
                      <a:lnTo>
                        <a:pt x="516" y="236"/>
                      </a:lnTo>
                      <a:lnTo>
                        <a:pt x="531" y="235"/>
                      </a:lnTo>
                      <a:lnTo>
                        <a:pt x="531" y="235"/>
                      </a:lnTo>
                      <a:lnTo>
                        <a:pt x="544" y="236"/>
                      </a:lnTo>
                      <a:lnTo>
                        <a:pt x="556" y="238"/>
                      </a:lnTo>
                      <a:lnTo>
                        <a:pt x="569" y="239"/>
                      </a:lnTo>
                      <a:lnTo>
                        <a:pt x="580" y="242"/>
                      </a:lnTo>
                      <a:lnTo>
                        <a:pt x="602" y="250"/>
                      </a:lnTo>
                      <a:lnTo>
                        <a:pt x="622" y="260"/>
                      </a:lnTo>
                      <a:lnTo>
                        <a:pt x="658" y="278"/>
                      </a:lnTo>
                      <a:lnTo>
                        <a:pt x="674" y="285"/>
                      </a:lnTo>
                      <a:lnTo>
                        <a:pt x="679" y="287"/>
                      </a:lnTo>
                      <a:lnTo>
                        <a:pt x="686" y="288"/>
                      </a:lnTo>
                      <a:lnTo>
                        <a:pt x="686" y="288"/>
                      </a:lnTo>
                      <a:lnTo>
                        <a:pt x="691" y="288"/>
                      </a:lnTo>
                      <a:lnTo>
                        <a:pt x="693" y="287"/>
                      </a:lnTo>
                      <a:lnTo>
                        <a:pt x="696" y="285"/>
                      </a:lnTo>
                      <a:lnTo>
                        <a:pt x="699" y="281"/>
                      </a:lnTo>
                      <a:lnTo>
                        <a:pt x="703" y="271"/>
                      </a:lnTo>
                      <a:lnTo>
                        <a:pt x="707" y="257"/>
                      </a:lnTo>
                      <a:lnTo>
                        <a:pt x="710" y="240"/>
                      </a:lnTo>
                      <a:lnTo>
                        <a:pt x="713" y="221"/>
                      </a:lnTo>
                      <a:lnTo>
                        <a:pt x="716" y="175"/>
                      </a:lnTo>
                      <a:lnTo>
                        <a:pt x="716" y="126"/>
                      </a:lnTo>
                      <a:lnTo>
                        <a:pt x="717" y="78"/>
                      </a:lnTo>
                      <a:lnTo>
                        <a:pt x="717" y="0"/>
                      </a:lnTo>
                      <a:lnTo>
                        <a:pt x="84" y="0"/>
                      </a:lnTo>
                      <a:lnTo>
                        <a:pt x="84" y="0"/>
                      </a:lnTo>
                      <a:lnTo>
                        <a:pt x="67" y="1"/>
                      </a:lnTo>
                      <a:lnTo>
                        <a:pt x="52" y="6"/>
                      </a:lnTo>
                      <a:lnTo>
                        <a:pt x="36" y="13"/>
                      </a:lnTo>
                      <a:lnTo>
                        <a:pt x="25" y="21"/>
                      </a:lnTo>
                      <a:lnTo>
                        <a:pt x="14" y="32"/>
                      </a:lnTo>
                      <a:lnTo>
                        <a:pt x="7" y="45"/>
                      </a:lnTo>
                      <a:lnTo>
                        <a:pt x="1" y="59"/>
                      </a:lnTo>
                      <a:lnTo>
                        <a:pt x="0" y="67"/>
                      </a:lnTo>
                      <a:lnTo>
                        <a:pt x="0" y="74"/>
                      </a:lnTo>
                      <a:lnTo>
                        <a:pt x="0" y="716"/>
                      </a:lnTo>
                      <a:lnTo>
                        <a:pt x="0" y="716"/>
                      </a:lnTo>
                      <a:lnTo>
                        <a:pt x="74" y="714"/>
                      </a:lnTo>
                      <a:lnTo>
                        <a:pt x="123" y="713"/>
                      </a:lnTo>
                      <a:lnTo>
                        <a:pt x="176" y="714"/>
                      </a:lnTo>
                      <a:lnTo>
                        <a:pt x="176" y="714"/>
                      </a:lnTo>
                      <a:lnTo>
                        <a:pt x="226" y="717"/>
                      </a:lnTo>
                      <a:lnTo>
                        <a:pt x="249" y="720"/>
                      </a:lnTo>
                      <a:lnTo>
                        <a:pt x="270" y="723"/>
                      </a:lnTo>
                      <a:lnTo>
                        <a:pt x="287" y="727"/>
                      </a:lnTo>
                      <a:lnTo>
                        <a:pt x="302" y="732"/>
                      </a:lnTo>
                      <a:lnTo>
                        <a:pt x="312" y="738"/>
                      </a:lnTo>
                      <a:lnTo>
                        <a:pt x="315" y="742"/>
                      </a:lnTo>
                      <a:lnTo>
                        <a:pt x="317" y="745"/>
                      </a:lnTo>
                      <a:lnTo>
                        <a:pt x="317" y="745"/>
                      </a:lnTo>
                      <a:lnTo>
                        <a:pt x="319" y="751"/>
                      </a:lnTo>
                      <a:lnTo>
                        <a:pt x="319" y="755"/>
                      </a:lnTo>
                      <a:lnTo>
                        <a:pt x="317" y="760"/>
                      </a:lnTo>
                      <a:lnTo>
                        <a:pt x="315" y="765"/>
                      </a:lnTo>
                      <a:lnTo>
                        <a:pt x="306" y="774"/>
                      </a:lnTo>
                      <a:lnTo>
                        <a:pt x="296" y="786"/>
                      </a:lnTo>
                      <a:lnTo>
                        <a:pt x="287" y="800"/>
                      </a:lnTo>
                      <a:lnTo>
                        <a:pt x="282" y="809"/>
                      </a:lnTo>
                      <a:lnTo>
                        <a:pt x="277" y="819"/>
                      </a:lnTo>
                      <a:lnTo>
                        <a:pt x="274" y="832"/>
                      </a:lnTo>
                      <a:lnTo>
                        <a:pt x="271" y="844"/>
                      </a:lnTo>
                      <a:lnTo>
                        <a:pt x="268" y="861"/>
                      </a:lnTo>
                      <a:lnTo>
                        <a:pt x="268" y="878"/>
                      </a:lnTo>
                      <a:lnTo>
                        <a:pt x="268" y="878"/>
                      </a:lnTo>
                      <a:lnTo>
                        <a:pt x="268" y="892"/>
                      </a:lnTo>
                      <a:lnTo>
                        <a:pt x="271" y="904"/>
                      </a:lnTo>
                      <a:lnTo>
                        <a:pt x="274" y="917"/>
                      </a:lnTo>
                      <a:lnTo>
                        <a:pt x="277" y="927"/>
                      </a:lnTo>
                      <a:lnTo>
                        <a:pt x="282" y="938"/>
                      </a:lnTo>
                      <a:lnTo>
                        <a:pt x="288" y="946"/>
                      </a:lnTo>
                      <a:lnTo>
                        <a:pt x="295" y="955"/>
                      </a:lnTo>
                      <a:lnTo>
                        <a:pt x="302" y="962"/>
                      </a:lnTo>
                      <a:lnTo>
                        <a:pt x="310" y="969"/>
                      </a:lnTo>
                      <a:lnTo>
                        <a:pt x="319" y="974"/>
                      </a:lnTo>
                      <a:lnTo>
                        <a:pt x="327" y="980"/>
                      </a:lnTo>
                      <a:lnTo>
                        <a:pt x="337" y="983"/>
                      </a:lnTo>
                      <a:lnTo>
                        <a:pt x="347" y="987"/>
                      </a:lnTo>
                      <a:lnTo>
                        <a:pt x="356" y="988"/>
                      </a:lnTo>
                      <a:lnTo>
                        <a:pt x="366" y="990"/>
                      </a:lnTo>
                      <a:lnTo>
                        <a:pt x="376" y="991"/>
                      </a:lnTo>
                      <a:lnTo>
                        <a:pt x="397" y="990"/>
                      </a:lnTo>
                      <a:lnTo>
                        <a:pt x="407" y="987"/>
                      </a:lnTo>
                      <a:lnTo>
                        <a:pt x="417" y="984"/>
                      </a:lnTo>
                      <a:lnTo>
                        <a:pt x="425" y="981"/>
                      </a:lnTo>
                      <a:lnTo>
                        <a:pt x="435" y="977"/>
                      </a:lnTo>
                      <a:lnTo>
                        <a:pt x="443" y="972"/>
                      </a:lnTo>
                      <a:lnTo>
                        <a:pt x="450" y="966"/>
                      </a:lnTo>
                      <a:lnTo>
                        <a:pt x="458" y="959"/>
                      </a:lnTo>
                      <a:lnTo>
                        <a:pt x="464" y="952"/>
                      </a:lnTo>
                      <a:lnTo>
                        <a:pt x="470" y="944"/>
                      </a:lnTo>
                      <a:lnTo>
                        <a:pt x="475" y="935"/>
                      </a:lnTo>
                      <a:lnTo>
                        <a:pt x="479" y="925"/>
                      </a:lnTo>
                      <a:lnTo>
                        <a:pt x="482" y="914"/>
                      </a:lnTo>
                      <a:lnTo>
                        <a:pt x="484" y="904"/>
                      </a:lnTo>
                      <a:lnTo>
                        <a:pt x="484" y="892"/>
                      </a:lnTo>
                      <a:lnTo>
                        <a:pt x="484" y="892"/>
                      </a:lnTo>
                      <a:lnTo>
                        <a:pt x="484" y="876"/>
                      </a:lnTo>
                      <a:lnTo>
                        <a:pt x="482" y="862"/>
                      </a:lnTo>
                      <a:lnTo>
                        <a:pt x="479" y="850"/>
                      </a:lnTo>
                      <a:lnTo>
                        <a:pt x="475" y="837"/>
                      </a:lnTo>
                      <a:lnTo>
                        <a:pt x="471" y="828"/>
                      </a:lnTo>
                      <a:lnTo>
                        <a:pt x="467" y="818"/>
                      </a:lnTo>
                      <a:lnTo>
                        <a:pt x="457" y="802"/>
                      </a:lnTo>
                      <a:lnTo>
                        <a:pt x="439" y="777"/>
                      </a:lnTo>
                      <a:lnTo>
                        <a:pt x="433" y="767"/>
                      </a:lnTo>
                      <a:lnTo>
                        <a:pt x="431" y="762"/>
                      </a:lnTo>
                      <a:lnTo>
                        <a:pt x="431" y="756"/>
                      </a:lnTo>
                      <a:lnTo>
                        <a:pt x="431" y="756"/>
                      </a:lnTo>
                      <a:lnTo>
                        <a:pt x="431" y="751"/>
                      </a:lnTo>
                      <a:lnTo>
                        <a:pt x="432" y="746"/>
                      </a:lnTo>
                      <a:lnTo>
                        <a:pt x="433" y="742"/>
                      </a:lnTo>
                      <a:lnTo>
                        <a:pt x="436" y="738"/>
                      </a:lnTo>
                      <a:lnTo>
                        <a:pt x="445" y="731"/>
                      </a:lnTo>
                      <a:lnTo>
                        <a:pt x="454" y="725"/>
                      </a:lnTo>
                      <a:lnTo>
                        <a:pt x="468" y="721"/>
                      </a:lnTo>
                      <a:lnTo>
                        <a:pt x="484" y="717"/>
                      </a:lnTo>
                      <a:lnTo>
                        <a:pt x="502" y="714"/>
                      </a:lnTo>
                      <a:lnTo>
                        <a:pt x="521" y="713"/>
                      </a:lnTo>
                      <a:lnTo>
                        <a:pt x="565" y="712"/>
                      </a:lnTo>
                      <a:lnTo>
                        <a:pt x="614" y="713"/>
                      </a:lnTo>
                      <a:lnTo>
                        <a:pt x="718" y="718"/>
                      </a:lnTo>
                      <a:lnTo>
                        <a:pt x="718" y="718"/>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5" name="Freeform 11"/>
                <p:cNvSpPr>
                  <a:spLocks/>
                </p:cNvSpPr>
                <p:nvPr/>
              </p:nvSpPr>
              <p:spPr bwMode="auto">
                <a:xfrm>
                  <a:off x="3155950" y="4757738"/>
                  <a:ext cx="1157288" cy="1566862"/>
                </a:xfrm>
                <a:custGeom>
                  <a:avLst/>
                  <a:gdLst>
                    <a:gd name="T0" fmla="*/ 615 w 729"/>
                    <a:gd name="T1" fmla="*/ 282 h 987"/>
                    <a:gd name="T2" fmla="*/ 482 w 729"/>
                    <a:gd name="T3" fmla="*/ 274 h 987"/>
                    <a:gd name="T4" fmla="*/ 434 w 729"/>
                    <a:gd name="T5" fmla="*/ 255 h 987"/>
                    <a:gd name="T6" fmla="*/ 429 w 729"/>
                    <a:gd name="T7" fmla="*/ 239 h 987"/>
                    <a:gd name="T8" fmla="*/ 459 w 729"/>
                    <a:gd name="T9" fmla="*/ 185 h 987"/>
                    <a:gd name="T10" fmla="*/ 482 w 729"/>
                    <a:gd name="T11" fmla="*/ 139 h 987"/>
                    <a:gd name="T12" fmla="*/ 486 w 729"/>
                    <a:gd name="T13" fmla="*/ 101 h 987"/>
                    <a:gd name="T14" fmla="*/ 473 w 729"/>
                    <a:gd name="T15" fmla="*/ 59 h 987"/>
                    <a:gd name="T16" fmla="*/ 447 w 729"/>
                    <a:gd name="T17" fmla="*/ 28 h 987"/>
                    <a:gd name="T18" fmla="*/ 409 w 729"/>
                    <a:gd name="T19" fmla="*/ 9 h 987"/>
                    <a:gd name="T20" fmla="*/ 335 w 729"/>
                    <a:gd name="T21" fmla="*/ 3 h 987"/>
                    <a:gd name="T22" fmla="*/ 297 w 729"/>
                    <a:gd name="T23" fmla="*/ 18 h 987"/>
                    <a:gd name="T24" fmla="*/ 268 w 729"/>
                    <a:gd name="T25" fmla="*/ 48 h 987"/>
                    <a:gd name="T26" fmla="*/ 254 w 729"/>
                    <a:gd name="T27" fmla="*/ 91 h 987"/>
                    <a:gd name="T28" fmla="*/ 255 w 729"/>
                    <a:gd name="T29" fmla="*/ 129 h 987"/>
                    <a:gd name="T30" fmla="*/ 286 w 729"/>
                    <a:gd name="T31" fmla="*/ 197 h 987"/>
                    <a:gd name="T32" fmla="*/ 299 w 729"/>
                    <a:gd name="T33" fmla="*/ 242 h 987"/>
                    <a:gd name="T34" fmla="*/ 283 w 729"/>
                    <a:gd name="T35" fmla="*/ 260 h 987"/>
                    <a:gd name="T36" fmla="*/ 218 w 729"/>
                    <a:gd name="T37" fmla="*/ 267 h 987"/>
                    <a:gd name="T38" fmla="*/ 1 w 729"/>
                    <a:gd name="T39" fmla="*/ 267 h 987"/>
                    <a:gd name="T40" fmla="*/ 6 w 729"/>
                    <a:gd name="T41" fmla="*/ 460 h 987"/>
                    <a:gd name="T42" fmla="*/ 23 w 729"/>
                    <a:gd name="T43" fmla="*/ 509 h 987"/>
                    <a:gd name="T44" fmla="*/ 50 w 729"/>
                    <a:gd name="T45" fmla="*/ 527 h 987"/>
                    <a:gd name="T46" fmla="*/ 109 w 729"/>
                    <a:gd name="T47" fmla="*/ 512 h 987"/>
                    <a:gd name="T48" fmla="*/ 170 w 729"/>
                    <a:gd name="T49" fmla="*/ 502 h 987"/>
                    <a:gd name="T50" fmla="*/ 213 w 729"/>
                    <a:gd name="T51" fmla="*/ 515 h 987"/>
                    <a:gd name="T52" fmla="*/ 253 w 729"/>
                    <a:gd name="T53" fmla="*/ 556 h 987"/>
                    <a:gd name="T54" fmla="*/ 262 w 729"/>
                    <a:gd name="T55" fmla="*/ 622 h 987"/>
                    <a:gd name="T56" fmla="*/ 239 w 729"/>
                    <a:gd name="T57" fmla="*/ 682 h 987"/>
                    <a:gd name="T58" fmla="*/ 197 w 729"/>
                    <a:gd name="T59" fmla="*/ 707 h 987"/>
                    <a:gd name="T60" fmla="*/ 163 w 729"/>
                    <a:gd name="T61" fmla="*/ 710 h 987"/>
                    <a:gd name="T62" fmla="*/ 111 w 729"/>
                    <a:gd name="T63" fmla="*/ 698 h 987"/>
                    <a:gd name="T64" fmla="*/ 72 w 729"/>
                    <a:gd name="T65" fmla="*/ 667 h 987"/>
                    <a:gd name="T66" fmla="*/ 41 w 729"/>
                    <a:gd name="T67" fmla="*/ 642 h 987"/>
                    <a:gd name="T68" fmla="*/ 27 w 729"/>
                    <a:gd name="T69" fmla="*/ 645 h 987"/>
                    <a:gd name="T70" fmla="*/ 8 w 729"/>
                    <a:gd name="T71" fmla="*/ 677 h 987"/>
                    <a:gd name="T72" fmla="*/ 1 w 729"/>
                    <a:gd name="T73" fmla="*/ 784 h 987"/>
                    <a:gd name="T74" fmla="*/ 722 w 729"/>
                    <a:gd name="T75" fmla="*/ 987 h 987"/>
                    <a:gd name="T76" fmla="*/ 724 w 729"/>
                    <a:gd name="T77" fmla="*/ 752 h 987"/>
                    <a:gd name="T78" fmla="*/ 714 w 729"/>
                    <a:gd name="T79" fmla="*/ 707 h 987"/>
                    <a:gd name="T80" fmla="*/ 691 w 729"/>
                    <a:gd name="T81" fmla="*/ 698 h 987"/>
                    <a:gd name="T82" fmla="*/ 624 w 729"/>
                    <a:gd name="T83" fmla="*/ 716 h 987"/>
                    <a:gd name="T84" fmla="*/ 545 w 729"/>
                    <a:gd name="T85" fmla="*/ 733 h 987"/>
                    <a:gd name="T86" fmla="*/ 510 w 729"/>
                    <a:gd name="T87" fmla="*/ 727 h 987"/>
                    <a:gd name="T88" fmla="*/ 476 w 729"/>
                    <a:gd name="T89" fmla="*/ 705 h 987"/>
                    <a:gd name="T90" fmla="*/ 454 w 729"/>
                    <a:gd name="T91" fmla="*/ 667 h 987"/>
                    <a:gd name="T92" fmla="*/ 445 w 729"/>
                    <a:gd name="T93" fmla="*/ 590 h 987"/>
                    <a:gd name="T94" fmla="*/ 458 w 729"/>
                    <a:gd name="T95" fmla="*/ 549 h 987"/>
                    <a:gd name="T96" fmla="*/ 485 w 729"/>
                    <a:gd name="T97" fmla="*/ 519 h 987"/>
                    <a:gd name="T98" fmla="*/ 524 w 729"/>
                    <a:gd name="T99" fmla="*/ 503 h 987"/>
                    <a:gd name="T100" fmla="*/ 560 w 729"/>
                    <a:gd name="T101" fmla="*/ 506 h 987"/>
                    <a:gd name="T102" fmla="*/ 612 w 729"/>
                    <a:gd name="T103" fmla="*/ 530 h 987"/>
                    <a:gd name="T104" fmla="*/ 679 w 729"/>
                    <a:gd name="T105" fmla="*/ 576 h 987"/>
                    <a:gd name="T106" fmla="*/ 698 w 729"/>
                    <a:gd name="T107" fmla="*/ 575 h 987"/>
                    <a:gd name="T108" fmla="*/ 719 w 729"/>
                    <a:gd name="T109" fmla="*/ 558 h 987"/>
                    <a:gd name="T110" fmla="*/ 729 w 729"/>
                    <a:gd name="T111" fmla="*/ 51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9" h="987">
                      <a:moveTo>
                        <a:pt x="724" y="280"/>
                      </a:moveTo>
                      <a:lnTo>
                        <a:pt x="724" y="280"/>
                      </a:lnTo>
                      <a:lnTo>
                        <a:pt x="668" y="282"/>
                      </a:lnTo>
                      <a:lnTo>
                        <a:pt x="615" y="282"/>
                      </a:lnTo>
                      <a:lnTo>
                        <a:pt x="564" y="282"/>
                      </a:lnTo>
                      <a:lnTo>
                        <a:pt x="520" y="280"/>
                      </a:lnTo>
                      <a:lnTo>
                        <a:pt x="500" y="277"/>
                      </a:lnTo>
                      <a:lnTo>
                        <a:pt x="482" y="274"/>
                      </a:lnTo>
                      <a:lnTo>
                        <a:pt x="466" y="271"/>
                      </a:lnTo>
                      <a:lnTo>
                        <a:pt x="452" y="267"/>
                      </a:lnTo>
                      <a:lnTo>
                        <a:pt x="443" y="262"/>
                      </a:lnTo>
                      <a:lnTo>
                        <a:pt x="434" y="255"/>
                      </a:lnTo>
                      <a:lnTo>
                        <a:pt x="430" y="248"/>
                      </a:lnTo>
                      <a:lnTo>
                        <a:pt x="429" y="243"/>
                      </a:lnTo>
                      <a:lnTo>
                        <a:pt x="429" y="239"/>
                      </a:lnTo>
                      <a:lnTo>
                        <a:pt x="429" y="239"/>
                      </a:lnTo>
                      <a:lnTo>
                        <a:pt x="430" y="232"/>
                      </a:lnTo>
                      <a:lnTo>
                        <a:pt x="433" y="225"/>
                      </a:lnTo>
                      <a:lnTo>
                        <a:pt x="440" y="213"/>
                      </a:lnTo>
                      <a:lnTo>
                        <a:pt x="459" y="185"/>
                      </a:lnTo>
                      <a:lnTo>
                        <a:pt x="471" y="169"/>
                      </a:lnTo>
                      <a:lnTo>
                        <a:pt x="475" y="159"/>
                      </a:lnTo>
                      <a:lnTo>
                        <a:pt x="479" y="150"/>
                      </a:lnTo>
                      <a:lnTo>
                        <a:pt x="482" y="139"/>
                      </a:lnTo>
                      <a:lnTo>
                        <a:pt x="485" y="127"/>
                      </a:lnTo>
                      <a:lnTo>
                        <a:pt x="486" y="115"/>
                      </a:lnTo>
                      <a:lnTo>
                        <a:pt x="486" y="101"/>
                      </a:lnTo>
                      <a:lnTo>
                        <a:pt x="486" y="101"/>
                      </a:lnTo>
                      <a:lnTo>
                        <a:pt x="485" y="88"/>
                      </a:lnTo>
                      <a:lnTo>
                        <a:pt x="482" y="78"/>
                      </a:lnTo>
                      <a:lnTo>
                        <a:pt x="478" y="67"/>
                      </a:lnTo>
                      <a:lnTo>
                        <a:pt x="473" y="59"/>
                      </a:lnTo>
                      <a:lnTo>
                        <a:pt x="468" y="49"/>
                      </a:lnTo>
                      <a:lnTo>
                        <a:pt x="461" y="42"/>
                      </a:lnTo>
                      <a:lnTo>
                        <a:pt x="454" y="34"/>
                      </a:lnTo>
                      <a:lnTo>
                        <a:pt x="447" y="28"/>
                      </a:lnTo>
                      <a:lnTo>
                        <a:pt x="437" y="21"/>
                      </a:lnTo>
                      <a:lnTo>
                        <a:pt x="429" y="17"/>
                      </a:lnTo>
                      <a:lnTo>
                        <a:pt x="419" y="11"/>
                      </a:lnTo>
                      <a:lnTo>
                        <a:pt x="409" y="9"/>
                      </a:lnTo>
                      <a:lnTo>
                        <a:pt x="388" y="3"/>
                      </a:lnTo>
                      <a:lnTo>
                        <a:pt x="367" y="0"/>
                      </a:lnTo>
                      <a:lnTo>
                        <a:pt x="346" y="2"/>
                      </a:lnTo>
                      <a:lnTo>
                        <a:pt x="335" y="3"/>
                      </a:lnTo>
                      <a:lnTo>
                        <a:pt x="325" y="6"/>
                      </a:lnTo>
                      <a:lnTo>
                        <a:pt x="315" y="10"/>
                      </a:lnTo>
                      <a:lnTo>
                        <a:pt x="306" y="14"/>
                      </a:lnTo>
                      <a:lnTo>
                        <a:pt x="297" y="18"/>
                      </a:lnTo>
                      <a:lnTo>
                        <a:pt x="289" y="24"/>
                      </a:lnTo>
                      <a:lnTo>
                        <a:pt x="282" y="31"/>
                      </a:lnTo>
                      <a:lnTo>
                        <a:pt x="275" y="39"/>
                      </a:lnTo>
                      <a:lnTo>
                        <a:pt x="268" y="48"/>
                      </a:lnTo>
                      <a:lnTo>
                        <a:pt x="262" y="57"/>
                      </a:lnTo>
                      <a:lnTo>
                        <a:pt x="258" y="67"/>
                      </a:lnTo>
                      <a:lnTo>
                        <a:pt x="255" y="78"/>
                      </a:lnTo>
                      <a:lnTo>
                        <a:pt x="254" y="91"/>
                      </a:lnTo>
                      <a:lnTo>
                        <a:pt x="253" y="104"/>
                      </a:lnTo>
                      <a:lnTo>
                        <a:pt x="253" y="104"/>
                      </a:lnTo>
                      <a:lnTo>
                        <a:pt x="253" y="116"/>
                      </a:lnTo>
                      <a:lnTo>
                        <a:pt x="255" y="129"/>
                      </a:lnTo>
                      <a:lnTo>
                        <a:pt x="260" y="140"/>
                      </a:lnTo>
                      <a:lnTo>
                        <a:pt x="264" y="152"/>
                      </a:lnTo>
                      <a:lnTo>
                        <a:pt x="275" y="176"/>
                      </a:lnTo>
                      <a:lnTo>
                        <a:pt x="286" y="197"/>
                      </a:lnTo>
                      <a:lnTo>
                        <a:pt x="296" y="217"/>
                      </a:lnTo>
                      <a:lnTo>
                        <a:pt x="299" y="227"/>
                      </a:lnTo>
                      <a:lnTo>
                        <a:pt x="300" y="235"/>
                      </a:lnTo>
                      <a:lnTo>
                        <a:pt x="299" y="242"/>
                      </a:lnTo>
                      <a:lnTo>
                        <a:pt x="296" y="249"/>
                      </a:lnTo>
                      <a:lnTo>
                        <a:pt x="292" y="255"/>
                      </a:lnTo>
                      <a:lnTo>
                        <a:pt x="283" y="260"/>
                      </a:lnTo>
                      <a:lnTo>
                        <a:pt x="283" y="260"/>
                      </a:lnTo>
                      <a:lnTo>
                        <a:pt x="278" y="262"/>
                      </a:lnTo>
                      <a:lnTo>
                        <a:pt x="269" y="263"/>
                      </a:lnTo>
                      <a:lnTo>
                        <a:pt x="247" y="266"/>
                      </a:lnTo>
                      <a:lnTo>
                        <a:pt x="218" y="267"/>
                      </a:lnTo>
                      <a:lnTo>
                        <a:pt x="181" y="269"/>
                      </a:lnTo>
                      <a:lnTo>
                        <a:pt x="95" y="269"/>
                      </a:lnTo>
                      <a:lnTo>
                        <a:pt x="1" y="267"/>
                      </a:lnTo>
                      <a:lnTo>
                        <a:pt x="1" y="267"/>
                      </a:lnTo>
                      <a:lnTo>
                        <a:pt x="0" y="331"/>
                      </a:lnTo>
                      <a:lnTo>
                        <a:pt x="1" y="390"/>
                      </a:lnTo>
                      <a:lnTo>
                        <a:pt x="4" y="440"/>
                      </a:lnTo>
                      <a:lnTo>
                        <a:pt x="6" y="460"/>
                      </a:lnTo>
                      <a:lnTo>
                        <a:pt x="11" y="477"/>
                      </a:lnTo>
                      <a:lnTo>
                        <a:pt x="11" y="477"/>
                      </a:lnTo>
                      <a:lnTo>
                        <a:pt x="16" y="495"/>
                      </a:lnTo>
                      <a:lnTo>
                        <a:pt x="23" y="509"/>
                      </a:lnTo>
                      <a:lnTo>
                        <a:pt x="32" y="519"/>
                      </a:lnTo>
                      <a:lnTo>
                        <a:pt x="36" y="522"/>
                      </a:lnTo>
                      <a:lnTo>
                        <a:pt x="40" y="524"/>
                      </a:lnTo>
                      <a:lnTo>
                        <a:pt x="50" y="527"/>
                      </a:lnTo>
                      <a:lnTo>
                        <a:pt x="60" y="526"/>
                      </a:lnTo>
                      <a:lnTo>
                        <a:pt x="71" y="524"/>
                      </a:lnTo>
                      <a:lnTo>
                        <a:pt x="82" y="520"/>
                      </a:lnTo>
                      <a:lnTo>
                        <a:pt x="109" y="512"/>
                      </a:lnTo>
                      <a:lnTo>
                        <a:pt x="123" y="508"/>
                      </a:lnTo>
                      <a:lnTo>
                        <a:pt x="138" y="503"/>
                      </a:lnTo>
                      <a:lnTo>
                        <a:pt x="155" y="502"/>
                      </a:lnTo>
                      <a:lnTo>
                        <a:pt x="170" y="502"/>
                      </a:lnTo>
                      <a:lnTo>
                        <a:pt x="188" y="505"/>
                      </a:lnTo>
                      <a:lnTo>
                        <a:pt x="206" y="510"/>
                      </a:lnTo>
                      <a:lnTo>
                        <a:pt x="206" y="510"/>
                      </a:lnTo>
                      <a:lnTo>
                        <a:pt x="213" y="515"/>
                      </a:lnTo>
                      <a:lnTo>
                        <a:pt x="220" y="519"/>
                      </a:lnTo>
                      <a:lnTo>
                        <a:pt x="234" y="530"/>
                      </a:lnTo>
                      <a:lnTo>
                        <a:pt x="244" y="542"/>
                      </a:lnTo>
                      <a:lnTo>
                        <a:pt x="253" y="556"/>
                      </a:lnTo>
                      <a:lnTo>
                        <a:pt x="258" y="572"/>
                      </a:lnTo>
                      <a:lnTo>
                        <a:pt x="262" y="589"/>
                      </a:lnTo>
                      <a:lnTo>
                        <a:pt x="264" y="605"/>
                      </a:lnTo>
                      <a:lnTo>
                        <a:pt x="262" y="622"/>
                      </a:lnTo>
                      <a:lnTo>
                        <a:pt x="260" y="639"/>
                      </a:lnTo>
                      <a:lnTo>
                        <a:pt x="255" y="654"/>
                      </a:lnTo>
                      <a:lnTo>
                        <a:pt x="247" y="668"/>
                      </a:lnTo>
                      <a:lnTo>
                        <a:pt x="239" y="682"/>
                      </a:lnTo>
                      <a:lnTo>
                        <a:pt x="226" y="693"/>
                      </a:lnTo>
                      <a:lnTo>
                        <a:pt x="213" y="702"/>
                      </a:lnTo>
                      <a:lnTo>
                        <a:pt x="205" y="705"/>
                      </a:lnTo>
                      <a:lnTo>
                        <a:pt x="197" y="707"/>
                      </a:lnTo>
                      <a:lnTo>
                        <a:pt x="188" y="709"/>
                      </a:lnTo>
                      <a:lnTo>
                        <a:pt x="180" y="710"/>
                      </a:lnTo>
                      <a:lnTo>
                        <a:pt x="180" y="710"/>
                      </a:lnTo>
                      <a:lnTo>
                        <a:pt x="163" y="710"/>
                      </a:lnTo>
                      <a:lnTo>
                        <a:pt x="148" y="709"/>
                      </a:lnTo>
                      <a:lnTo>
                        <a:pt x="135" y="706"/>
                      </a:lnTo>
                      <a:lnTo>
                        <a:pt x="123" y="702"/>
                      </a:lnTo>
                      <a:lnTo>
                        <a:pt x="111" y="698"/>
                      </a:lnTo>
                      <a:lnTo>
                        <a:pt x="102" y="692"/>
                      </a:lnTo>
                      <a:lnTo>
                        <a:pt x="93" y="685"/>
                      </a:lnTo>
                      <a:lnTo>
                        <a:pt x="86" y="679"/>
                      </a:lnTo>
                      <a:lnTo>
                        <a:pt x="72" y="667"/>
                      </a:lnTo>
                      <a:lnTo>
                        <a:pt x="61" y="654"/>
                      </a:lnTo>
                      <a:lnTo>
                        <a:pt x="51" y="646"/>
                      </a:lnTo>
                      <a:lnTo>
                        <a:pt x="47" y="643"/>
                      </a:lnTo>
                      <a:lnTo>
                        <a:pt x="41" y="642"/>
                      </a:lnTo>
                      <a:lnTo>
                        <a:pt x="41" y="642"/>
                      </a:lnTo>
                      <a:lnTo>
                        <a:pt x="36" y="642"/>
                      </a:lnTo>
                      <a:lnTo>
                        <a:pt x="32" y="643"/>
                      </a:lnTo>
                      <a:lnTo>
                        <a:pt x="27" y="645"/>
                      </a:lnTo>
                      <a:lnTo>
                        <a:pt x="23" y="646"/>
                      </a:lnTo>
                      <a:lnTo>
                        <a:pt x="16" y="653"/>
                      </a:lnTo>
                      <a:lnTo>
                        <a:pt x="11" y="664"/>
                      </a:lnTo>
                      <a:lnTo>
                        <a:pt x="8" y="677"/>
                      </a:lnTo>
                      <a:lnTo>
                        <a:pt x="4" y="693"/>
                      </a:lnTo>
                      <a:lnTo>
                        <a:pt x="2" y="712"/>
                      </a:lnTo>
                      <a:lnTo>
                        <a:pt x="1" y="734"/>
                      </a:lnTo>
                      <a:lnTo>
                        <a:pt x="1" y="784"/>
                      </a:lnTo>
                      <a:lnTo>
                        <a:pt x="2" y="843"/>
                      </a:lnTo>
                      <a:lnTo>
                        <a:pt x="4" y="912"/>
                      </a:lnTo>
                      <a:lnTo>
                        <a:pt x="5" y="987"/>
                      </a:lnTo>
                      <a:lnTo>
                        <a:pt x="722" y="987"/>
                      </a:lnTo>
                      <a:lnTo>
                        <a:pt x="722" y="987"/>
                      </a:lnTo>
                      <a:lnTo>
                        <a:pt x="724" y="843"/>
                      </a:lnTo>
                      <a:lnTo>
                        <a:pt x="724" y="791"/>
                      </a:lnTo>
                      <a:lnTo>
                        <a:pt x="724" y="752"/>
                      </a:lnTo>
                      <a:lnTo>
                        <a:pt x="722" y="738"/>
                      </a:lnTo>
                      <a:lnTo>
                        <a:pt x="721" y="726"/>
                      </a:lnTo>
                      <a:lnTo>
                        <a:pt x="718" y="716"/>
                      </a:lnTo>
                      <a:lnTo>
                        <a:pt x="714" y="707"/>
                      </a:lnTo>
                      <a:lnTo>
                        <a:pt x="710" y="702"/>
                      </a:lnTo>
                      <a:lnTo>
                        <a:pt x="705" y="699"/>
                      </a:lnTo>
                      <a:lnTo>
                        <a:pt x="698" y="698"/>
                      </a:lnTo>
                      <a:lnTo>
                        <a:pt x="691" y="698"/>
                      </a:lnTo>
                      <a:lnTo>
                        <a:pt x="691" y="698"/>
                      </a:lnTo>
                      <a:lnTo>
                        <a:pt x="677" y="700"/>
                      </a:lnTo>
                      <a:lnTo>
                        <a:pt x="662" y="705"/>
                      </a:lnTo>
                      <a:lnTo>
                        <a:pt x="624" y="716"/>
                      </a:lnTo>
                      <a:lnTo>
                        <a:pt x="605" y="723"/>
                      </a:lnTo>
                      <a:lnTo>
                        <a:pt x="585" y="727"/>
                      </a:lnTo>
                      <a:lnTo>
                        <a:pt x="564" y="731"/>
                      </a:lnTo>
                      <a:lnTo>
                        <a:pt x="545" y="733"/>
                      </a:lnTo>
                      <a:lnTo>
                        <a:pt x="545" y="733"/>
                      </a:lnTo>
                      <a:lnTo>
                        <a:pt x="532" y="733"/>
                      </a:lnTo>
                      <a:lnTo>
                        <a:pt x="521" y="731"/>
                      </a:lnTo>
                      <a:lnTo>
                        <a:pt x="510" y="727"/>
                      </a:lnTo>
                      <a:lnTo>
                        <a:pt x="500" y="723"/>
                      </a:lnTo>
                      <a:lnTo>
                        <a:pt x="492" y="717"/>
                      </a:lnTo>
                      <a:lnTo>
                        <a:pt x="483" y="712"/>
                      </a:lnTo>
                      <a:lnTo>
                        <a:pt x="476" y="705"/>
                      </a:lnTo>
                      <a:lnTo>
                        <a:pt x="469" y="696"/>
                      </a:lnTo>
                      <a:lnTo>
                        <a:pt x="464" y="686"/>
                      </a:lnTo>
                      <a:lnTo>
                        <a:pt x="458" y="678"/>
                      </a:lnTo>
                      <a:lnTo>
                        <a:pt x="454" y="667"/>
                      </a:lnTo>
                      <a:lnTo>
                        <a:pt x="450" y="657"/>
                      </a:lnTo>
                      <a:lnTo>
                        <a:pt x="445" y="635"/>
                      </a:lnTo>
                      <a:lnTo>
                        <a:pt x="444" y="612"/>
                      </a:lnTo>
                      <a:lnTo>
                        <a:pt x="445" y="590"/>
                      </a:lnTo>
                      <a:lnTo>
                        <a:pt x="448" y="580"/>
                      </a:lnTo>
                      <a:lnTo>
                        <a:pt x="451" y="569"/>
                      </a:lnTo>
                      <a:lnTo>
                        <a:pt x="454" y="559"/>
                      </a:lnTo>
                      <a:lnTo>
                        <a:pt x="458" y="549"/>
                      </a:lnTo>
                      <a:lnTo>
                        <a:pt x="464" y="541"/>
                      </a:lnTo>
                      <a:lnTo>
                        <a:pt x="471" y="533"/>
                      </a:lnTo>
                      <a:lnTo>
                        <a:pt x="478" y="524"/>
                      </a:lnTo>
                      <a:lnTo>
                        <a:pt x="485" y="519"/>
                      </a:lnTo>
                      <a:lnTo>
                        <a:pt x="493" y="513"/>
                      </a:lnTo>
                      <a:lnTo>
                        <a:pt x="503" y="509"/>
                      </a:lnTo>
                      <a:lnTo>
                        <a:pt x="513" y="505"/>
                      </a:lnTo>
                      <a:lnTo>
                        <a:pt x="524" y="503"/>
                      </a:lnTo>
                      <a:lnTo>
                        <a:pt x="536" y="502"/>
                      </a:lnTo>
                      <a:lnTo>
                        <a:pt x="549" y="503"/>
                      </a:lnTo>
                      <a:lnTo>
                        <a:pt x="549" y="503"/>
                      </a:lnTo>
                      <a:lnTo>
                        <a:pt x="560" y="506"/>
                      </a:lnTo>
                      <a:lnTo>
                        <a:pt x="570" y="509"/>
                      </a:lnTo>
                      <a:lnTo>
                        <a:pt x="581" y="513"/>
                      </a:lnTo>
                      <a:lnTo>
                        <a:pt x="592" y="517"/>
                      </a:lnTo>
                      <a:lnTo>
                        <a:pt x="612" y="530"/>
                      </a:lnTo>
                      <a:lnTo>
                        <a:pt x="631" y="542"/>
                      </a:lnTo>
                      <a:lnTo>
                        <a:pt x="663" y="566"/>
                      </a:lnTo>
                      <a:lnTo>
                        <a:pt x="675" y="575"/>
                      </a:lnTo>
                      <a:lnTo>
                        <a:pt x="679" y="576"/>
                      </a:lnTo>
                      <a:lnTo>
                        <a:pt x="683" y="577"/>
                      </a:lnTo>
                      <a:lnTo>
                        <a:pt x="683" y="577"/>
                      </a:lnTo>
                      <a:lnTo>
                        <a:pt x="690" y="577"/>
                      </a:lnTo>
                      <a:lnTo>
                        <a:pt x="698" y="575"/>
                      </a:lnTo>
                      <a:lnTo>
                        <a:pt x="707" y="572"/>
                      </a:lnTo>
                      <a:lnTo>
                        <a:pt x="714" y="565"/>
                      </a:lnTo>
                      <a:lnTo>
                        <a:pt x="714" y="565"/>
                      </a:lnTo>
                      <a:lnTo>
                        <a:pt x="719" y="558"/>
                      </a:lnTo>
                      <a:lnTo>
                        <a:pt x="725" y="547"/>
                      </a:lnTo>
                      <a:lnTo>
                        <a:pt x="728" y="534"/>
                      </a:lnTo>
                      <a:lnTo>
                        <a:pt x="729" y="519"/>
                      </a:lnTo>
                      <a:lnTo>
                        <a:pt x="729" y="519"/>
                      </a:lnTo>
                      <a:lnTo>
                        <a:pt x="728" y="424"/>
                      </a:lnTo>
                      <a:lnTo>
                        <a:pt x="724" y="280"/>
                      </a:lnTo>
                      <a:lnTo>
                        <a:pt x="724" y="280"/>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6" name="Freeform 12"/>
                <p:cNvSpPr>
                  <a:spLocks/>
                </p:cNvSpPr>
                <p:nvPr/>
              </p:nvSpPr>
              <p:spPr bwMode="auto">
                <a:xfrm>
                  <a:off x="3860800" y="5192713"/>
                  <a:ext cx="2062163" cy="1131887"/>
                </a:xfrm>
                <a:custGeom>
                  <a:avLst/>
                  <a:gdLst>
                    <a:gd name="T0" fmla="*/ 280 w 1299"/>
                    <a:gd name="T1" fmla="*/ 517 h 713"/>
                    <a:gd name="T2" fmla="*/ 274 w 1299"/>
                    <a:gd name="T3" fmla="*/ 442 h 713"/>
                    <a:gd name="T4" fmla="*/ 254 w 1299"/>
                    <a:gd name="T5" fmla="*/ 424 h 713"/>
                    <a:gd name="T6" fmla="*/ 218 w 1299"/>
                    <a:gd name="T7" fmla="*/ 431 h 713"/>
                    <a:gd name="T8" fmla="*/ 120 w 1299"/>
                    <a:gd name="T9" fmla="*/ 457 h 713"/>
                    <a:gd name="T10" fmla="*/ 77 w 1299"/>
                    <a:gd name="T11" fmla="*/ 457 h 713"/>
                    <a:gd name="T12" fmla="*/ 39 w 1299"/>
                    <a:gd name="T13" fmla="*/ 438 h 713"/>
                    <a:gd name="T14" fmla="*/ 14 w 1299"/>
                    <a:gd name="T15" fmla="*/ 404 h 713"/>
                    <a:gd name="T16" fmla="*/ 0 w 1299"/>
                    <a:gd name="T17" fmla="*/ 338 h 713"/>
                    <a:gd name="T18" fmla="*/ 10 w 1299"/>
                    <a:gd name="T19" fmla="*/ 285 h 713"/>
                    <a:gd name="T20" fmla="*/ 34 w 1299"/>
                    <a:gd name="T21" fmla="*/ 250 h 713"/>
                    <a:gd name="T22" fmla="*/ 69 w 1299"/>
                    <a:gd name="T23" fmla="*/ 231 h 713"/>
                    <a:gd name="T24" fmla="*/ 105 w 1299"/>
                    <a:gd name="T25" fmla="*/ 229 h 713"/>
                    <a:gd name="T26" fmla="*/ 148 w 1299"/>
                    <a:gd name="T27" fmla="*/ 243 h 713"/>
                    <a:gd name="T28" fmla="*/ 231 w 1299"/>
                    <a:gd name="T29" fmla="*/ 301 h 713"/>
                    <a:gd name="T30" fmla="*/ 246 w 1299"/>
                    <a:gd name="T31" fmla="*/ 303 h 713"/>
                    <a:gd name="T32" fmla="*/ 270 w 1299"/>
                    <a:gd name="T33" fmla="*/ 291 h 713"/>
                    <a:gd name="T34" fmla="*/ 285 w 1299"/>
                    <a:gd name="T35" fmla="*/ 245 h 713"/>
                    <a:gd name="T36" fmla="*/ 280 w 1299"/>
                    <a:gd name="T37" fmla="*/ 6 h 713"/>
                    <a:gd name="T38" fmla="*/ 516 w 1299"/>
                    <a:gd name="T39" fmla="*/ 4 h 713"/>
                    <a:gd name="T40" fmla="*/ 573 w 1299"/>
                    <a:gd name="T41" fmla="*/ 15 h 713"/>
                    <a:gd name="T42" fmla="*/ 582 w 1299"/>
                    <a:gd name="T43" fmla="*/ 45 h 713"/>
                    <a:gd name="T44" fmla="*/ 542 w 1299"/>
                    <a:gd name="T45" fmla="*/ 123 h 713"/>
                    <a:gd name="T46" fmla="*/ 523 w 1299"/>
                    <a:gd name="T47" fmla="*/ 197 h 713"/>
                    <a:gd name="T48" fmla="*/ 526 w 1299"/>
                    <a:gd name="T49" fmla="*/ 250 h 713"/>
                    <a:gd name="T50" fmla="*/ 549 w 1299"/>
                    <a:gd name="T51" fmla="*/ 301 h 713"/>
                    <a:gd name="T52" fmla="*/ 587 w 1299"/>
                    <a:gd name="T53" fmla="*/ 330 h 713"/>
                    <a:gd name="T54" fmla="*/ 635 w 1299"/>
                    <a:gd name="T55" fmla="*/ 340 h 713"/>
                    <a:gd name="T56" fmla="*/ 672 w 1299"/>
                    <a:gd name="T57" fmla="*/ 337 h 713"/>
                    <a:gd name="T58" fmla="*/ 720 w 1299"/>
                    <a:gd name="T59" fmla="*/ 319 h 713"/>
                    <a:gd name="T60" fmla="*/ 758 w 1299"/>
                    <a:gd name="T61" fmla="*/ 285 h 713"/>
                    <a:gd name="T62" fmla="*/ 780 w 1299"/>
                    <a:gd name="T63" fmla="*/ 239 h 713"/>
                    <a:gd name="T64" fmla="*/ 784 w 1299"/>
                    <a:gd name="T65" fmla="*/ 197 h 713"/>
                    <a:gd name="T66" fmla="*/ 767 w 1299"/>
                    <a:gd name="T67" fmla="*/ 143 h 713"/>
                    <a:gd name="T68" fmla="*/ 727 w 1299"/>
                    <a:gd name="T69" fmla="*/ 52 h 713"/>
                    <a:gd name="T70" fmla="*/ 734 w 1299"/>
                    <a:gd name="T71" fmla="*/ 15 h 713"/>
                    <a:gd name="T72" fmla="*/ 753 w 1299"/>
                    <a:gd name="T73" fmla="*/ 6 h 713"/>
                    <a:gd name="T74" fmla="*/ 907 w 1299"/>
                    <a:gd name="T75" fmla="*/ 1 h 713"/>
                    <a:gd name="T76" fmla="*/ 987 w 1299"/>
                    <a:gd name="T77" fmla="*/ 245 h 713"/>
                    <a:gd name="T78" fmla="*/ 997 w 1299"/>
                    <a:gd name="T79" fmla="*/ 284 h 713"/>
                    <a:gd name="T80" fmla="*/ 1025 w 1299"/>
                    <a:gd name="T81" fmla="*/ 302 h 713"/>
                    <a:gd name="T82" fmla="*/ 1054 w 1299"/>
                    <a:gd name="T83" fmla="*/ 294 h 713"/>
                    <a:gd name="T84" fmla="*/ 1156 w 1299"/>
                    <a:gd name="T85" fmla="*/ 242 h 713"/>
                    <a:gd name="T86" fmla="*/ 1190 w 1299"/>
                    <a:gd name="T87" fmla="*/ 238 h 713"/>
                    <a:gd name="T88" fmla="*/ 1234 w 1299"/>
                    <a:gd name="T89" fmla="*/ 249 h 713"/>
                    <a:gd name="T90" fmla="*/ 1268 w 1299"/>
                    <a:gd name="T91" fmla="*/ 277 h 713"/>
                    <a:gd name="T92" fmla="*/ 1290 w 1299"/>
                    <a:gd name="T93" fmla="*/ 317 h 713"/>
                    <a:gd name="T94" fmla="*/ 1297 w 1299"/>
                    <a:gd name="T95" fmla="*/ 351 h 713"/>
                    <a:gd name="T96" fmla="*/ 1294 w 1299"/>
                    <a:gd name="T97" fmla="*/ 397 h 713"/>
                    <a:gd name="T98" fmla="*/ 1276 w 1299"/>
                    <a:gd name="T99" fmla="*/ 438 h 713"/>
                    <a:gd name="T100" fmla="*/ 1239 w 1299"/>
                    <a:gd name="T101" fmla="*/ 467 h 713"/>
                    <a:gd name="T102" fmla="*/ 1183 w 1299"/>
                    <a:gd name="T103" fmla="*/ 481 h 713"/>
                    <a:gd name="T104" fmla="*/ 1139 w 1299"/>
                    <a:gd name="T105" fmla="*/ 477 h 713"/>
                    <a:gd name="T106" fmla="*/ 1085 w 1299"/>
                    <a:gd name="T107" fmla="*/ 454 h 713"/>
                    <a:gd name="T108" fmla="*/ 1025 w 1299"/>
                    <a:gd name="T109" fmla="*/ 424 h 713"/>
                    <a:gd name="T110" fmla="*/ 1013 w 1299"/>
                    <a:gd name="T111" fmla="*/ 428 h 713"/>
                    <a:gd name="T112" fmla="*/ 999 w 1299"/>
                    <a:gd name="T113" fmla="*/ 471 h 713"/>
                    <a:gd name="T114" fmla="*/ 994 w 1299"/>
                    <a:gd name="T115" fmla="*/ 633 h 713"/>
                    <a:gd name="T116" fmla="*/ 278 w 1299"/>
                    <a:gd name="T1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9" h="713">
                      <a:moveTo>
                        <a:pt x="278" y="713"/>
                      </a:moveTo>
                      <a:lnTo>
                        <a:pt x="278" y="713"/>
                      </a:lnTo>
                      <a:lnTo>
                        <a:pt x="280" y="569"/>
                      </a:lnTo>
                      <a:lnTo>
                        <a:pt x="280" y="517"/>
                      </a:lnTo>
                      <a:lnTo>
                        <a:pt x="280" y="478"/>
                      </a:lnTo>
                      <a:lnTo>
                        <a:pt x="278" y="464"/>
                      </a:lnTo>
                      <a:lnTo>
                        <a:pt x="275" y="452"/>
                      </a:lnTo>
                      <a:lnTo>
                        <a:pt x="274" y="442"/>
                      </a:lnTo>
                      <a:lnTo>
                        <a:pt x="270" y="433"/>
                      </a:lnTo>
                      <a:lnTo>
                        <a:pt x="266" y="428"/>
                      </a:lnTo>
                      <a:lnTo>
                        <a:pt x="261" y="425"/>
                      </a:lnTo>
                      <a:lnTo>
                        <a:pt x="254" y="424"/>
                      </a:lnTo>
                      <a:lnTo>
                        <a:pt x="247" y="424"/>
                      </a:lnTo>
                      <a:lnTo>
                        <a:pt x="247" y="424"/>
                      </a:lnTo>
                      <a:lnTo>
                        <a:pt x="233" y="426"/>
                      </a:lnTo>
                      <a:lnTo>
                        <a:pt x="218" y="431"/>
                      </a:lnTo>
                      <a:lnTo>
                        <a:pt x="180" y="442"/>
                      </a:lnTo>
                      <a:lnTo>
                        <a:pt x="161" y="449"/>
                      </a:lnTo>
                      <a:lnTo>
                        <a:pt x="141" y="453"/>
                      </a:lnTo>
                      <a:lnTo>
                        <a:pt x="120" y="457"/>
                      </a:lnTo>
                      <a:lnTo>
                        <a:pt x="101" y="459"/>
                      </a:lnTo>
                      <a:lnTo>
                        <a:pt x="101" y="459"/>
                      </a:lnTo>
                      <a:lnTo>
                        <a:pt x="88" y="459"/>
                      </a:lnTo>
                      <a:lnTo>
                        <a:pt x="77" y="457"/>
                      </a:lnTo>
                      <a:lnTo>
                        <a:pt x="66" y="453"/>
                      </a:lnTo>
                      <a:lnTo>
                        <a:pt x="56" y="449"/>
                      </a:lnTo>
                      <a:lnTo>
                        <a:pt x="48" y="443"/>
                      </a:lnTo>
                      <a:lnTo>
                        <a:pt x="39" y="438"/>
                      </a:lnTo>
                      <a:lnTo>
                        <a:pt x="32" y="431"/>
                      </a:lnTo>
                      <a:lnTo>
                        <a:pt x="25" y="422"/>
                      </a:lnTo>
                      <a:lnTo>
                        <a:pt x="18" y="412"/>
                      </a:lnTo>
                      <a:lnTo>
                        <a:pt x="14" y="404"/>
                      </a:lnTo>
                      <a:lnTo>
                        <a:pt x="10" y="393"/>
                      </a:lnTo>
                      <a:lnTo>
                        <a:pt x="6" y="383"/>
                      </a:lnTo>
                      <a:lnTo>
                        <a:pt x="1" y="361"/>
                      </a:lnTo>
                      <a:lnTo>
                        <a:pt x="0" y="338"/>
                      </a:lnTo>
                      <a:lnTo>
                        <a:pt x="1" y="316"/>
                      </a:lnTo>
                      <a:lnTo>
                        <a:pt x="3" y="306"/>
                      </a:lnTo>
                      <a:lnTo>
                        <a:pt x="6" y="295"/>
                      </a:lnTo>
                      <a:lnTo>
                        <a:pt x="10" y="285"/>
                      </a:lnTo>
                      <a:lnTo>
                        <a:pt x="14" y="275"/>
                      </a:lnTo>
                      <a:lnTo>
                        <a:pt x="20" y="267"/>
                      </a:lnTo>
                      <a:lnTo>
                        <a:pt x="27" y="259"/>
                      </a:lnTo>
                      <a:lnTo>
                        <a:pt x="34" y="250"/>
                      </a:lnTo>
                      <a:lnTo>
                        <a:pt x="41" y="245"/>
                      </a:lnTo>
                      <a:lnTo>
                        <a:pt x="49" y="239"/>
                      </a:lnTo>
                      <a:lnTo>
                        <a:pt x="59" y="235"/>
                      </a:lnTo>
                      <a:lnTo>
                        <a:pt x="69" y="231"/>
                      </a:lnTo>
                      <a:lnTo>
                        <a:pt x="80" y="229"/>
                      </a:lnTo>
                      <a:lnTo>
                        <a:pt x="92" y="228"/>
                      </a:lnTo>
                      <a:lnTo>
                        <a:pt x="105" y="229"/>
                      </a:lnTo>
                      <a:lnTo>
                        <a:pt x="105" y="229"/>
                      </a:lnTo>
                      <a:lnTo>
                        <a:pt x="116" y="232"/>
                      </a:lnTo>
                      <a:lnTo>
                        <a:pt x="126" y="235"/>
                      </a:lnTo>
                      <a:lnTo>
                        <a:pt x="137" y="239"/>
                      </a:lnTo>
                      <a:lnTo>
                        <a:pt x="148" y="243"/>
                      </a:lnTo>
                      <a:lnTo>
                        <a:pt x="168" y="256"/>
                      </a:lnTo>
                      <a:lnTo>
                        <a:pt x="187" y="268"/>
                      </a:lnTo>
                      <a:lnTo>
                        <a:pt x="219" y="292"/>
                      </a:lnTo>
                      <a:lnTo>
                        <a:pt x="231" y="301"/>
                      </a:lnTo>
                      <a:lnTo>
                        <a:pt x="235" y="302"/>
                      </a:lnTo>
                      <a:lnTo>
                        <a:pt x="239" y="303"/>
                      </a:lnTo>
                      <a:lnTo>
                        <a:pt x="239" y="303"/>
                      </a:lnTo>
                      <a:lnTo>
                        <a:pt x="246" y="303"/>
                      </a:lnTo>
                      <a:lnTo>
                        <a:pt x="254" y="301"/>
                      </a:lnTo>
                      <a:lnTo>
                        <a:pt x="261" y="298"/>
                      </a:lnTo>
                      <a:lnTo>
                        <a:pt x="270" y="291"/>
                      </a:lnTo>
                      <a:lnTo>
                        <a:pt x="270" y="291"/>
                      </a:lnTo>
                      <a:lnTo>
                        <a:pt x="275" y="284"/>
                      </a:lnTo>
                      <a:lnTo>
                        <a:pt x="281" y="273"/>
                      </a:lnTo>
                      <a:lnTo>
                        <a:pt x="284" y="260"/>
                      </a:lnTo>
                      <a:lnTo>
                        <a:pt x="285" y="245"/>
                      </a:lnTo>
                      <a:lnTo>
                        <a:pt x="285" y="245"/>
                      </a:lnTo>
                      <a:lnTo>
                        <a:pt x="282" y="150"/>
                      </a:lnTo>
                      <a:lnTo>
                        <a:pt x="280" y="6"/>
                      </a:lnTo>
                      <a:lnTo>
                        <a:pt x="280" y="6"/>
                      </a:lnTo>
                      <a:lnTo>
                        <a:pt x="368" y="3"/>
                      </a:lnTo>
                      <a:lnTo>
                        <a:pt x="449" y="1"/>
                      </a:lnTo>
                      <a:lnTo>
                        <a:pt x="485" y="3"/>
                      </a:lnTo>
                      <a:lnTo>
                        <a:pt x="516" y="4"/>
                      </a:lnTo>
                      <a:lnTo>
                        <a:pt x="542" y="7"/>
                      </a:lnTo>
                      <a:lnTo>
                        <a:pt x="563" y="11"/>
                      </a:lnTo>
                      <a:lnTo>
                        <a:pt x="563" y="11"/>
                      </a:lnTo>
                      <a:lnTo>
                        <a:pt x="573" y="15"/>
                      </a:lnTo>
                      <a:lnTo>
                        <a:pt x="580" y="21"/>
                      </a:lnTo>
                      <a:lnTo>
                        <a:pt x="583" y="28"/>
                      </a:lnTo>
                      <a:lnTo>
                        <a:pt x="583" y="36"/>
                      </a:lnTo>
                      <a:lnTo>
                        <a:pt x="582" y="45"/>
                      </a:lnTo>
                      <a:lnTo>
                        <a:pt x="577" y="56"/>
                      </a:lnTo>
                      <a:lnTo>
                        <a:pt x="565" y="80"/>
                      </a:lnTo>
                      <a:lnTo>
                        <a:pt x="551" y="108"/>
                      </a:lnTo>
                      <a:lnTo>
                        <a:pt x="542" y="123"/>
                      </a:lnTo>
                      <a:lnTo>
                        <a:pt x="535" y="140"/>
                      </a:lnTo>
                      <a:lnTo>
                        <a:pt x="530" y="158"/>
                      </a:lnTo>
                      <a:lnTo>
                        <a:pt x="526" y="178"/>
                      </a:lnTo>
                      <a:lnTo>
                        <a:pt x="523" y="197"/>
                      </a:lnTo>
                      <a:lnTo>
                        <a:pt x="521" y="218"/>
                      </a:lnTo>
                      <a:lnTo>
                        <a:pt x="521" y="218"/>
                      </a:lnTo>
                      <a:lnTo>
                        <a:pt x="523" y="235"/>
                      </a:lnTo>
                      <a:lnTo>
                        <a:pt x="526" y="250"/>
                      </a:lnTo>
                      <a:lnTo>
                        <a:pt x="530" y="264"/>
                      </a:lnTo>
                      <a:lnTo>
                        <a:pt x="535" y="278"/>
                      </a:lnTo>
                      <a:lnTo>
                        <a:pt x="541" y="289"/>
                      </a:lnTo>
                      <a:lnTo>
                        <a:pt x="549" y="301"/>
                      </a:lnTo>
                      <a:lnTo>
                        <a:pt x="558" y="309"/>
                      </a:lnTo>
                      <a:lnTo>
                        <a:pt x="568" y="317"/>
                      </a:lnTo>
                      <a:lnTo>
                        <a:pt x="577" y="324"/>
                      </a:lnTo>
                      <a:lnTo>
                        <a:pt x="587" y="330"/>
                      </a:lnTo>
                      <a:lnTo>
                        <a:pt x="600" y="334"/>
                      </a:lnTo>
                      <a:lnTo>
                        <a:pt x="611" y="337"/>
                      </a:lnTo>
                      <a:lnTo>
                        <a:pt x="623" y="338"/>
                      </a:lnTo>
                      <a:lnTo>
                        <a:pt x="635" y="340"/>
                      </a:lnTo>
                      <a:lnTo>
                        <a:pt x="647" y="340"/>
                      </a:lnTo>
                      <a:lnTo>
                        <a:pt x="660" y="338"/>
                      </a:lnTo>
                      <a:lnTo>
                        <a:pt x="660" y="338"/>
                      </a:lnTo>
                      <a:lnTo>
                        <a:pt x="672" y="337"/>
                      </a:lnTo>
                      <a:lnTo>
                        <a:pt x="685" y="334"/>
                      </a:lnTo>
                      <a:lnTo>
                        <a:pt x="696" y="330"/>
                      </a:lnTo>
                      <a:lnTo>
                        <a:pt x="709" y="324"/>
                      </a:lnTo>
                      <a:lnTo>
                        <a:pt x="720" y="319"/>
                      </a:lnTo>
                      <a:lnTo>
                        <a:pt x="730" y="312"/>
                      </a:lnTo>
                      <a:lnTo>
                        <a:pt x="739" y="303"/>
                      </a:lnTo>
                      <a:lnTo>
                        <a:pt x="749" y="295"/>
                      </a:lnTo>
                      <a:lnTo>
                        <a:pt x="758" y="285"/>
                      </a:lnTo>
                      <a:lnTo>
                        <a:pt x="765" y="275"/>
                      </a:lnTo>
                      <a:lnTo>
                        <a:pt x="772" y="264"/>
                      </a:lnTo>
                      <a:lnTo>
                        <a:pt x="777" y="252"/>
                      </a:lnTo>
                      <a:lnTo>
                        <a:pt x="780" y="239"/>
                      </a:lnTo>
                      <a:lnTo>
                        <a:pt x="783" y="227"/>
                      </a:lnTo>
                      <a:lnTo>
                        <a:pt x="784" y="213"/>
                      </a:lnTo>
                      <a:lnTo>
                        <a:pt x="784" y="197"/>
                      </a:lnTo>
                      <a:lnTo>
                        <a:pt x="784" y="197"/>
                      </a:lnTo>
                      <a:lnTo>
                        <a:pt x="781" y="185"/>
                      </a:lnTo>
                      <a:lnTo>
                        <a:pt x="779" y="171"/>
                      </a:lnTo>
                      <a:lnTo>
                        <a:pt x="773" y="157"/>
                      </a:lnTo>
                      <a:lnTo>
                        <a:pt x="767" y="143"/>
                      </a:lnTo>
                      <a:lnTo>
                        <a:pt x="753" y="115"/>
                      </a:lnTo>
                      <a:lnTo>
                        <a:pt x="741" y="88"/>
                      </a:lnTo>
                      <a:lnTo>
                        <a:pt x="731" y="63"/>
                      </a:lnTo>
                      <a:lnTo>
                        <a:pt x="727" y="52"/>
                      </a:lnTo>
                      <a:lnTo>
                        <a:pt x="726" y="41"/>
                      </a:lnTo>
                      <a:lnTo>
                        <a:pt x="726" y="31"/>
                      </a:lnTo>
                      <a:lnTo>
                        <a:pt x="728" y="22"/>
                      </a:lnTo>
                      <a:lnTo>
                        <a:pt x="734" y="15"/>
                      </a:lnTo>
                      <a:lnTo>
                        <a:pt x="742" y="8"/>
                      </a:lnTo>
                      <a:lnTo>
                        <a:pt x="742" y="8"/>
                      </a:lnTo>
                      <a:lnTo>
                        <a:pt x="746" y="7"/>
                      </a:lnTo>
                      <a:lnTo>
                        <a:pt x="753" y="6"/>
                      </a:lnTo>
                      <a:lnTo>
                        <a:pt x="774" y="3"/>
                      </a:lnTo>
                      <a:lnTo>
                        <a:pt x="801" y="1"/>
                      </a:lnTo>
                      <a:lnTo>
                        <a:pt x="832" y="0"/>
                      </a:lnTo>
                      <a:lnTo>
                        <a:pt x="907" y="1"/>
                      </a:lnTo>
                      <a:lnTo>
                        <a:pt x="993" y="3"/>
                      </a:lnTo>
                      <a:lnTo>
                        <a:pt x="993" y="3"/>
                      </a:lnTo>
                      <a:lnTo>
                        <a:pt x="988" y="148"/>
                      </a:lnTo>
                      <a:lnTo>
                        <a:pt x="987" y="245"/>
                      </a:lnTo>
                      <a:lnTo>
                        <a:pt x="987" y="245"/>
                      </a:lnTo>
                      <a:lnTo>
                        <a:pt x="988" y="260"/>
                      </a:lnTo>
                      <a:lnTo>
                        <a:pt x="991" y="273"/>
                      </a:lnTo>
                      <a:lnTo>
                        <a:pt x="997" y="284"/>
                      </a:lnTo>
                      <a:lnTo>
                        <a:pt x="1002" y="291"/>
                      </a:lnTo>
                      <a:lnTo>
                        <a:pt x="1009" y="296"/>
                      </a:lnTo>
                      <a:lnTo>
                        <a:pt x="1018" y="301"/>
                      </a:lnTo>
                      <a:lnTo>
                        <a:pt x="1025" y="302"/>
                      </a:lnTo>
                      <a:lnTo>
                        <a:pt x="1033" y="303"/>
                      </a:lnTo>
                      <a:lnTo>
                        <a:pt x="1033" y="303"/>
                      </a:lnTo>
                      <a:lnTo>
                        <a:pt x="1041" y="301"/>
                      </a:lnTo>
                      <a:lnTo>
                        <a:pt x="1054" y="294"/>
                      </a:lnTo>
                      <a:lnTo>
                        <a:pt x="1089" y="273"/>
                      </a:lnTo>
                      <a:lnTo>
                        <a:pt x="1110" y="260"/>
                      </a:lnTo>
                      <a:lnTo>
                        <a:pt x="1132" y="250"/>
                      </a:lnTo>
                      <a:lnTo>
                        <a:pt x="1156" y="242"/>
                      </a:lnTo>
                      <a:lnTo>
                        <a:pt x="1167" y="239"/>
                      </a:lnTo>
                      <a:lnTo>
                        <a:pt x="1177" y="238"/>
                      </a:lnTo>
                      <a:lnTo>
                        <a:pt x="1177" y="238"/>
                      </a:lnTo>
                      <a:lnTo>
                        <a:pt x="1190" y="238"/>
                      </a:lnTo>
                      <a:lnTo>
                        <a:pt x="1202" y="238"/>
                      </a:lnTo>
                      <a:lnTo>
                        <a:pt x="1213" y="241"/>
                      </a:lnTo>
                      <a:lnTo>
                        <a:pt x="1225" y="245"/>
                      </a:lnTo>
                      <a:lnTo>
                        <a:pt x="1234" y="249"/>
                      </a:lnTo>
                      <a:lnTo>
                        <a:pt x="1244" y="255"/>
                      </a:lnTo>
                      <a:lnTo>
                        <a:pt x="1253" y="261"/>
                      </a:lnTo>
                      <a:lnTo>
                        <a:pt x="1261" y="268"/>
                      </a:lnTo>
                      <a:lnTo>
                        <a:pt x="1268" y="277"/>
                      </a:lnTo>
                      <a:lnTo>
                        <a:pt x="1275" y="287"/>
                      </a:lnTo>
                      <a:lnTo>
                        <a:pt x="1280" y="296"/>
                      </a:lnTo>
                      <a:lnTo>
                        <a:pt x="1286" y="306"/>
                      </a:lnTo>
                      <a:lnTo>
                        <a:pt x="1290" y="317"/>
                      </a:lnTo>
                      <a:lnTo>
                        <a:pt x="1293" y="329"/>
                      </a:lnTo>
                      <a:lnTo>
                        <a:pt x="1296" y="340"/>
                      </a:lnTo>
                      <a:lnTo>
                        <a:pt x="1297" y="351"/>
                      </a:lnTo>
                      <a:lnTo>
                        <a:pt x="1297" y="351"/>
                      </a:lnTo>
                      <a:lnTo>
                        <a:pt x="1299" y="364"/>
                      </a:lnTo>
                      <a:lnTo>
                        <a:pt x="1299" y="375"/>
                      </a:lnTo>
                      <a:lnTo>
                        <a:pt x="1297" y="386"/>
                      </a:lnTo>
                      <a:lnTo>
                        <a:pt x="1294" y="397"/>
                      </a:lnTo>
                      <a:lnTo>
                        <a:pt x="1292" y="408"/>
                      </a:lnTo>
                      <a:lnTo>
                        <a:pt x="1287" y="418"/>
                      </a:lnTo>
                      <a:lnTo>
                        <a:pt x="1282" y="428"/>
                      </a:lnTo>
                      <a:lnTo>
                        <a:pt x="1276" y="438"/>
                      </a:lnTo>
                      <a:lnTo>
                        <a:pt x="1268" y="446"/>
                      </a:lnTo>
                      <a:lnTo>
                        <a:pt x="1259" y="454"/>
                      </a:lnTo>
                      <a:lnTo>
                        <a:pt x="1250" y="461"/>
                      </a:lnTo>
                      <a:lnTo>
                        <a:pt x="1239" y="467"/>
                      </a:lnTo>
                      <a:lnTo>
                        <a:pt x="1226" y="473"/>
                      </a:lnTo>
                      <a:lnTo>
                        <a:pt x="1213" y="477"/>
                      </a:lnTo>
                      <a:lnTo>
                        <a:pt x="1198" y="480"/>
                      </a:lnTo>
                      <a:lnTo>
                        <a:pt x="1183" y="481"/>
                      </a:lnTo>
                      <a:lnTo>
                        <a:pt x="1183" y="481"/>
                      </a:lnTo>
                      <a:lnTo>
                        <a:pt x="1167" y="481"/>
                      </a:lnTo>
                      <a:lnTo>
                        <a:pt x="1153" y="480"/>
                      </a:lnTo>
                      <a:lnTo>
                        <a:pt x="1139" y="477"/>
                      </a:lnTo>
                      <a:lnTo>
                        <a:pt x="1127" y="474"/>
                      </a:lnTo>
                      <a:lnTo>
                        <a:pt x="1116" y="470"/>
                      </a:lnTo>
                      <a:lnTo>
                        <a:pt x="1104" y="466"/>
                      </a:lnTo>
                      <a:lnTo>
                        <a:pt x="1085" y="454"/>
                      </a:lnTo>
                      <a:lnTo>
                        <a:pt x="1051" y="435"/>
                      </a:lnTo>
                      <a:lnTo>
                        <a:pt x="1037" y="428"/>
                      </a:lnTo>
                      <a:lnTo>
                        <a:pt x="1030" y="425"/>
                      </a:lnTo>
                      <a:lnTo>
                        <a:pt x="1025" y="424"/>
                      </a:lnTo>
                      <a:lnTo>
                        <a:pt x="1025" y="424"/>
                      </a:lnTo>
                      <a:lnTo>
                        <a:pt x="1020" y="424"/>
                      </a:lnTo>
                      <a:lnTo>
                        <a:pt x="1018" y="425"/>
                      </a:lnTo>
                      <a:lnTo>
                        <a:pt x="1013" y="428"/>
                      </a:lnTo>
                      <a:lnTo>
                        <a:pt x="1011" y="431"/>
                      </a:lnTo>
                      <a:lnTo>
                        <a:pt x="1006" y="440"/>
                      </a:lnTo>
                      <a:lnTo>
                        <a:pt x="1002" y="454"/>
                      </a:lnTo>
                      <a:lnTo>
                        <a:pt x="999" y="471"/>
                      </a:lnTo>
                      <a:lnTo>
                        <a:pt x="997" y="491"/>
                      </a:lnTo>
                      <a:lnTo>
                        <a:pt x="994" y="535"/>
                      </a:lnTo>
                      <a:lnTo>
                        <a:pt x="994" y="584"/>
                      </a:lnTo>
                      <a:lnTo>
                        <a:pt x="994" y="633"/>
                      </a:lnTo>
                      <a:lnTo>
                        <a:pt x="994" y="677"/>
                      </a:lnTo>
                      <a:lnTo>
                        <a:pt x="994" y="713"/>
                      </a:lnTo>
                      <a:lnTo>
                        <a:pt x="278" y="713"/>
                      </a:lnTo>
                      <a:lnTo>
                        <a:pt x="278" y="713"/>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dirty="0"/>
                </a:p>
              </p:txBody>
            </p:sp>
            <p:sp>
              <p:nvSpPr>
                <p:cNvPr id="37" name="Freeform 13"/>
                <p:cNvSpPr>
                  <a:spLocks/>
                </p:cNvSpPr>
                <p:nvPr/>
              </p:nvSpPr>
              <p:spPr bwMode="auto">
                <a:xfrm>
                  <a:off x="5427663" y="4768850"/>
                  <a:ext cx="1149350" cy="1555750"/>
                </a:xfrm>
                <a:custGeom>
                  <a:avLst/>
                  <a:gdLst>
                    <a:gd name="T0" fmla="*/ 640 w 724"/>
                    <a:gd name="T1" fmla="*/ 980 h 980"/>
                    <a:gd name="T2" fmla="*/ 688 w 724"/>
                    <a:gd name="T3" fmla="*/ 967 h 980"/>
                    <a:gd name="T4" fmla="*/ 717 w 724"/>
                    <a:gd name="T5" fmla="*/ 934 h 980"/>
                    <a:gd name="T6" fmla="*/ 724 w 724"/>
                    <a:gd name="T7" fmla="*/ 905 h 980"/>
                    <a:gd name="T8" fmla="*/ 650 w 724"/>
                    <a:gd name="T9" fmla="*/ 264 h 980"/>
                    <a:gd name="T10" fmla="*/ 484 w 724"/>
                    <a:gd name="T11" fmla="*/ 268 h 980"/>
                    <a:gd name="T12" fmla="*/ 435 w 724"/>
                    <a:gd name="T13" fmla="*/ 263 h 980"/>
                    <a:gd name="T14" fmla="*/ 408 w 724"/>
                    <a:gd name="T15" fmla="*/ 248 h 980"/>
                    <a:gd name="T16" fmla="*/ 405 w 724"/>
                    <a:gd name="T17" fmla="*/ 229 h 980"/>
                    <a:gd name="T18" fmla="*/ 415 w 724"/>
                    <a:gd name="T19" fmla="*/ 210 h 980"/>
                    <a:gd name="T20" fmla="*/ 443 w 724"/>
                    <a:gd name="T21" fmla="*/ 169 h 980"/>
                    <a:gd name="T22" fmla="*/ 453 w 724"/>
                    <a:gd name="T23" fmla="*/ 136 h 980"/>
                    <a:gd name="T24" fmla="*/ 457 w 724"/>
                    <a:gd name="T25" fmla="*/ 91 h 980"/>
                    <a:gd name="T26" fmla="*/ 454 w 724"/>
                    <a:gd name="T27" fmla="*/ 70 h 980"/>
                    <a:gd name="T28" fmla="*/ 443 w 724"/>
                    <a:gd name="T29" fmla="*/ 43 h 980"/>
                    <a:gd name="T30" fmla="*/ 425 w 724"/>
                    <a:gd name="T31" fmla="*/ 24 h 980"/>
                    <a:gd name="T32" fmla="*/ 393 w 724"/>
                    <a:gd name="T33" fmla="*/ 7 h 980"/>
                    <a:gd name="T34" fmla="*/ 335 w 724"/>
                    <a:gd name="T35" fmla="*/ 0 h 980"/>
                    <a:gd name="T36" fmla="*/ 282 w 724"/>
                    <a:gd name="T37" fmla="*/ 15 h 980"/>
                    <a:gd name="T38" fmla="*/ 256 w 724"/>
                    <a:gd name="T39" fmla="*/ 38 h 980"/>
                    <a:gd name="T40" fmla="*/ 243 w 724"/>
                    <a:gd name="T41" fmla="*/ 59 h 980"/>
                    <a:gd name="T42" fmla="*/ 239 w 724"/>
                    <a:gd name="T43" fmla="*/ 78 h 980"/>
                    <a:gd name="T44" fmla="*/ 240 w 724"/>
                    <a:gd name="T45" fmla="*/ 127 h 980"/>
                    <a:gd name="T46" fmla="*/ 259 w 724"/>
                    <a:gd name="T47" fmla="*/ 175 h 980"/>
                    <a:gd name="T48" fmla="*/ 282 w 724"/>
                    <a:gd name="T49" fmla="*/ 218 h 980"/>
                    <a:gd name="T50" fmla="*/ 282 w 724"/>
                    <a:gd name="T51" fmla="*/ 239 h 980"/>
                    <a:gd name="T52" fmla="*/ 259 w 724"/>
                    <a:gd name="T53" fmla="*/ 256 h 980"/>
                    <a:gd name="T54" fmla="*/ 222 w 724"/>
                    <a:gd name="T55" fmla="*/ 264 h 980"/>
                    <a:gd name="T56" fmla="*/ 144 w 724"/>
                    <a:gd name="T57" fmla="*/ 270 h 980"/>
                    <a:gd name="T58" fmla="*/ 6 w 724"/>
                    <a:gd name="T59" fmla="*/ 270 h 980"/>
                    <a:gd name="T60" fmla="*/ 0 w 724"/>
                    <a:gd name="T61" fmla="*/ 512 h 980"/>
                    <a:gd name="T62" fmla="*/ 10 w 724"/>
                    <a:gd name="T63" fmla="*/ 551 h 980"/>
                    <a:gd name="T64" fmla="*/ 31 w 724"/>
                    <a:gd name="T65" fmla="*/ 568 h 980"/>
                    <a:gd name="T66" fmla="*/ 46 w 724"/>
                    <a:gd name="T67" fmla="*/ 570 h 980"/>
                    <a:gd name="T68" fmla="*/ 102 w 724"/>
                    <a:gd name="T69" fmla="*/ 540 h 980"/>
                    <a:gd name="T70" fmla="*/ 169 w 724"/>
                    <a:gd name="T71" fmla="*/ 509 h 980"/>
                    <a:gd name="T72" fmla="*/ 190 w 724"/>
                    <a:gd name="T73" fmla="*/ 505 h 980"/>
                    <a:gd name="T74" fmla="*/ 226 w 724"/>
                    <a:gd name="T75" fmla="*/ 508 h 980"/>
                    <a:gd name="T76" fmla="*/ 257 w 724"/>
                    <a:gd name="T77" fmla="*/ 522 h 980"/>
                    <a:gd name="T78" fmla="*/ 281 w 724"/>
                    <a:gd name="T79" fmla="*/ 544 h 980"/>
                    <a:gd name="T80" fmla="*/ 299 w 724"/>
                    <a:gd name="T81" fmla="*/ 573 h 980"/>
                    <a:gd name="T82" fmla="*/ 309 w 724"/>
                    <a:gd name="T83" fmla="*/ 607 h 980"/>
                    <a:gd name="T84" fmla="*/ 312 w 724"/>
                    <a:gd name="T85" fmla="*/ 631 h 980"/>
                    <a:gd name="T86" fmla="*/ 307 w 724"/>
                    <a:gd name="T87" fmla="*/ 664 h 980"/>
                    <a:gd name="T88" fmla="*/ 295 w 724"/>
                    <a:gd name="T89" fmla="*/ 695 h 980"/>
                    <a:gd name="T90" fmla="*/ 272 w 724"/>
                    <a:gd name="T91" fmla="*/ 721 h 980"/>
                    <a:gd name="T92" fmla="*/ 239 w 724"/>
                    <a:gd name="T93" fmla="*/ 740 h 980"/>
                    <a:gd name="T94" fmla="*/ 196 w 724"/>
                    <a:gd name="T95" fmla="*/ 748 h 980"/>
                    <a:gd name="T96" fmla="*/ 166 w 724"/>
                    <a:gd name="T97" fmla="*/ 747 h 980"/>
                    <a:gd name="T98" fmla="*/ 129 w 724"/>
                    <a:gd name="T99" fmla="*/ 737 h 980"/>
                    <a:gd name="T100" fmla="*/ 64 w 724"/>
                    <a:gd name="T101" fmla="*/ 702 h 980"/>
                    <a:gd name="T102" fmla="*/ 38 w 724"/>
                    <a:gd name="T103" fmla="*/ 691 h 980"/>
                    <a:gd name="T104" fmla="*/ 31 w 724"/>
                    <a:gd name="T105" fmla="*/ 692 h 980"/>
                    <a:gd name="T106" fmla="*/ 19 w 724"/>
                    <a:gd name="T107" fmla="*/ 707 h 980"/>
                    <a:gd name="T108" fmla="*/ 10 w 724"/>
                    <a:gd name="T109" fmla="*/ 758 h 980"/>
                    <a:gd name="T110" fmla="*/ 7 w 724"/>
                    <a:gd name="T111" fmla="*/ 900 h 980"/>
                    <a:gd name="T112" fmla="*/ 7 w 724"/>
                    <a:gd name="T11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980">
                      <a:moveTo>
                        <a:pt x="7" y="980"/>
                      </a:moveTo>
                      <a:lnTo>
                        <a:pt x="640" y="980"/>
                      </a:lnTo>
                      <a:lnTo>
                        <a:pt x="640" y="980"/>
                      </a:lnTo>
                      <a:lnTo>
                        <a:pt x="657" y="979"/>
                      </a:lnTo>
                      <a:lnTo>
                        <a:pt x="672" y="973"/>
                      </a:lnTo>
                      <a:lnTo>
                        <a:pt x="688" y="967"/>
                      </a:lnTo>
                      <a:lnTo>
                        <a:pt x="699" y="958"/>
                      </a:lnTo>
                      <a:lnTo>
                        <a:pt x="710" y="946"/>
                      </a:lnTo>
                      <a:lnTo>
                        <a:pt x="717" y="934"/>
                      </a:lnTo>
                      <a:lnTo>
                        <a:pt x="723" y="920"/>
                      </a:lnTo>
                      <a:lnTo>
                        <a:pt x="724" y="913"/>
                      </a:lnTo>
                      <a:lnTo>
                        <a:pt x="724" y="905"/>
                      </a:lnTo>
                      <a:lnTo>
                        <a:pt x="724" y="263"/>
                      </a:lnTo>
                      <a:lnTo>
                        <a:pt x="724" y="263"/>
                      </a:lnTo>
                      <a:lnTo>
                        <a:pt x="650" y="264"/>
                      </a:lnTo>
                      <a:lnTo>
                        <a:pt x="584" y="267"/>
                      </a:lnTo>
                      <a:lnTo>
                        <a:pt x="530" y="268"/>
                      </a:lnTo>
                      <a:lnTo>
                        <a:pt x="484" y="268"/>
                      </a:lnTo>
                      <a:lnTo>
                        <a:pt x="464" y="268"/>
                      </a:lnTo>
                      <a:lnTo>
                        <a:pt x="449" y="266"/>
                      </a:lnTo>
                      <a:lnTo>
                        <a:pt x="435" y="263"/>
                      </a:lnTo>
                      <a:lnTo>
                        <a:pt x="423" y="260"/>
                      </a:lnTo>
                      <a:lnTo>
                        <a:pt x="414" y="255"/>
                      </a:lnTo>
                      <a:lnTo>
                        <a:pt x="408" y="248"/>
                      </a:lnTo>
                      <a:lnTo>
                        <a:pt x="405" y="239"/>
                      </a:lnTo>
                      <a:lnTo>
                        <a:pt x="405" y="229"/>
                      </a:lnTo>
                      <a:lnTo>
                        <a:pt x="405" y="229"/>
                      </a:lnTo>
                      <a:lnTo>
                        <a:pt x="407" y="225"/>
                      </a:lnTo>
                      <a:lnTo>
                        <a:pt x="408" y="220"/>
                      </a:lnTo>
                      <a:lnTo>
                        <a:pt x="415" y="210"/>
                      </a:lnTo>
                      <a:lnTo>
                        <a:pt x="423" y="199"/>
                      </a:lnTo>
                      <a:lnTo>
                        <a:pt x="433" y="186"/>
                      </a:lnTo>
                      <a:lnTo>
                        <a:pt x="443" y="169"/>
                      </a:lnTo>
                      <a:lnTo>
                        <a:pt x="447" y="159"/>
                      </a:lnTo>
                      <a:lnTo>
                        <a:pt x="450" y="148"/>
                      </a:lnTo>
                      <a:lnTo>
                        <a:pt x="453" y="136"/>
                      </a:lnTo>
                      <a:lnTo>
                        <a:pt x="456" y="123"/>
                      </a:lnTo>
                      <a:lnTo>
                        <a:pt x="457" y="108"/>
                      </a:lnTo>
                      <a:lnTo>
                        <a:pt x="457" y="91"/>
                      </a:lnTo>
                      <a:lnTo>
                        <a:pt x="457" y="91"/>
                      </a:lnTo>
                      <a:lnTo>
                        <a:pt x="456" y="80"/>
                      </a:lnTo>
                      <a:lnTo>
                        <a:pt x="454" y="70"/>
                      </a:lnTo>
                      <a:lnTo>
                        <a:pt x="451" y="60"/>
                      </a:lnTo>
                      <a:lnTo>
                        <a:pt x="447" y="52"/>
                      </a:lnTo>
                      <a:lnTo>
                        <a:pt x="443" y="43"/>
                      </a:lnTo>
                      <a:lnTo>
                        <a:pt x="437" y="36"/>
                      </a:lnTo>
                      <a:lnTo>
                        <a:pt x="430" y="29"/>
                      </a:lnTo>
                      <a:lnTo>
                        <a:pt x="425" y="24"/>
                      </a:lnTo>
                      <a:lnTo>
                        <a:pt x="416" y="18"/>
                      </a:lnTo>
                      <a:lnTo>
                        <a:pt x="409" y="14"/>
                      </a:lnTo>
                      <a:lnTo>
                        <a:pt x="393" y="7"/>
                      </a:lnTo>
                      <a:lnTo>
                        <a:pt x="375" y="2"/>
                      </a:lnTo>
                      <a:lnTo>
                        <a:pt x="355" y="0"/>
                      </a:lnTo>
                      <a:lnTo>
                        <a:pt x="335" y="0"/>
                      </a:lnTo>
                      <a:lnTo>
                        <a:pt x="317" y="3"/>
                      </a:lnTo>
                      <a:lnTo>
                        <a:pt x="299" y="8"/>
                      </a:lnTo>
                      <a:lnTo>
                        <a:pt x="282" y="15"/>
                      </a:lnTo>
                      <a:lnTo>
                        <a:pt x="268" y="25"/>
                      </a:lnTo>
                      <a:lnTo>
                        <a:pt x="261" y="31"/>
                      </a:lnTo>
                      <a:lnTo>
                        <a:pt x="256" y="38"/>
                      </a:lnTo>
                      <a:lnTo>
                        <a:pt x="250" y="45"/>
                      </a:lnTo>
                      <a:lnTo>
                        <a:pt x="246" y="52"/>
                      </a:lnTo>
                      <a:lnTo>
                        <a:pt x="243" y="59"/>
                      </a:lnTo>
                      <a:lnTo>
                        <a:pt x="240" y="67"/>
                      </a:lnTo>
                      <a:lnTo>
                        <a:pt x="240" y="67"/>
                      </a:lnTo>
                      <a:lnTo>
                        <a:pt x="239" y="78"/>
                      </a:lnTo>
                      <a:lnTo>
                        <a:pt x="238" y="90"/>
                      </a:lnTo>
                      <a:lnTo>
                        <a:pt x="238" y="109"/>
                      </a:lnTo>
                      <a:lnTo>
                        <a:pt x="240" y="127"/>
                      </a:lnTo>
                      <a:lnTo>
                        <a:pt x="245" y="144"/>
                      </a:lnTo>
                      <a:lnTo>
                        <a:pt x="252" y="159"/>
                      </a:lnTo>
                      <a:lnTo>
                        <a:pt x="259" y="175"/>
                      </a:lnTo>
                      <a:lnTo>
                        <a:pt x="272" y="199"/>
                      </a:lnTo>
                      <a:lnTo>
                        <a:pt x="278" y="210"/>
                      </a:lnTo>
                      <a:lnTo>
                        <a:pt x="282" y="218"/>
                      </a:lnTo>
                      <a:lnTo>
                        <a:pt x="285" y="228"/>
                      </a:lnTo>
                      <a:lnTo>
                        <a:pt x="284" y="235"/>
                      </a:lnTo>
                      <a:lnTo>
                        <a:pt x="282" y="239"/>
                      </a:lnTo>
                      <a:lnTo>
                        <a:pt x="279" y="242"/>
                      </a:lnTo>
                      <a:lnTo>
                        <a:pt x="271" y="249"/>
                      </a:lnTo>
                      <a:lnTo>
                        <a:pt x="259" y="256"/>
                      </a:lnTo>
                      <a:lnTo>
                        <a:pt x="240" y="262"/>
                      </a:lnTo>
                      <a:lnTo>
                        <a:pt x="240" y="262"/>
                      </a:lnTo>
                      <a:lnTo>
                        <a:pt x="222" y="264"/>
                      </a:lnTo>
                      <a:lnTo>
                        <a:pt x="200" y="267"/>
                      </a:lnTo>
                      <a:lnTo>
                        <a:pt x="173" y="268"/>
                      </a:lnTo>
                      <a:lnTo>
                        <a:pt x="144" y="270"/>
                      </a:lnTo>
                      <a:lnTo>
                        <a:pt x="77" y="270"/>
                      </a:lnTo>
                      <a:lnTo>
                        <a:pt x="6" y="270"/>
                      </a:lnTo>
                      <a:lnTo>
                        <a:pt x="6" y="270"/>
                      </a:lnTo>
                      <a:lnTo>
                        <a:pt x="1" y="415"/>
                      </a:lnTo>
                      <a:lnTo>
                        <a:pt x="0" y="512"/>
                      </a:lnTo>
                      <a:lnTo>
                        <a:pt x="0" y="512"/>
                      </a:lnTo>
                      <a:lnTo>
                        <a:pt x="1" y="527"/>
                      </a:lnTo>
                      <a:lnTo>
                        <a:pt x="4" y="540"/>
                      </a:lnTo>
                      <a:lnTo>
                        <a:pt x="10" y="551"/>
                      </a:lnTo>
                      <a:lnTo>
                        <a:pt x="15" y="558"/>
                      </a:lnTo>
                      <a:lnTo>
                        <a:pt x="22" y="563"/>
                      </a:lnTo>
                      <a:lnTo>
                        <a:pt x="31" y="568"/>
                      </a:lnTo>
                      <a:lnTo>
                        <a:pt x="38" y="569"/>
                      </a:lnTo>
                      <a:lnTo>
                        <a:pt x="46" y="570"/>
                      </a:lnTo>
                      <a:lnTo>
                        <a:pt x="46" y="570"/>
                      </a:lnTo>
                      <a:lnTo>
                        <a:pt x="54" y="568"/>
                      </a:lnTo>
                      <a:lnTo>
                        <a:pt x="67" y="561"/>
                      </a:lnTo>
                      <a:lnTo>
                        <a:pt x="102" y="540"/>
                      </a:lnTo>
                      <a:lnTo>
                        <a:pt x="123" y="527"/>
                      </a:lnTo>
                      <a:lnTo>
                        <a:pt x="145" y="517"/>
                      </a:lnTo>
                      <a:lnTo>
                        <a:pt x="169" y="509"/>
                      </a:lnTo>
                      <a:lnTo>
                        <a:pt x="180" y="506"/>
                      </a:lnTo>
                      <a:lnTo>
                        <a:pt x="190" y="505"/>
                      </a:lnTo>
                      <a:lnTo>
                        <a:pt x="190" y="505"/>
                      </a:lnTo>
                      <a:lnTo>
                        <a:pt x="203" y="505"/>
                      </a:lnTo>
                      <a:lnTo>
                        <a:pt x="215" y="505"/>
                      </a:lnTo>
                      <a:lnTo>
                        <a:pt x="226" y="508"/>
                      </a:lnTo>
                      <a:lnTo>
                        <a:pt x="238" y="512"/>
                      </a:lnTo>
                      <a:lnTo>
                        <a:pt x="247" y="516"/>
                      </a:lnTo>
                      <a:lnTo>
                        <a:pt x="257" y="522"/>
                      </a:lnTo>
                      <a:lnTo>
                        <a:pt x="266" y="528"/>
                      </a:lnTo>
                      <a:lnTo>
                        <a:pt x="274" y="535"/>
                      </a:lnTo>
                      <a:lnTo>
                        <a:pt x="281" y="544"/>
                      </a:lnTo>
                      <a:lnTo>
                        <a:pt x="288" y="554"/>
                      </a:lnTo>
                      <a:lnTo>
                        <a:pt x="293" y="563"/>
                      </a:lnTo>
                      <a:lnTo>
                        <a:pt x="299" y="573"/>
                      </a:lnTo>
                      <a:lnTo>
                        <a:pt x="303" y="584"/>
                      </a:lnTo>
                      <a:lnTo>
                        <a:pt x="306" y="596"/>
                      </a:lnTo>
                      <a:lnTo>
                        <a:pt x="309" y="607"/>
                      </a:lnTo>
                      <a:lnTo>
                        <a:pt x="310" y="618"/>
                      </a:lnTo>
                      <a:lnTo>
                        <a:pt x="310" y="618"/>
                      </a:lnTo>
                      <a:lnTo>
                        <a:pt x="312" y="631"/>
                      </a:lnTo>
                      <a:lnTo>
                        <a:pt x="312" y="642"/>
                      </a:lnTo>
                      <a:lnTo>
                        <a:pt x="310" y="653"/>
                      </a:lnTo>
                      <a:lnTo>
                        <a:pt x="307" y="664"/>
                      </a:lnTo>
                      <a:lnTo>
                        <a:pt x="305" y="675"/>
                      </a:lnTo>
                      <a:lnTo>
                        <a:pt x="300" y="685"/>
                      </a:lnTo>
                      <a:lnTo>
                        <a:pt x="295" y="695"/>
                      </a:lnTo>
                      <a:lnTo>
                        <a:pt x="289" y="705"/>
                      </a:lnTo>
                      <a:lnTo>
                        <a:pt x="281" y="713"/>
                      </a:lnTo>
                      <a:lnTo>
                        <a:pt x="272" y="721"/>
                      </a:lnTo>
                      <a:lnTo>
                        <a:pt x="263" y="728"/>
                      </a:lnTo>
                      <a:lnTo>
                        <a:pt x="252" y="734"/>
                      </a:lnTo>
                      <a:lnTo>
                        <a:pt x="239" y="740"/>
                      </a:lnTo>
                      <a:lnTo>
                        <a:pt x="226" y="744"/>
                      </a:lnTo>
                      <a:lnTo>
                        <a:pt x="211" y="747"/>
                      </a:lnTo>
                      <a:lnTo>
                        <a:pt x="196" y="748"/>
                      </a:lnTo>
                      <a:lnTo>
                        <a:pt x="196" y="748"/>
                      </a:lnTo>
                      <a:lnTo>
                        <a:pt x="180" y="748"/>
                      </a:lnTo>
                      <a:lnTo>
                        <a:pt x="166" y="747"/>
                      </a:lnTo>
                      <a:lnTo>
                        <a:pt x="152" y="744"/>
                      </a:lnTo>
                      <a:lnTo>
                        <a:pt x="140" y="741"/>
                      </a:lnTo>
                      <a:lnTo>
                        <a:pt x="129" y="737"/>
                      </a:lnTo>
                      <a:lnTo>
                        <a:pt x="117" y="733"/>
                      </a:lnTo>
                      <a:lnTo>
                        <a:pt x="98" y="721"/>
                      </a:lnTo>
                      <a:lnTo>
                        <a:pt x="64" y="702"/>
                      </a:lnTo>
                      <a:lnTo>
                        <a:pt x="50" y="695"/>
                      </a:lnTo>
                      <a:lnTo>
                        <a:pt x="43" y="692"/>
                      </a:lnTo>
                      <a:lnTo>
                        <a:pt x="38" y="691"/>
                      </a:lnTo>
                      <a:lnTo>
                        <a:pt x="38" y="691"/>
                      </a:lnTo>
                      <a:lnTo>
                        <a:pt x="33" y="691"/>
                      </a:lnTo>
                      <a:lnTo>
                        <a:pt x="31" y="692"/>
                      </a:lnTo>
                      <a:lnTo>
                        <a:pt x="26" y="695"/>
                      </a:lnTo>
                      <a:lnTo>
                        <a:pt x="24" y="698"/>
                      </a:lnTo>
                      <a:lnTo>
                        <a:pt x="19" y="707"/>
                      </a:lnTo>
                      <a:lnTo>
                        <a:pt x="15" y="721"/>
                      </a:lnTo>
                      <a:lnTo>
                        <a:pt x="12" y="738"/>
                      </a:lnTo>
                      <a:lnTo>
                        <a:pt x="10" y="758"/>
                      </a:lnTo>
                      <a:lnTo>
                        <a:pt x="7" y="802"/>
                      </a:lnTo>
                      <a:lnTo>
                        <a:pt x="7" y="851"/>
                      </a:lnTo>
                      <a:lnTo>
                        <a:pt x="7" y="900"/>
                      </a:lnTo>
                      <a:lnTo>
                        <a:pt x="7" y="944"/>
                      </a:lnTo>
                      <a:lnTo>
                        <a:pt x="7" y="980"/>
                      </a:lnTo>
                      <a:lnTo>
                        <a:pt x="7" y="980"/>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8" name="Freeform 14"/>
                <p:cNvSpPr>
                  <a:spLocks/>
                </p:cNvSpPr>
                <p:nvPr/>
              </p:nvSpPr>
              <p:spPr bwMode="auto">
                <a:xfrm>
                  <a:off x="5013325" y="4037013"/>
                  <a:ext cx="1563688" cy="1160462"/>
                </a:xfrm>
                <a:custGeom>
                  <a:avLst/>
                  <a:gdLst>
                    <a:gd name="T0" fmla="*/ 267 w 985"/>
                    <a:gd name="T1" fmla="*/ 548 h 731"/>
                    <a:gd name="T2" fmla="*/ 260 w 985"/>
                    <a:gd name="T3" fmla="*/ 451 h 731"/>
                    <a:gd name="T4" fmla="*/ 247 w 985"/>
                    <a:gd name="T5" fmla="*/ 432 h 731"/>
                    <a:gd name="T6" fmla="*/ 216 w 985"/>
                    <a:gd name="T7" fmla="*/ 433 h 731"/>
                    <a:gd name="T8" fmla="*/ 139 w 985"/>
                    <a:gd name="T9" fmla="*/ 469 h 731"/>
                    <a:gd name="T10" fmla="*/ 102 w 985"/>
                    <a:gd name="T11" fmla="*/ 476 h 731"/>
                    <a:gd name="T12" fmla="*/ 55 w 985"/>
                    <a:gd name="T13" fmla="*/ 465 h 731"/>
                    <a:gd name="T14" fmla="*/ 23 w 985"/>
                    <a:gd name="T15" fmla="*/ 440 h 731"/>
                    <a:gd name="T16" fmla="*/ 4 w 985"/>
                    <a:gd name="T17" fmla="*/ 404 h 731"/>
                    <a:gd name="T18" fmla="*/ 1 w 985"/>
                    <a:gd name="T19" fmla="*/ 341 h 731"/>
                    <a:gd name="T20" fmla="*/ 20 w 985"/>
                    <a:gd name="T21" fmla="*/ 291 h 731"/>
                    <a:gd name="T22" fmla="*/ 48 w 985"/>
                    <a:gd name="T23" fmla="*/ 261 h 731"/>
                    <a:gd name="T24" fmla="*/ 88 w 985"/>
                    <a:gd name="T25" fmla="*/ 244 h 731"/>
                    <a:gd name="T26" fmla="*/ 125 w 985"/>
                    <a:gd name="T27" fmla="*/ 244 h 731"/>
                    <a:gd name="T28" fmla="*/ 167 w 985"/>
                    <a:gd name="T29" fmla="*/ 258 h 731"/>
                    <a:gd name="T30" fmla="*/ 230 w 985"/>
                    <a:gd name="T31" fmla="*/ 299 h 731"/>
                    <a:gd name="T32" fmla="*/ 246 w 985"/>
                    <a:gd name="T33" fmla="*/ 299 h 731"/>
                    <a:gd name="T34" fmla="*/ 262 w 985"/>
                    <a:gd name="T35" fmla="*/ 277 h 731"/>
                    <a:gd name="T36" fmla="*/ 271 w 985"/>
                    <a:gd name="T37" fmla="*/ 209 h 731"/>
                    <a:gd name="T38" fmla="*/ 262 w 985"/>
                    <a:gd name="T39" fmla="*/ 5 h 731"/>
                    <a:gd name="T40" fmla="*/ 533 w 985"/>
                    <a:gd name="T41" fmla="*/ 1 h 731"/>
                    <a:gd name="T42" fmla="*/ 564 w 985"/>
                    <a:gd name="T43" fmla="*/ 15 h 731"/>
                    <a:gd name="T44" fmla="*/ 575 w 985"/>
                    <a:gd name="T45" fmla="*/ 46 h 731"/>
                    <a:gd name="T46" fmla="*/ 564 w 985"/>
                    <a:gd name="T47" fmla="*/ 66 h 731"/>
                    <a:gd name="T48" fmla="*/ 511 w 985"/>
                    <a:gd name="T49" fmla="*/ 148 h 731"/>
                    <a:gd name="T50" fmla="*/ 501 w 985"/>
                    <a:gd name="T51" fmla="*/ 180 h 731"/>
                    <a:gd name="T52" fmla="*/ 507 w 985"/>
                    <a:gd name="T53" fmla="*/ 226 h 731"/>
                    <a:gd name="T54" fmla="*/ 531 w 985"/>
                    <a:gd name="T55" fmla="*/ 258 h 731"/>
                    <a:gd name="T56" fmla="*/ 567 w 985"/>
                    <a:gd name="T57" fmla="*/ 278 h 731"/>
                    <a:gd name="T58" fmla="*/ 634 w 985"/>
                    <a:gd name="T59" fmla="*/ 284 h 731"/>
                    <a:gd name="T60" fmla="*/ 676 w 985"/>
                    <a:gd name="T61" fmla="*/ 271 h 731"/>
                    <a:gd name="T62" fmla="*/ 710 w 985"/>
                    <a:gd name="T63" fmla="*/ 246 h 731"/>
                    <a:gd name="T64" fmla="*/ 729 w 985"/>
                    <a:gd name="T65" fmla="*/ 208 h 731"/>
                    <a:gd name="T66" fmla="*/ 729 w 985"/>
                    <a:gd name="T67" fmla="*/ 165 h 731"/>
                    <a:gd name="T68" fmla="*/ 704 w 985"/>
                    <a:gd name="T69" fmla="*/ 67 h 731"/>
                    <a:gd name="T70" fmla="*/ 696 w 985"/>
                    <a:gd name="T71" fmla="*/ 31 h 731"/>
                    <a:gd name="T72" fmla="*/ 714 w 985"/>
                    <a:gd name="T73" fmla="*/ 11 h 731"/>
                    <a:gd name="T74" fmla="*/ 789 w 985"/>
                    <a:gd name="T75" fmla="*/ 5 h 731"/>
                    <a:gd name="T76" fmla="*/ 985 w 985"/>
                    <a:gd name="T77" fmla="*/ 724 h 731"/>
                    <a:gd name="T78" fmla="*/ 745 w 985"/>
                    <a:gd name="T79" fmla="*/ 729 h 731"/>
                    <a:gd name="T80" fmla="*/ 684 w 985"/>
                    <a:gd name="T81" fmla="*/ 721 h 731"/>
                    <a:gd name="T82" fmla="*/ 666 w 985"/>
                    <a:gd name="T83" fmla="*/ 690 h 731"/>
                    <a:gd name="T84" fmla="*/ 676 w 985"/>
                    <a:gd name="T85" fmla="*/ 671 h 731"/>
                    <a:gd name="T86" fmla="*/ 708 w 985"/>
                    <a:gd name="T87" fmla="*/ 620 h 731"/>
                    <a:gd name="T88" fmla="*/ 718 w 985"/>
                    <a:gd name="T89" fmla="*/ 569 h 731"/>
                    <a:gd name="T90" fmla="*/ 715 w 985"/>
                    <a:gd name="T91" fmla="*/ 531 h 731"/>
                    <a:gd name="T92" fmla="*/ 698 w 985"/>
                    <a:gd name="T93" fmla="*/ 497 h 731"/>
                    <a:gd name="T94" fmla="*/ 670 w 985"/>
                    <a:gd name="T95" fmla="*/ 475 h 731"/>
                    <a:gd name="T96" fmla="*/ 596 w 985"/>
                    <a:gd name="T97" fmla="*/ 461 h 731"/>
                    <a:gd name="T98" fmla="*/ 529 w 985"/>
                    <a:gd name="T99" fmla="*/ 486 h 731"/>
                    <a:gd name="T100" fmla="*/ 507 w 985"/>
                    <a:gd name="T101" fmla="*/ 513 h 731"/>
                    <a:gd name="T102" fmla="*/ 500 w 985"/>
                    <a:gd name="T103" fmla="*/ 539 h 731"/>
                    <a:gd name="T104" fmla="*/ 506 w 985"/>
                    <a:gd name="T105" fmla="*/ 605 h 731"/>
                    <a:gd name="T106" fmla="*/ 539 w 985"/>
                    <a:gd name="T107" fmla="*/ 671 h 731"/>
                    <a:gd name="T108" fmla="*/ 543 w 985"/>
                    <a:gd name="T109" fmla="*/ 700 h 731"/>
                    <a:gd name="T110" fmla="*/ 501 w 985"/>
                    <a:gd name="T111" fmla="*/ 723 h 731"/>
                    <a:gd name="T112" fmla="*/ 434 w 985"/>
                    <a:gd name="T113" fmla="*/ 729 h 731"/>
                    <a:gd name="T114" fmla="*/ 267 w 985"/>
                    <a:gd name="T115"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731">
                      <a:moveTo>
                        <a:pt x="267" y="731"/>
                      </a:moveTo>
                      <a:lnTo>
                        <a:pt x="267" y="731"/>
                      </a:lnTo>
                      <a:lnTo>
                        <a:pt x="268" y="634"/>
                      </a:lnTo>
                      <a:lnTo>
                        <a:pt x="267" y="548"/>
                      </a:lnTo>
                      <a:lnTo>
                        <a:pt x="265" y="511"/>
                      </a:lnTo>
                      <a:lnTo>
                        <a:pt x="264" y="482"/>
                      </a:lnTo>
                      <a:lnTo>
                        <a:pt x="261" y="460"/>
                      </a:lnTo>
                      <a:lnTo>
                        <a:pt x="260" y="451"/>
                      </a:lnTo>
                      <a:lnTo>
                        <a:pt x="258" y="446"/>
                      </a:lnTo>
                      <a:lnTo>
                        <a:pt x="258" y="446"/>
                      </a:lnTo>
                      <a:lnTo>
                        <a:pt x="253" y="437"/>
                      </a:lnTo>
                      <a:lnTo>
                        <a:pt x="247" y="432"/>
                      </a:lnTo>
                      <a:lnTo>
                        <a:pt x="240" y="429"/>
                      </a:lnTo>
                      <a:lnTo>
                        <a:pt x="233" y="429"/>
                      </a:lnTo>
                      <a:lnTo>
                        <a:pt x="225" y="430"/>
                      </a:lnTo>
                      <a:lnTo>
                        <a:pt x="216" y="433"/>
                      </a:lnTo>
                      <a:lnTo>
                        <a:pt x="195" y="442"/>
                      </a:lnTo>
                      <a:lnTo>
                        <a:pt x="174" y="454"/>
                      </a:lnTo>
                      <a:lnTo>
                        <a:pt x="150" y="465"/>
                      </a:lnTo>
                      <a:lnTo>
                        <a:pt x="139" y="469"/>
                      </a:lnTo>
                      <a:lnTo>
                        <a:pt x="127" y="474"/>
                      </a:lnTo>
                      <a:lnTo>
                        <a:pt x="114" y="475"/>
                      </a:lnTo>
                      <a:lnTo>
                        <a:pt x="102" y="476"/>
                      </a:lnTo>
                      <a:lnTo>
                        <a:pt x="102" y="476"/>
                      </a:lnTo>
                      <a:lnTo>
                        <a:pt x="89" y="475"/>
                      </a:lnTo>
                      <a:lnTo>
                        <a:pt x="76" y="474"/>
                      </a:lnTo>
                      <a:lnTo>
                        <a:pt x="65" y="469"/>
                      </a:lnTo>
                      <a:lnTo>
                        <a:pt x="55" y="465"/>
                      </a:lnTo>
                      <a:lnTo>
                        <a:pt x="46" y="461"/>
                      </a:lnTo>
                      <a:lnTo>
                        <a:pt x="37" y="454"/>
                      </a:lnTo>
                      <a:lnTo>
                        <a:pt x="30" y="447"/>
                      </a:lnTo>
                      <a:lnTo>
                        <a:pt x="23" y="440"/>
                      </a:lnTo>
                      <a:lnTo>
                        <a:pt x="16" y="432"/>
                      </a:lnTo>
                      <a:lnTo>
                        <a:pt x="12" y="422"/>
                      </a:lnTo>
                      <a:lnTo>
                        <a:pt x="8" y="414"/>
                      </a:lnTo>
                      <a:lnTo>
                        <a:pt x="4" y="404"/>
                      </a:lnTo>
                      <a:lnTo>
                        <a:pt x="2" y="393"/>
                      </a:lnTo>
                      <a:lnTo>
                        <a:pt x="0" y="383"/>
                      </a:lnTo>
                      <a:lnTo>
                        <a:pt x="0" y="362"/>
                      </a:lnTo>
                      <a:lnTo>
                        <a:pt x="1" y="341"/>
                      </a:lnTo>
                      <a:lnTo>
                        <a:pt x="7" y="320"/>
                      </a:lnTo>
                      <a:lnTo>
                        <a:pt x="11" y="310"/>
                      </a:lnTo>
                      <a:lnTo>
                        <a:pt x="15" y="300"/>
                      </a:lnTo>
                      <a:lnTo>
                        <a:pt x="20" y="291"/>
                      </a:lnTo>
                      <a:lnTo>
                        <a:pt x="26" y="282"/>
                      </a:lnTo>
                      <a:lnTo>
                        <a:pt x="33" y="275"/>
                      </a:lnTo>
                      <a:lnTo>
                        <a:pt x="40" y="267"/>
                      </a:lnTo>
                      <a:lnTo>
                        <a:pt x="48" y="261"/>
                      </a:lnTo>
                      <a:lnTo>
                        <a:pt x="57" y="256"/>
                      </a:lnTo>
                      <a:lnTo>
                        <a:pt x="67" y="251"/>
                      </a:lnTo>
                      <a:lnTo>
                        <a:pt x="76" y="247"/>
                      </a:lnTo>
                      <a:lnTo>
                        <a:pt x="88" y="244"/>
                      </a:lnTo>
                      <a:lnTo>
                        <a:pt x="99" y="243"/>
                      </a:lnTo>
                      <a:lnTo>
                        <a:pt x="99" y="243"/>
                      </a:lnTo>
                      <a:lnTo>
                        <a:pt x="113" y="243"/>
                      </a:lnTo>
                      <a:lnTo>
                        <a:pt x="125" y="244"/>
                      </a:lnTo>
                      <a:lnTo>
                        <a:pt x="138" y="247"/>
                      </a:lnTo>
                      <a:lnTo>
                        <a:pt x="148" y="250"/>
                      </a:lnTo>
                      <a:lnTo>
                        <a:pt x="157" y="254"/>
                      </a:lnTo>
                      <a:lnTo>
                        <a:pt x="167" y="258"/>
                      </a:lnTo>
                      <a:lnTo>
                        <a:pt x="183" y="270"/>
                      </a:lnTo>
                      <a:lnTo>
                        <a:pt x="211" y="289"/>
                      </a:lnTo>
                      <a:lnTo>
                        <a:pt x="225" y="296"/>
                      </a:lnTo>
                      <a:lnTo>
                        <a:pt x="230" y="299"/>
                      </a:lnTo>
                      <a:lnTo>
                        <a:pt x="237" y="300"/>
                      </a:lnTo>
                      <a:lnTo>
                        <a:pt x="237" y="300"/>
                      </a:lnTo>
                      <a:lnTo>
                        <a:pt x="241" y="300"/>
                      </a:lnTo>
                      <a:lnTo>
                        <a:pt x="246" y="299"/>
                      </a:lnTo>
                      <a:lnTo>
                        <a:pt x="250" y="296"/>
                      </a:lnTo>
                      <a:lnTo>
                        <a:pt x="253" y="295"/>
                      </a:lnTo>
                      <a:lnTo>
                        <a:pt x="258" y="286"/>
                      </a:lnTo>
                      <a:lnTo>
                        <a:pt x="262" y="277"/>
                      </a:lnTo>
                      <a:lnTo>
                        <a:pt x="267" y="263"/>
                      </a:lnTo>
                      <a:lnTo>
                        <a:pt x="268" y="247"/>
                      </a:lnTo>
                      <a:lnTo>
                        <a:pt x="271" y="229"/>
                      </a:lnTo>
                      <a:lnTo>
                        <a:pt x="271" y="209"/>
                      </a:lnTo>
                      <a:lnTo>
                        <a:pt x="271" y="165"/>
                      </a:lnTo>
                      <a:lnTo>
                        <a:pt x="269" y="114"/>
                      </a:lnTo>
                      <a:lnTo>
                        <a:pt x="262" y="5"/>
                      </a:lnTo>
                      <a:lnTo>
                        <a:pt x="262" y="5"/>
                      </a:lnTo>
                      <a:lnTo>
                        <a:pt x="416" y="1"/>
                      </a:lnTo>
                      <a:lnTo>
                        <a:pt x="518" y="0"/>
                      </a:lnTo>
                      <a:lnTo>
                        <a:pt x="518" y="0"/>
                      </a:lnTo>
                      <a:lnTo>
                        <a:pt x="533" y="1"/>
                      </a:lnTo>
                      <a:lnTo>
                        <a:pt x="546" y="4"/>
                      </a:lnTo>
                      <a:lnTo>
                        <a:pt x="556" y="10"/>
                      </a:lnTo>
                      <a:lnTo>
                        <a:pt x="564" y="15"/>
                      </a:lnTo>
                      <a:lnTo>
                        <a:pt x="564" y="15"/>
                      </a:lnTo>
                      <a:lnTo>
                        <a:pt x="570" y="22"/>
                      </a:lnTo>
                      <a:lnTo>
                        <a:pt x="574" y="31"/>
                      </a:lnTo>
                      <a:lnTo>
                        <a:pt x="575" y="38"/>
                      </a:lnTo>
                      <a:lnTo>
                        <a:pt x="575" y="46"/>
                      </a:lnTo>
                      <a:lnTo>
                        <a:pt x="575" y="46"/>
                      </a:lnTo>
                      <a:lnTo>
                        <a:pt x="574" y="49"/>
                      </a:lnTo>
                      <a:lnTo>
                        <a:pt x="573" y="54"/>
                      </a:lnTo>
                      <a:lnTo>
                        <a:pt x="564" y="66"/>
                      </a:lnTo>
                      <a:lnTo>
                        <a:pt x="540" y="98"/>
                      </a:lnTo>
                      <a:lnTo>
                        <a:pt x="528" y="117"/>
                      </a:lnTo>
                      <a:lnTo>
                        <a:pt x="517" y="137"/>
                      </a:lnTo>
                      <a:lnTo>
                        <a:pt x="511" y="148"/>
                      </a:lnTo>
                      <a:lnTo>
                        <a:pt x="507" y="158"/>
                      </a:lnTo>
                      <a:lnTo>
                        <a:pt x="504" y="169"/>
                      </a:lnTo>
                      <a:lnTo>
                        <a:pt x="501" y="180"/>
                      </a:lnTo>
                      <a:lnTo>
                        <a:pt x="501" y="180"/>
                      </a:lnTo>
                      <a:lnTo>
                        <a:pt x="501" y="193"/>
                      </a:lnTo>
                      <a:lnTo>
                        <a:pt x="501" y="204"/>
                      </a:lnTo>
                      <a:lnTo>
                        <a:pt x="504" y="215"/>
                      </a:lnTo>
                      <a:lnTo>
                        <a:pt x="507" y="226"/>
                      </a:lnTo>
                      <a:lnTo>
                        <a:pt x="511" y="235"/>
                      </a:lnTo>
                      <a:lnTo>
                        <a:pt x="517" y="244"/>
                      </a:lnTo>
                      <a:lnTo>
                        <a:pt x="524" y="251"/>
                      </a:lnTo>
                      <a:lnTo>
                        <a:pt x="531" y="258"/>
                      </a:lnTo>
                      <a:lnTo>
                        <a:pt x="539" y="265"/>
                      </a:lnTo>
                      <a:lnTo>
                        <a:pt x="547" y="270"/>
                      </a:lnTo>
                      <a:lnTo>
                        <a:pt x="557" y="275"/>
                      </a:lnTo>
                      <a:lnTo>
                        <a:pt x="567" y="278"/>
                      </a:lnTo>
                      <a:lnTo>
                        <a:pt x="578" y="281"/>
                      </a:lnTo>
                      <a:lnTo>
                        <a:pt x="589" y="284"/>
                      </a:lnTo>
                      <a:lnTo>
                        <a:pt x="612" y="285"/>
                      </a:lnTo>
                      <a:lnTo>
                        <a:pt x="634" y="284"/>
                      </a:lnTo>
                      <a:lnTo>
                        <a:pt x="645" y="282"/>
                      </a:lnTo>
                      <a:lnTo>
                        <a:pt x="655" y="279"/>
                      </a:lnTo>
                      <a:lnTo>
                        <a:pt x="666" y="275"/>
                      </a:lnTo>
                      <a:lnTo>
                        <a:pt x="676" y="271"/>
                      </a:lnTo>
                      <a:lnTo>
                        <a:pt x="686" y="265"/>
                      </a:lnTo>
                      <a:lnTo>
                        <a:pt x="694" y="260"/>
                      </a:lnTo>
                      <a:lnTo>
                        <a:pt x="703" y="253"/>
                      </a:lnTo>
                      <a:lnTo>
                        <a:pt x="710" y="246"/>
                      </a:lnTo>
                      <a:lnTo>
                        <a:pt x="717" y="237"/>
                      </a:lnTo>
                      <a:lnTo>
                        <a:pt x="722" y="228"/>
                      </a:lnTo>
                      <a:lnTo>
                        <a:pt x="726" y="218"/>
                      </a:lnTo>
                      <a:lnTo>
                        <a:pt x="729" y="208"/>
                      </a:lnTo>
                      <a:lnTo>
                        <a:pt x="731" y="197"/>
                      </a:lnTo>
                      <a:lnTo>
                        <a:pt x="731" y="184"/>
                      </a:lnTo>
                      <a:lnTo>
                        <a:pt x="731" y="184"/>
                      </a:lnTo>
                      <a:lnTo>
                        <a:pt x="729" y="165"/>
                      </a:lnTo>
                      <a:lnTo>
                        <a:pt x="726" y="144"/>
                      </a:lnTo>
                      <a:lnTo>
                        <a:pt x="721" y="124"/>
                      </a:lnTo>
                      <a:lnTo>
                        <a:pt x="715" y="103"/>
                      </a:lnTo>
                      <a:lnTo>
                        <a:pt x="704" y="67"/>
                      </a:lnTo>
                      <a:lnTo>
                        <a:pt x="698" y="52"/>
                      </a:lnTo>
                      <a:lnTo>
                        <a:pt x="697" y="38"/>
                      </a:lnTo>
                      <a:lnTo>
                        <a:pt x="697" y="38"/>
                      </a:lnTo>
                      <a:lnTo>
                        <a:pt x="696" y="31"/>
                      </a:lnTo>
                      <a:lnTo>
                        <a:pt x="697" y="24"/>
                      </a:lnTo>
                      <a:lnTo>
                        <a:pt x="701" y="18"/>
                      </a:lnTo>
                      <a:lnTo>
                        <a:pt x="705" y="14"/>
                      </a:lnTo>
                      <a:lnTo>
                        <a:pt x="714" y="11"/>
                      </a:lnTo>
                      <a:lnTo>
                        <a:pt x="724" y="8"/>
                      </a:lnTo>
                      <a:lnTo>
                        <a:pt x="736" y="7"/>
                      </a:lnTo>
                      <a:lnTo>
                        <a:pt x="752" y="5"/>
                      </a:lnTo>
                      <a:lnTo>
                        <a:pt x="789" y="5"/>
                      </a:lnTo>
                      <a:lnTo>
                        <a:pt x="841" y="5"/>
                      </a:lnTo>
                      <a:lnTo>
                        <a:pt x="985" y="7"/>
                      </a:lnTo>
                      <a:lnTo>
                        <a:pt x="985" y="724"/>
                      </a:lnTo>
                      <a:lnTo>
                        <a:pt x="985" y="724"/>
                      </a:lnTo>
                      <a:lnTo>
                        <a:pt x="911" y="725"/>
                      </a:lnTo>
                      <a:lnTo>
                        <a:pt x="845" y="728"/>
                      </a:lnTo>
                      <a:lnTo>
                        <a:pt x="791" y="729"/>
                      </a:lnTo>
                      <a:lnTo>
                        <a:pt x="745" y="729"/>
                      </a:lnTo>
                      <a:lnTo>
                        <a:pt x="725" y="729"/>
                      </a:lnTo>
                      <a:lnTo>
                        <a:pt x="710" y="727"/>
                      </a:lnTo>
                      <a:lnTo>
                        <a:pt x="696" y="724"/>
                      </a:lnTo>
                      <a:lnTo>
                        <a:pt x="684" y="721"/>
                      </a:lnTo>
                      <a:lnTo>
                        <a:pt x="675" y="716"/>
                      </a:lnTo>
                      <a:lnTo>
                        <a:pt x="669" y="709"/>
                      </a:lnTo>
                      <a:lnTo>
                        <a:pt x="666" y="700"/>
                      </a:lnTo>
                      <a:lnTo>
                        <a:pt x="666" y="690"/>
                      </a:lnTo>
                      <a:lnTo>
                        <a:pt x="666" y="690"/>
                      </a:lnTo>
                      <a:lnTo>
                        <a:pt x="668" y="686"/>
                      </a:lnTo>
                      <a:lnTo>
                        <a:pt x="669" y="681"/>
                      </a:lnTo>
                      <a:lnTo>
                        <a:pt x="676" y="671"/>
                      </a:lnTo>
                      <a:lnTo>
                        <a:pt x="684" y="660"/>
                      </a:lnTo>
                      <a:lnTo>
                        <a:pt x="694" y="647"/>
                      </a:lnTo>
                      <a:lnTo>
                        <a:pt x="704" y="630"/>
                      </a:lnTo>
                      <a:lnTo>
                        <a:pt x="708" y="620"/>
                      </a:lnTo>
                      <a:lnTo>
                        <a:pt x="711" y="609"/>
                      </a:lnTo>
                      <a:lnTo>
                        <a:pt x="714" y="597"/>
                      </a:lnTo>
                      <a:lnTo>
                        <a:pt x="717" y="584"/>
                      </a:lnTo>
                      <a:lnTo>
                        <a:pt x="718" y="569"/>
                      </a:lnTo>
                      <a:lnTo>
                        <a:pt x="718" y="552"/>
                      </a:lnTo>
                      <a:lnTo>
                        <a:pt x="718" y="552"/>
                      </a:lnTo>
                      <a:lnTo>
                        <a:pt x="717" y="541"/>
                      </a:lnTo>
                      <a:lnTo>
                        <a:pt x="715" y="531"/>
                      </a:lnTo>
                      <a:lnTo>
                        <a:pt x="712" y="521"/>
                      </a:lnTo>
                      <a:lnTo>
                        <a:pt x="708" y="513"/>
                      </a:lnTo>
                      <a:lnTo>
                        <a:pt x="704" y="504"/>
                      </a:lnTo>
                      <a:lnTo>
                        <a:pt x="698" y="497"/>
                      </a:lnTo>
                      <a:lnTo>
                        <a:pt x="691" y="490"/>
                      </a:lnTo>
                      <a:lnTo>
                        <a:pt x="686" y="485"/>
                      </a:lnTo>
                      <a:lnTo>
                        <a:pt x="677" y="479"/>
                      </a:lnTo>
                      <a:lnTo>
                        <a:pt x="670" y="475"/>
                      </a:lnTo>
                      <a:lnTo>
                        <a:pt x="654" y="468"/>
                      </a:lnTo>
                      <a:lnTo>
                        <a:pt x="636" y="463"/>
                      </a:lnTo>
                      <a:lnTo>
                        <a:pt x="616" y="461"/>
                      </a:lnTo>
                      <a:lnTo>
                        <a:pt x="596" y="461"/>
                      </a:lnTo>
                      <a:lnTo>
                        <a:pt x="578" y="464"/>
                      </a:lnTo>
                      <a:lnTo>
                        <a:pt x="560" y="469"/>
                      </a:lnTo>
                      <a:lnTo>
                        <a:pt x="543" y="476"/>
                      </a:lnTo>
                      <a:lnTo>
                        <a:pt x="529" y="486"/>
                      </a:lnTo>
                      <a:lnTo>
                        <a:pt x="522" y="492"/>
                      </a:lnTo>
                      <a:lnTo>
                        <a:pt x="517" y="499"/>
                      </a:lnTo>
                      <a:lnTo>
                        <a:pt x="511" y="506"/>
                      </a:lnTo>
                      <a:lnTo>
                        <a:pt x="507" y="513"/>
                      </a:lnTo>
                      <a:lnTo>
                        <a:pt x="504" y="520"/>
                      </a:lnTo>
                      <a:lnTo>
                        <a:pt x="501" y="528"/>
                      </a:lnTo>
                      <a:lnTo>
                        <a:pt x="501" y="528"/>
                      </a:lnTo>
                      <a:lnTo>
                        <a:pt x="500" y="539"/>
                      </a:lnTo>
                      <a:lnTo>
                        <a:pt x="499" y="551"/>
                      </a:lnTo>
                      <a:lnTo>
                        <a:pt x="499" y="570"/>
                      </a:lnTo>
                      <a:lnTo>
                        <a:pt x="501" y="588"/>
                      </a:lnTo>
                      <a:lnTo>
                        <a:pt x="506" y="605"/>
                      </a:lnTo>
                      <a:lnTo>
                        <a:pt x="513" y="620"/>
                      </a:lnTo>
                      <a:lnTo>
                        <a:pt x="520" y="636"/>
                      </a:lnTo>
                      <a:lnTo>
                        <a:pt x="533" y="660"/>
                      </a:lnTo>
                      <a:lnTo>
                        <a:pt x="539" y="671"/>
                      </a:lnTo>
                      <a:lnTo>
                        <a:pt x="543" y="679"/>
                      </a:lnTo>
                      <a:lnTo>
                        <a:pt x="546" y="689"/>
                      </a:lnTo>
                      <a:lnTo>
                        <a:pt x="545" y="696"/>
                      </a:lnTo>
                      <a:lnTo>
                        <a:pt x="543" y="700"/>
                      </a:lnTo>
                      <a:lnTo>
                        <a:pt x="540" y="703"/>
                      </a:lnTo>
                      <a:lnTo>
                        <a:pt x="532" y="710"/>
                      </a:lnTo>
                      <a:lnTo>
                        <a:pt x="520" y="717"/>
                      </a:lnTo>
                      <a:lnTo>
                        <a:pt x="501" y="723"/>
                      </a:lnTo>
                      <a:lnTo>
                        <a:pt x="501" y="723"/>
                      </a:lnTo>
                      <a:lnTo>
                        <a:pt x="483" y="725"/>
                      </a:lnTo>
                      <a:lnTo>
                        <a:pt x="461" y="728"/>
                      </a:lnTo>
                      <a:lnTo>
                        <a:pt x="434" y="729"/>
                      </a:lnTo>
                      <a:lnTo>
                        <a:pt x="405" y="731"/>
                      </a:lnTo>
                      <a:lnTo>
                        <a:pt x="338" y="731"/>
                      </a:lnTo>
                      <a:lnTo>
                        <a:pt x="267" y="731"/>
                      </a:lnTo>
                      <a:lnTo>
                        <a:pt x="267" y="731"/>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9" name="Freeform 15"/>
                <p:cNvSpPr>
                  <a:spLocks/>
                </p:cNvSpPr>
                <p:nvPr/>
              </p:nvSpPr>
              <p:spPr bwMode="auto">
                <a:xfrm>
                  <a:off x="2025650" y="3617913"/>
                  <a:ext cx="1131888" cy="2047875"/>
                </a:xfrm>
                <a:custGeom>
                  <a:avLst/>
                  <a:gdLst>
                    <a:gd name="T0" fmla="*/ 712 w 713"/>
                    <a:gd name="T1" fmla="*/ 443 h 1290"/>
                    <a:gd name="T2" fmla="*/ 702 w 713"/>
                    <a:gd name="T3" fmla="*/ 557 h 1290"/>
                    <a:gd name="T4" fmla="*/ 692 w 713"/>
                    <a:gd name="T5" fmla="*/ 573 h 1290"/>
                    <a:gd name="T6" fmla="*/ 665 w 713"/>
                    <a:gd name="T7" fmla="*/ 569 h 1290"/>
                    <a:gd name="T8" fmla="*/ 584 w 713"/>
                    <a:gd name="T9" fmla="*/ 515 h 1290"/>
                    <a:gd name="T10" fmla="*/ 509 w 713"/>
                    <a:gd name="T11" fmla="*/ 489 h 1290"/>
                    <a:gd name="T12" fmla="*/ 456 w 713"/>
                    <a:gd name="T13" fmla="*/ 492 h 1290"/>
                    <a:gd name="T14" fmla="*/ 405 w 713"/>
                    <a:gd name="T15" fmla="*/ 515 h 1290"/>
                    <a:gd name="T16" fmla="*/ 376 w 713"/>
                    <a:gd name="T17" fmla="*/ 555 h 1290"/>
                    <a:gd name="T18" fmla="*/ 365 w 713"/>
                    <a:gd name="T19" fmla="*/ 601 h 1290"/>
                    <a:gd name="T20" fmla="*/ 369 w 713"/>
                    <a:gd name="T21" fmla="*/ 638 h 1290"/>
                    <a:gd name="T22" fmla="*/ 387 w 713"/>
                    <a:gd name="T23" fmla="*/ 686 h 1290"/>
                    <a:gd name="T24" fmla="*/ 419 w 713"/>
                    <a:gd name="T25" fmla="*/ 724 h 1290"/>
                    <a:gd name="T26" fmla="*/ 465 w 713"/>
                    <a:gd name="T27" fmla="*/ 746 h 1290"/>
                    <a:gd name="T28" fmla="*/ 507 w 713"/>
                    <a:gd name="T29" fmla="*/ 750 h 1290"/>
                    <a:gd name="T30" fmla="*/ 593 w 713"/>
                    <a:gd name="T31" fmla="*/ 729 h 1290"/>
                    <a:gd name="T32" fmla="*/ 660 w 713"/>
                    <a:gd name="T33" fmla="*/ 714 h 1290"/>
                    <a:gd name="T34" fmla="*/ 698 w 713"/>
                    <a:gd name="T35" fmla="*/ 727 h 1290"/>
                    <a:gd name="T36" fmla="*/ 707 w 713"/>
                    <a:gd name="T37" fmla="*/ 747 h 1290"/>
                    <a:gd name="T38" fmla="*/ 713 w 713"/>
                    <a:gd name="T39" fmla="*/ 903 h 1290"/>
                    <a:gd name="T40" fmla="*/ 468 w 713"/>
                    <a:gd name="T41" fmla="*/ 981 h 1290"/>
                    <a:gd name="T42" fmla="*/ 428 w 713"/>
                    <a:gd name="T43" fmla="*/ 991 h 1290"/>
                    <a:gd name="T44" fmla="*/ 408 w 713"/>
                    <a:gd name="T45" fmla="*/ 1019 h 1290"/>
                    <a:gd name="T46" fmla="*/ 424 w 713"/>
                    <a:gd name="T47" fmla="*/ 1049 h 1290"/>
                    <a:gd name="T48" fmla="*/ 465 w 713"/>
                    <a:gd name="T49" fmla="*/ 1128 h 1290"/>
                    <a:gd name="T50" fmla="*/ 475 w 713"/>
                    <a:gd name="T51" fmla="*/ 1175 h 1290"/>
                    <a:gd name="T52" fmla="*/ 470 w 713"/>
                    <a:gd name="T53" fmla="*/ 1214 h 1290"/>
                    <a:gd name="T54" fmla="*/ 447 w 713"/>
                    <a:gd name="T55" fmla="*/ 1252 h 1290"/>
                    <a:gd name="T56" fmla="*/ 412 w 713"/>
                    <a:gd name="T57" fmla="*/ 1277 h 1290"/>
                    <a:gd name="T58" fmla="*/ 369 w 713"/>
                    <a:gd name="T59" fmla="*/ 1288 h 1290"/>
                    <a:gd name="T60" fmla="*/ 335 w 713"/>
                    <a:gd name="T61" fmla="*/ 1288 h 1290"/>
                    <a:gd name="T62" fmla="*/ 294 w 713"/>
                    <a:gd name="T63" fmla="*/ 1274 h 1290"/>
                    <a:gd name="T64" fmla="*/ 259 w 713"/>
                    <a:gd name="T65" fmla="*/ 1245 h 1290"/>
                    <a:gd name="T66" fmla="*/ 239 w 713"/>
                    <a:gd name="T67" fmla="*/ 1202 h 1290"/>
                    <a:gd name="T68" fmla="*/ 236 w 713"/>
                    <a:gd name="T69" fmla="*/ 1161 h 1290"/>
                    <a:gd name="T70" fmla="*/ 252 w 713"/>
                    <a:gd name="T71" fmla="*/ 1103 h 1290"/>
                    <a:gd name="T72" fmla="*/ 288 w 713"/>
                    <a:gd name="T73" fmla="*/ 1024 h 1290"/>
                    <a:gd name="T74" fmla="*/ 288 w 713"/>
                    <a:gd name="T75" fmla="*/ 1012 h 1290"/>
                    <a:gd name="T76" fmla="*/ 257 w 713"/>
                    <a:gd name="T77" fmla="*/ 998 h 1290"/>
                    <a:gd name="T78" fmla="*/ 127 w 713"/>
                    <a:gd name="T79" fmla="*/ 988 h 1290"/>
                    <a:gd name="T80" fmla="*/ 0 w 713"/>
                    <a:gd name="T81" fmla="*/ 271 h 1290"/>
                    <a:gd name="T82" fmla="*/ 221 w 713"/>
                    <a:gd name="T83" fmla="*/ 271 h 1290"/>
                    <a:gd name="T84" fmla="*/ 319 w 713"/>
                    <a:gd name="T85" fmla="*/ 257 h 1290"/>
                    <a:gd name="T86" fmla="*/ 344 w 713"/>
                    <a:gd name="T87" fmla="*/ 239 h 1290"/>
                    <a:gd name="T88" fmla="*/ 341 w 713"/>
                    <a:gd name="T89" fmla="*/ 225 h 1290"/>
                    <a:gd name="T90" fmla="*/ 298 w 713"/>
                    <a:gd name="T91" fmla="*/ 165 h 1290"/>
                    <a:gd name="T92" fmla="*/ 281 w 713"/>
                    <a:gd name="T93" fmla="*/ 116 h 1290"/>
                    <a:gd name="T94" fmla="*/ 280 w 713"/>
                    <a:gd name="T95" fmla="*/ 74 h 1290"/>
                    <a:gd name="T96" fmla="*/ 292 w 713"/>
                    <a:gd name="T97" fmla="*/ 40 h 1290"/>
                    <a:gd name="T98" fmla="*/ 324 w 713"/>
                    <a:gd name="T99" fmla="*/ 12 h 1290"/>
                    <a:gd name="T100" fmla="*/ 377 w 713"/>
                    <a:gd name="T101" fmla="*/ 0 h 1290"/>
                    <a:gd name="T102" fmla="*/ 447 w 713"/>
                    <a:gd name="T103" fmla="*/ 15 h 1290"/>
                    <a:gd name="T104" fmla="*/ 479 w 713"/>
                    <a:gd name="T105" fmla="*/ 44 h 1290"/>
                    <a:gd name="T106" fmla="*/ 491 w 713"/>
                    <a:gd name="T107" fmla="*/ 70 h 1290"/>
                    <a:gd name="T108" fmla="*/ 488 w 713"/>
                    <a:gd name="T109" fmla="*/ 139 h 1290"/>
                    <a:gd name="T110" fmla="*/ 463 w 713"/>
                    <a:gd name="T111" fmla="*/ 206 h 1290"/>
                    <a:gd name="T112" fmla="*/ 465 w 713"/>
                    <a:gd name="T113" fmla="*/ 241 h 1290"/>
                    <a:gd name="T114" fmla="*/ 510 w 713"/>
                    <a:gd name="T115" fmla="*/ 265 h 1290"/>
                    <a:gd name="T116" fmla="*/ 591 w 713"/>
                    <a:gd name="T117" fmla="*/ 27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3" h="1290">
                      <a:moveTo>
                        <a:pt x="706" y="274"/>
                      </a:moveTo>
                      <a:lnTo>
                        <a:pt x="706" y="274"/>
                      </a:lnTo>
                      <a:lnTo>
                        <a:pt x="709" y="362"/>
                      </a:lnTo>
                      <a:lnTo>
                        <a:pt x="712" y="443"/>
                      </a:lnTo>
                      <a:lnTo>
                        <a:pt x="710" y="478"/>
                      </a:lnTo>
                      <a:lnTo>
                        <a:pt x="709" y="510"/>
                      </a:lnTo>
                      <a:lnTo>
                        <a:pt x="706" y="536"/>
                      </a:lnTo>
                      <a:lnTo>
                        <a:pt x="702" y="557"/>
                      </a:lnTo>
                      <a:lnTo>
                        <a:pt x="702" y="557"/>
                      </a:lnTo>
                      <a:lnTo>
                        <a:pt x="698" y="567"/>
                      </a:lnTo>
                      <a:lnTo>
                        <a:pt x="695" y="570"/>
                      </a:lnTo>
                      <a:lnTo>
                        <a:pt x="692" y="573"/>
                      </a:lnTo>
                      <a:lnTo>
                        <a:pt x="688" y="574"/>
                      </a:lnTo>
                      <a:lnTo>
                        <a:pt x="684" y="574"/>
                      </a:lnTo>
                      <a:lnTo>
                        <a:pt x="675" y="573"/>
                      </a:lnTo>
                      <a:lnTo>
                        <a:pt x="665" y="569"/>
                      </a:lnTo>
                      <a:lnTo>
                        <a:pt x="656" y="562"/>
                      </a:lnTo>
                      <a:lnTo>
                        <a:pt x="629" y="545"/>
                      </a:lnTo>
                      <a:lnTo>
                        <a:pt x="600" y="525"/>
                      </a:lnTo>
                      <a:lnTo>
                        <a:pt x="584" y="515"/>
                      </a:lnTo>
                      <a:lnTo>
                        <a:pt x="566" y="506"/>
                      </a:lnTo>
                      <a:lnTo>
                        <a:pt x="548" y="499"/>
                      </a:lnTo>
                      <a:lnTo>
                        <a:pt x="528" y="493"/>
                      </a:lnTo>
                      <a:lnTo>
                        <a:pt x="509" y="489"/>
                      </a:lnTo>
                      <a:lnTo>
                        <a:pt x="488" y="487"/>
                      </a:lnTo>
                      <a:lnTo>
                        <a:pt x="488" y="487"/>
                      </a:lnTo>
                      <a:lnTo>
                        <a:pt x="471" y="489"/>
                      </a:lnTo>
                      <a:lnTo>
                        <a:pt x="456" y="492"/>
                      </a:lnTo>
                      <a:lnTo>
                        <a:pt x="440" y="496"/>
                      </a:lnTo>
                      <a:lnTo>
                        <a:pt x="428" y="501"/>
                      </a:lnTo>
                      <a:lnTo>
                        <a:pt x="417" y="508"/>
                      </a:lnTo>
                      <a:lnTo>
                        <a:pt x="405" y="515"/>
                      </a:lnTo>
                      <a:lnTo>
                        <a:pt x="397" y="524"/>
                      </a:lnTo>
                      <a:lnTo>
                        <a:pt x="389" y="534"/>
                      </a:lnTo>
                      <a:lnTo>
                        <a:pt x="382" y="543"/>
                      </a:lnTo>
                      <a:lnTo>
                        <a:pt x="376" y="555"/>
                      </a:lnTo>
                      <a:lnTo>
                        <a:pt x="372" y="566"/>
                      </a:lnTo>
                      <a:lnTo>
                        <a:pt x="369" y="577"/>
                      </a:lnTo>
                      <a:lnTo>
                        <a:pt x="366" y="590"/>
                      </a:lnTo>
                      <a:lnTo>
                        <a:pt x="365" y="601"/>
                      </a:lnTo>
                      <a:lnTo>
                        <a:pt x="365" y="613"/>
                      </a:lnTo>
                      <a:lnTo>
                        <a:pt x="366" y="626"/>
                      </a:lnTo>
                      <a:lnTo>
                        <a:pt x="366" y="626"/>
                      </a:lnTo>
                      <a:lnTo>
                        <a:pt x="369" y="638"/>
                      </a:lnTo>
                      <a:lnTo>
                        <a:pt x="372" y="651"/>
                      </a:lnTo>
                      <a:lnTo>
                        <a:pt x="376" y="662"/>
                      </a:lnTo>
                      <a:lnTo>
                        <a:pt x="382" y="675"/>
                      </a:lnTo>
                      <a:lnTo>
                        <a:pt x="387" y="686"/>
                      </a:lnTo>
                      <a:lnTo>
                        <a:pt x="394" y="696"/>
                      </a:lnTo>
                      <a:lnTo>
                        <a:pt x="401" y="707"/>
                      </a:lnTo>
                      <a:lnTo>
                        <a:pt x="411" y="715"/>
                      </a:lnTo>
                      <a:lnTo>
                        <a:pt x="419" y="724"/>
                      </a:lnTo>
                      <a:lnTo>
                        <a:pt x="431" y="731"/>
                      </a:lnTo>
                      <a:lnTo>
                        <a:pt x="442" y="738"/>
                      </a:lnTo>
                      <a:lnTo>
                        <a:pt x="453" y="743"/>
                      </a:lnTo>
                      <a:lnTo>
                        <a:pt x="465" y="746"/>
                      </a:lnTo>
                      <a:lnTo>
                        <a:pt x="479" y="749"/>
                      </a:lnTo>
                      <a:lnTo>
                        <a:pt x="493" y="750"/>
                      </a:lnTo>
                      <a:lnTo>
                        <a:pt x="507" y="750"/>
                      </a:lnTo>
                      <a:lnTo>
                        <a:pt x="507" y="750"/>
                      </a:lnTo>
                      <a:lnTo>
                        <a:pt x="521" y="747"/>
                      </a:lnTo>
                      <a:lnTo>
                        <a:pt x="535" y="745"/>
                      </a:lnTo>
                      <a:lnTo>
                        <a:pt x="563" y="738"/>
                      </a:lnTo>
                      <a:lnTo>
                        <a:pt x="593" y="729"/>
                      </a:lnTo>
                      <a:lnTo>
                        <a:pt x="621" y="721"/>
                      </a:lnTo>
                      <a:lnTo>
                        <a:pt x="635" y="718"/>
                      </a:lnTo>
                      <a:lnTo>
                        <a:pt x="647" y="715"/>
                      </a:lnTo>
                      <a:lnTo>
                        <a:pt x="660" y="714"/>
                      </a:lnTo>
                      <a:lnTo>
                        <a:pt x="671" y="715"/>
                      </a:lnTo>
                      <a:lnTo>
                        <a:pt x="681" y="717"/>
                      </a:lnTo>
                      <a:lnTo>
                        <a:pt x="689" y="721"/>
                      </a:lnTo>
                      <a:lnTo>
                        <a:pt x="698" y="727"/>
                      </a:lnTo>
                      <a:lnTo>
                        <a:pt x="703" y="735"/>
                      </a:lnTo>
                      <a:lnTo>
                        <a:pt x="703" y="735"/>
                      </a:lnTo>
                      <a:lnTo>
                        <a:pt x="706" y="740"/>
                      </a:lnTo>
                      <a:lnTo>
                        <a:pt x="707" y="747"/>
                      </a:lnTo>
                      <a:lnTo>
                        <a:pt x="710" y="768"/>
                      </a:lnTo>
                      <a:lnTo>
                        <a:pt x="713" y="795"/>
                      </a:lnTo>
                      <a:lnTo>
                        <a:pt x="713" y="827"/>
                      </a:lnTo>
                      <a:lnTo>
                        <a:pt x="713" y="903"/>
                      </a:lnTo>
                      <a:lnTo>
                        <a:pt x="713" y="985"/>
                      </a:lnTo>
                      <a:lnTo>
                        <a:pt x="713" y="985"/>
                      </a:lnTo>
                      <a:lnTo>
                        <a:pt x="565" y="982"/>
                      </a:lnTo>
                      <a:lnTo>
                        <a:pt x="468" y="981"/>
                      </a:lnTo>
                      <a:lnTo>
                        <a:pt x="468" y="981"/>
                      </a:lnTo>
                      <a:lnTo>
                        <a:pt x="452" y="982"/>
                      </a:lnTo>
                      <a:lnTo>
                        <a:pt x="439" y="985"/>
                      </a:lnTo>
                      <a:lnTo>
                        <a:pt x="428" y="991"/>
                      </a:lnTo>
                      <a:lnTo>
                        <a:pt x="419" y="996"/>
                      </a:lnTo>
                      <a:lnTo>
                        <a:pt x="414" y="1003"/>
                      </a:lnTo>
                      <a:lnTo>
                        <a:pt x="410" y="1012"/>
                      </a:lnTo>
                      <a:lnTo>
                        <a:pt x="408" y="1019"/>
                      </a:lnTo>
                      <a:lnTo>
                        <a:pt x="410" y="1027"/>
                      </a:lnTo>
                      <a:lnTo>
                        <a:pt x="410" y="1027"/>
                      </a:lnTo>
                      <a:lnTo>
                        <a:pt x="415" y="1035"/>
                      </a:lnTo>
                      <a:lnTo>
                        <a:pt x="424" y="1049"/>
                      </a:lnTo>
                      <a:lnTo>
                        <a:pt x="433" y="1065"/>
                      </a:lnTo>
                      <a:lnTo>
                        <a:pt x="445" y="1084"/>
                      </a:lnTo>
                      <a:lnTo>
                        <a:pt x="456" y="1105"/>
                      </a:lnTo>
                      <a:lnTo>
                        <a:pt x="465" y="1128"/>
                      </a:lnTo>
                      <a:lnTo>
                        <a:pt x="470" y="1140"/>
                      </a:lnTo>
                      <a:lnTo>
                        <a:pt x="472" y="1151"/>
                      </a:lnTo>
                      <a:lnTo>
                        <a:pt x="474" y="1164"/>
                      </a:lnTo>
                      <a:lnTo>
                        <a:pt x="475" y="1175"/>
                      </a:lnTo>
                      <a:lnTo>
                        <a:pt x="475" y="1175"/>
                      </a:lnTo>
                      <a:lnTo>
                        <a:pt x="475" y="1189"/>
                      </a:lnTo>
                      <a:lnTo>
                        <a:pt x="472" y="1202"/>
                      </a:lnTo>
                      <a:lnTo>
                        <a:pt x="470" y="1214"/>
                      </a:lnTo>
                      <a:lnTo>
                        <a:pt x="465" y="1224"/>
                      </a:lnTo>
                      <a:lnTo>
                        <a:pt x="461" y="1235"/>
                      </a:lnTo>
                      <a:lnTo>
                        <a:pt x="454" y="1244"/>
                      </a:lnTo>
                      <a:lnTo>
                        <a:pt x="447" y="1252"/>
                      </a:lnTo>
                      <a:lnTo>
                        <a:pt x="439" y="1260"/>
                      </a:lnTo>
                      <a:lnTo>
                        <a:pt x="431" y="1267"/>
                      </a:lnTo>
                      <a:lnTo>
                        <a:pt x="422" y="1273"/>
                      </a:lnTo>
                      <a:lnTo>
                        <a:pt x="412" y="1277"/>
                      </a:lnTo>
                      <a:lnTo>
                        <a:pt x="401" y="1281"/>
                      </a:lnTo>
                      <a:lnTo>
                        <a:pt x="391" y="1286"/>
                      </a:lnTo>
                      <a:lnTo>
                        <a:pt x="380" y="1287"/>
                      </a:lnTo>
                      <a:lnTo>
                        <a:pt x="369" y="1288"/>
                      </a:lnTo>
                      <a:lnTo>
                        <a:pt x="358" y="1290"/>
                      </a:lnTo>
                      <a:lnTo>
                        <a:pt x="358" y="1290"/>
                      </a:lnTo>
                      <a:lnTo>
                        <a:pt x="347" y="1288"/>
                      </a:lnTo>
                      <a:lnTo>
                        <a:pt x="335" y="1288"/>
                      </a:lnTo>
                      <a:lnTo>
                        <a:pt x="324" y="1286"/>
                      </a:lnTo>
                      <a:lnTo>
                        <a:pt x="313" y="1283"/>
                      </a:lnTo>
                      <a:lnTo>
                        <a:pt x="303" y="1279"/>
                      </a:lnTo>
                      <a:lnTo>
                        <a:pt x="294" y="1274"/>
                      </a:lnTo>
                      <a:lnTo>
                        <a:pt x="284" y="1267"/>
                      </a:lnTo>
                      <a:lnTo>
                        <a:pt x="275" y="1262"/>
                      </a:lnTo>
                      <a:lnTo>
                        <a:pt x="267" y="1253"/>
                      </a:lnTo>
                      <a:lnTo>
                        <a:pt x="259" y="1245"/>
                      </a:lnTo>
                      <a:lnTo>
                        <a:pt x="253" y="1235"/>
                      </a:lnTo>
                      <a:lnTo>
                        <a:pt x="247" y="1226"/>
                      </a:lnTo>
                      <a:lnTo>
                        <a:pt x="242" y="1214"/>
                      </a:lnTo>
                      <a:lnTo>
                        <a:pt x="239" y="1202"/>
                      </a:lnTo>
                      <a:lnTo>
                        <a:pt x="236" y="1188"/>
                      </a:lnTo>
                      <a:lnTo>
                        <a:pt x="236" y="1174"/>
                      </a:lnTo>
                      <a:lnTo>
                        <a:pt x="236" y="1174"/>
                      </a:lnTo>
                      <a:lnTo>
                        <a:pt x="236" y="1161"/>
                      </a:lnTo>
                      <a:lnTo>
                        <a:pt x="238" y="1149"/>
                      </a:lnTo>
                      <a:lnTo>
                        <a:pt x="240" y="1136"/>
                      </a:lnTo>
                      <a:lnTo>
                        <a:pt x="243" y="1125"/>
                      </a:lnTo>
                      <a:lnTo>
                        <a:pt x="252" y="1103"/>
                      </a:lnTo>
                      <a:lnTo>
                        <a:pt x="260" y="1082"/>
                      </a:lnTo>
                      <a:lnTo>
                        <a:pt x="278" y="1047"/>
                      </a:lnTo>
                      <a:lnTo>
                        <a:pt x="285" y="1031"/>
                      </a:lnTo>
                      <a:lnTo>
                        <a:pt x="288" y="1024"/>
                      </a:lnTo>
                      <a:lnTo>
                        <a:pt x="289" y="1019"/>
                      </a:lnTo>
                      <a:lnTo>
                        <a:pt x="289" y="1019"/>
                      </a:lnTo>
                      <a:lnTo>
                        <a:pt x="289" y="1014"/>
                      </a:lnTo>
                      <a:lnTo>
                        <a:pt x="288" y="1012"/>
                      </a:lnTo>
                      <a:lnTo>
                        <a:pt x="285" y="1009"/>
                      </a:lnTo>
                      <a:lnTo>
                        <a:pt x="282" y="1006"/>
                      </a:lnTo>
                      <a:lnTo>
                        <a:pt x="271" y="1000"/>
                      </a:lnTo>
                      <a:lnTo>
                        <a:pt x="257" y="998"/>
                      </a:lnTo>
                      <a:lnTo>
                        <a:pt x="240" y="995"/>
                      </a:lnTo>
                      <a:lnTo>
                        <a:pt x="221" y="992"/>
                      </a:lnTo>
                      <a:lnTo>
                        <a:pt x="176" y="989"/>
                      </a:lnTo>
                      <a:lnTo>
                        <a:pt x="127" y="988"/>
                      </a:lnTo>
                      <a:lnTo>
                        <a:pt x="78" y="988"/>
                      </a:lnTo>
                      <a:lnTo>
                        <a:pt x="0" y="988"/>
                      </a:lnTo>
                      <a:lnTo>
                        <a:pt x="0" y="271"/>
                      </a:lnTo>
                      <a:lnTo>
                        <a:pt x="0" y="271"/>
                      </a:lnTo>
                      <a:lnTo>
                        <a:pt x="74" y="274"/>
                      </a:lnTo>
                      <a:lnTo>
                        <a:pt x="130" y="274"/>
                      </a:lnTo>
                      <a:lnTo>
                        <a:pt x="192" y="272"/>
                      </a:lnTo>
                      <a:lnTo>
                        <a:pt x="221" y="271"/>
                      </a:lnTo>
                      <a:lnTo>
                        <a:pt x="250" y="268"/>
                      </a:lnTo>
                      <a:lnTo>
                        <a:pt x="275" y="265"/>
                      </a:lnTo>
                      <a:lnTo>
                        <a:pt x="299" y="261"/>
                      </a:lnTo>
                      <a:lnTo>
                        <a:pt x="319" y="257"/>
                      </a:lnTo>
                      <a:lnTo>
                        <a:pt x="333" y="250"/>
                      </a:lnTo>
                      <a:lnTo>
                        <a:pt x="338" y="247"/>
                      </a:lnTo>
                      <a:lnTo>
                        <a:pt x="342" y="243"/>
                      </a:lnTo>
                      <a:lnTo>
                        <a:pt x="344" y="239"/>
                      </a:lnTo>
                      <a:lnTo>
                        <a:pt x="345" y="234"/>
                      </a:lnTo>
                      <a:lnTo>
                        <a:pt x="345" y="234"/>
                      </a:lnTo>
                      <a:lnTo>
                        <a:pt x="344" y="229"/>
                      </a:lnTo>
                      <a:lnTo>
                        <a:pt x="341" y="225"/>
                      </a:lnTo>
                      <a:lnTo>
                        <a:pt x="333" y="213"/>
                      </a:lnTo>
                      <a:lnTo>
                        <a:pt x="323" y="200"/>
                      </a:lnTo>
                      <a:lnTo>
                        <a:pt x="310" y="184"/>
                      </a:lnTo>
                      <a:lnTo>
                        <a:pt x="298" y="165"/>
                      </a:lnTo>
                      <a:lnTo>
                        <a:pt x="292" y="155"/>
                      </a:lnTo>
                      <a:lnTo>
                        <a:pt x="288" y="142"/>
                      </a:lnTo>
                      <a:lnTo>
                        <a:pt x="284" y="130"/>
                      </a:lnTo>
                      <a:lnTo>
                        <a:pt x="281" y="116"/>
                      </a:lnTo>
                      <a:lnTo>
                        <a:pt x="278" y="100"/>
                      </a:lnTo>
                      <a:lnTo>
                        <a:pt x="278" y="83"/>
                      </a:lnTo>
                      <a:lnTo>
                        <a:pt x="278" y="83"/>
                      </a:lnTo>
                      <a:lnTo>
                        <a:pt x="280" y="74"/>
                      </a:lnTo>
                      <a:lnTo>
                        <a:pt x="281" y="64"/>
                      </a:lnTo>
                      <a:lnTo>
                        <a:pt x="284" y="56"/>
                      </a:lnTo>
                      <a:lnTo>
                        <a:pt x="288" y="47"/>
                      </a:lnTo>
                      <a:lnTo>
                        <a:pt x="292" y="40"/>
                      </a:lnTo>
                      <a:lnTo>
                        <a:pt x="298" y="33"/>
                      </a:lnTo>
                      <a:lnTo>
                        <a:pt x="303" y="28"/>
                      </a:lnTo>
                      <a:lnTo>
                        <a:pt x="310" y="22"/>
                      </a:lnTo>
                      <a:lnTo>
                        <a:pt x="324" y="12"/>
                      </a:lnTo>
                      <a:lnTo>
                        <a:pt x="341" y="7"/>
                      </a:lnTo>
                      <a:lnTo>
                        <a:pt x="358" y="1"/>
                      </a:lnTo>
                      <a:lnTo>
                        <a:pt x="377" y="0"/>
                      </a:lnTo>
                      <a:lnTo>
                        <a:pt x="377" y="0"/>
                      </a:lnTo>
                      <a:lnTo>
                        <a:pt x="396" y="0"/>
                      </a:lnTo>
                      <a:lnTo>
                        <a:pt x="414" y="2"/>
                      </a:lnTo>
                      <a:lnTo>
                        <a:pt x="432" y="8"/>
                      </a:lnTo>
                      <a:lnTo>
                        <a:pt x="447" y="15"/>
                      </a:lnTo>
                      <a:lnTo>
                        <a:pt x="463" y="26"/>
                      </a:lnTo>
                      <a:lnTo>
                        <a:pt x="468" y="32"/>
                      </a:lnTo>
                      <a:lnTo>
                        <a:pt x="474" y="37"/>
                      </a:lnTo>
                      <a:lnTo>
                        <a:pt x="479" y="44"/>
                      </a:lnTo>
                      <a:lnTo>
                        <a:pt x="484" y="53"/>
                      </a:lnTo>
                      <a:lnTo>
                        <a:pt x="488" y="60"/>
                      </a:lnTo>
                      <a:lnTo>
                        <a:pt x="491" y="70"/>
                      </a:lnTo>
                      <a:lnTo>
                        <a:pt x="491" y="70"/>
                      </a:lnTo>
                      <a:lnTo>
                        <a:pt x="493" y="88"/>
                      </a:lnTo>
                      <a:lnTo>
                        <a:pt x="493" y="106"/>
                      </a:lnTo>
                      <a:lnTo>
                        <a:pt x="492" y="123"/>
                      </a:lnTo>
                      <a:lnTo>
                        <a:pt x="488" y="139"/>
                      </a:lnTo>
                      <a:lnTo>
                        <a:pt x="484" y="155"/>
                      </a:lnTo>
                      <a:lnTo>
                        <a:pt x="478" y="169"/>
                      </a:lnTo>
                      <a:lnTo>
                        <a:pt x="467" y="195"/>
                      </a:lnTo>
                      <a:lnTo>
                        <a:pt x="463" y="206"/>
                      </a:lnTo>
                      <a:lnTo>
                        <a:pt x="461" y="218"/>
                      </a:lnTo>
                      <a:lnTo>
                        <a:pt x="460" y="227"/>
                      </a:lnTo>
                      <a:lnTo>
                        <a:pt x="463" y="237"/>
                      </a:lnTo>
                      <a:lnTo>
                        <a:pt x="465" y="241"/>
                      </a:lnTo>
                      <a:lnTo>
                        <a:pt x="468" y="246"/>
                      </a:lnTo>
                      <a:lnTo>
                        <a:pt x="478" y="253"/>
                      </a:lnTo>
                      <a:lnTo>
                        <a:pt x="492" y="260"/>
                      </a:lnTo>
                      <a:lnTo>
                        <a:pt x="510" y="265"/>
                      </a:lnTo>
                      <a:lnTo>
                        <a:pt x="510" y="265"/>
                      </a:lnTo>
                      <a:lnTo>
                        <a:pt x="526" y="269"/>
                      </a:lnTo>
                      <a:lnTo>
                        <a:pt x="545" y="271"/>
                      </a:lnTo>
                      <a:lnTo>
                        <a:pt x="591" y="274"/>
                      </a:lnTo>
                      <a:lnTo>
                        <a:pt x="646" y="275"/>
                      </a:lnTo>
                      <a:lnTo>
                        <a:pt x="706" y="274"/>
                      </a:lnTo>
                      <a:lnTo>
                        <a:pt x="706" y="274"/>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40" name="Freeform 16"/>
                <p:cNvSpPr>
                  <a:spLocks/>
                </p:cNvSpPr>
                <p:nvPr/>
              </p:nvSpPr>
              <p:spPr bwMode="auto">
                <a:xfrm>
                  <a:off x="5421313" y="2427288"/>
                  <a:ext cx="1155700" cy="2062162"/>
                </a:xfrm>
                <a:custGeom>
                  <a:avLst/>
                  <a:gdLst>
                    <a:gd name="T0" fmla="*/ 584 w 728"/>
                    <a:gd name="T1" fmla="*/ 1019 h 1299"/>
                    <a:gd name="T2" fmla="*/ 467 w 728"/>
                    <a:gd name="T3" fmla="*/ 1022 h 1299"/>
                    <a:gd name="T4" fmla="*/ 440 w 728"/>
                    <a:gd name="T5" fmla="*/ 1038 h 1299"/>
                    <a:gd name="T6" fmla="*/ 441 w 728"/>
                    <a:gd name="T7" fmla="*/ 1066 h 1299"/>
                    <a:gd name="T8" fmla="*/ 469 w 728"/>
                    <a:gd name="T9" fmla="*/ 1158 h 1299"/>
                    <a:gd name="T10" fmla="*/ 474 w 728"/>
                    <a:gd name="T11" fmla="*/ 1211 h 1299"/>
                    <a:gd name="T12" fmla="*/ 460 w 728"/>
                    <a:gd name="T13" fmla="*/ 1251 h 1299"/>
                    <a:gd name="T14" fmla="*/ 429 w 728"/>
                    <a:gd name="T15" fmla="*/ 1279 h 1299"/>
                    <a:gd name="T16" fmla="*/ 377 w 728"/>
                    <a:gd name="T17" fmla="*/ 1298 h 1299"/>
                    <a:gd name="T18" fmla="*/ 310 w 728"/>
                    <a:gd name="T19" fmla="*/ 1292 h 1299"/>
                    <a:gd name="T20" fmla="*/ 274 w 728"/>
                    <a:gd name="T21" fmla="*/ 1272 h 1299"/>
                    <a:gd name="T22" fmla="*/ 250 w 728"/>
                    <a:gd name="T23" fmla="*/ 1240 h 1299"/>
                    <a:gd name="T24" fmla="*/ 244 w 728"/>
                    <a:gd name="T25" fmla="*/ 1194 h 1299"/>
                    <a:gd name="T26" fmla="*/ 254 w 728"/>
                    <a:gd name="T27" fmla="*/ 1162 h 1299"/>
                    <a:gd name="T28" fmla="*/ 307 w 728"/>
                    <a:gd name="T29" fmla="*/ 1080 h 1299"/>
                    <a:gd name="T30" fmla="*/ 318 w 728"/>
                    <a:gd name="T31" fmla="*/ 1060 h 1299"/>
                    <a:gd name="T32" fmla="*/ 307 w 728"/>
                    <a:gd name="T33" fmla="*/ 1029 h 1299"/>
                    <a:gd name="T34" fmla="*/ 276 w 728"/>
                    <a:gd name="T35" fmla="*/ 1015 h 1299"/>
                    <a:gd name="T36" fmla="*/ 5 w 728"/>
                    <a:gd name="T37" fmla="*/ 1019 h 1299"/>
                    <a:gd name="T38" fmla="*/ 1 w 728"/>
                    <a:gd name="T39" fmla="*/ 845 h 1299"/>
                    <a:gd name="T40" fmla="*/ 11 w 728"/>
                    <a:gd name="T41" fmla="*/ 765 h 1299"/>
                    <a:gd name="T42" fmla="*/ 26 w 728"/>
                    <a:gd name="T43" fmla="*/ 736 h 1299"/>
                    <a:gd name="T44" fmla="*/ 61 w 728"/>
                    <a:gd name="T45" fmla="*/ 724 h 1299"/>
                    <a:gd name="T46" fmla="*/ 124 w 728"/>
                    <a:gd name="T47" fmla="*/ 758 h 1299"/>
                    <a:gd name="T48" fmla="*/ 180 w 728"/>
                    <a:gd name="T49" fmla="*/ 783 h 1299"/>
                    <a:gd name="T50" fmla="*/ 222 w 728"/>
                    <a:gd name="T51" fmla="*/ 782 h 1299"/>
                    <a:gd name="T52" fmla="*/ 274 w 728"/>
                    <a:gd name="T53" fmla="*/ 761 h 1299"/>
                    <a:gd name="T54" fmla="*/ 310 w 728"/>
                    <a:gd name="T55" fmla="*/ 724 h 1299"/>
                    <a:gd name="T56" fmla="*/ 330 w 728"/>
                    <a:gd name="T57" fmla="*/ 680 h 1299"/>
                    <a:gd name="T58" fmla="*/ 332 w 728"/>
                    <a:gd name="T59" fmla="*/ 643 h 1299"/>
                    <a:gd name="T60" fmla="*/ 321 w 728"/>
                    <a:gd name="T61" fmla="*/ 596 h 1299"/>
                    <a:gd name="T62" fmla="*/ 292 w 728"/>
                    <a:gd name="T63" fmla="*/ 557 h 1299"/>
                    <a:gd name="T64" fmla="*/ 243 w 728"/>
                    <a:gd name="T65" fmla="*/ 530 h 1299"/>
                    <a:gd name="T66" fmla="*/ 193 w 728"/>
                    <a:gd name="T67" fmla="*/ 523 h 1299"/>
                    <a:gd name="T68" fmla="*/ 142 w 728"/>
                    <a:gd name="T69" fmla="*/ 537 h 1299"/>
                    <a:gd name="T70" fmla="*/ 81 w 728"/>
                    <a:gd name="T71" fmla="*/ 575 h 1299"/>
                    <a:gd name="T72" fmla="*/ 43 w 728"/>
                    <a:gd name="T73" fmla="*/ 573 h 1299"/>
                    <a:gd name="T74" fmla="*/ 22 w 728"/>
                    <a:gd name="T75" fmla="*/ 551 h 1299"/>
                    <a:gd name="T76" fmla="*/ 12 w 728"/>
                    <a:gd name="T77" fmla="*/ 466 h 1299"/>
                    <a:gd name="T78" fmla="*/ 162 w 728"/>
                    <a:gd name="T79" fmla="*/ 309 h 1299"/>
                    <a:gd name="T80" fmla="*/ 289 w 728"/>
                    <a:gd name="T81" fmla="*/ 308 h 1299"/>
                    <a:gd name="T82" fmla="*/ 316 w 728"/>
                    <a:gd name="T83" fmla="*/ 281 h 1299"/>
                    <a:gd name="T84" fmla="*/ 316 w 728"/>
                    <a:gd name="T85" fmla="*/ 258 h 1299"/>
                    <a:gd name="T86" fmla="*/ 265 w 728"/>
                    <a:gd name="T87" fmla="*/ 165 h 1299"/>
                    <a:gd name="T88" fmla="*/ 253 w 728"/>
                    <a:gd name="T89" fmla="*/ 121 h 1299"/>
                    <a:gd name="T90" fmla="*/ 260 w 728"/>
                    <a:gd name="T91" fmla="*/ 74 h 1299"/>
                    <a:gd name="T92" fmla="*/ 285 w 728"/>
                    <a:gd name="T93" fmla="*/ 38 h 1299"/>
                    <a:gd name="T94" fmla="*/ 323 w 728"/>
                    <a:gd name="T95" fmla="*/ 13 h 1299"/>
                    <a:gd name="T96" fmla="*/ 367 w 728"/>
                    <a:gd name="T97" fmla="*/ 2 h 1299"/>
                    <a:gd name="T98" fmla="*/ 401 w 728"/>
                    <a:gd name="T99" fmla="*/ 2 h 1299"/>
                    <a:gd name="T100" fmla="*/ 444 w 728"/>
                    <a:gd name="T101" fmla="*/ 17 h 1299"/>
                    <a:gd name="T102" fmla="*/ 476 w 728"/>
                    <a:gd name="T103" fmla="*/ 49 h 1299"/>
                    <a:gd name="T104" fmla="*/ 495 w 728"/>
                    <a:gd name="T105" fmla="*/ 100 h 1299"/>
                    <a:gd name="T106" fmla="*/ 495 w 728"/>
                    <a:gd name="T107" fmla="*/ 144 h 1299"/>
                    <a:gd name="T108" fmla="*/ 481 w 728"/>
                    <a:gd name="T109" fmla="*/ 189 h 1299"/>
                    <a:gd name="T110" fmla="*/ 447 w 728"/>
                    <a:gd name="T111" fmla="*/ 248 h 1299"/>
                    <a:gd name="T112" fmla="*/ 439 w 728"/>
                    <a:gd name="T113" fmla="*/ 274 h 1299"/>
                    <a:gd name="T114" fmla="*/ 446 w 728"/>
                    <a:gd name="T115" fmla="*/ 288 h 1299"/>
                    <a:gd name="T116" fmla="*/ 506 w 728"/>
                    <a:gd name="T117" fmla="*/ 304 h 1299"/>
                    <a:gd name="T118" fmla="*/ 693 w 728"/>
                    <a:gd name="T119" fmla="*/ 30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1299">
                      <a:moveTo>
                        <a:pt x="728" y="304"/>
                      </a:moveTo>
                      <a:lnTo>
                        <a:pt x="728" y="1021"/>
                      </a:lnTo>
                      <a:lnTo>
                        <a:pt x="728" y="1021"/>
                      </a:lnTo>
                      <a:lnTo>
                        <a:pt x="584" y="1019"/>
                      </a:lnTo>
                      <a:lnTo>
                        <a:pt x="532" y="1019"/>
                      </a:lnTo>
                      <a:lnTo>
                        <a:pt x="495" y="1019"/>
                      </a:lnTo>
                      <a:lnTo>
                        <a:pt x="479" y="1021"/>
                      </a:lnTo>
                      <a:lnTo>
                        <a:pt x="467" y="1022"/>
                      </a:lnTo>
                      <a:lnTo>
                        <a:pt x="457" y="1025"/>
                      </a:lnTo>
                      <a:lnTo>
                        <a:pt x="448" y="1028"/>
                      </a:lnTo>
                      <a:lnTo>
                        <a:pt x="444" y="1032"/>
                      </a:lnTo>
                      <a:lnTo>
                        <a:pt x="440" y="1038"/>
                      </a:lnTo>
                      <a:lnTo>
                        <a:pt x="439" y="1045"/>
                      </a:lnTo>
                      <a:lnTo>
                        <a:pt x="440" y="1052"/>
                      </a:lnTo>
                      <a:lnTo>
                        <a:pt x="440" y="1052"/>
                      </a:lnTo>
                      <a:lnTo>
                        <a:pt x="441" y="1066"/>
                      </a:lnTo>
                      <a:lnTo>
                        <a:pt x="447" y="1081"/>
                      </a:lnTo>
                      <a:lnTo>
                        <a:pt x="458" y="1117"/>
                      </a:lnTo>
                      <a:lnTo>
                        <a:pt x="464" y="1138"/>
                      </a:lnTo>
                      <a:lnTo>
                        <a:pt x="469" y="1158"/>
                      </a:lnTo>
                      <a:lnTo>
                        <a:pt x="472" y="1179"/>
                      </a:lnTo>
                      <a:lnTo>
                        <a:pt x="474" y="1198"/>
                      </a:lnTo>
                      <a:lnTo>
                        <a:pt x="474" y="1198"/>
                      </a:lnTo>
                      <a:lnTo>
                        <a:pt x="474" y="1211"/>
                      </a:lnTo>
                      <a:lnTo>
                        <a:pt x="472" y="1222"/>
                      </a:lnTo>
                      <a:lnTo>
                        <a:pt x="469" y="1232"/>
                      </a:lnTo>
                      <a:lnTo>
                        <a:pt x="465" y="1242"/>
                      </a:lnTo>
                      <a:lnTo>
                        <a:pt x="460" y="1251"/>
                      </a:lnTo>
                      <a:lnTo>
                        <a:pt x="453" y="1260"/>
                      </a:lnTo>
                      <a:lnTo>
                        <a:pt x="446" y="1267"/>
                      </a:lnTo>
                      <a:lnTo>
                        <a:pt x="437" y="1274"/>
                      </a:lnTo>
                      <a:lnTo>
                        <a:pt x="429" y="1279"/>
                      </a:lnTo>
                      <a:lnTo>
                        <a:pt x="419" y="1285"/>
                      </a:lnTo>
                      <a:lnTo>
                        <a:pt x="409" y="1289"/>
                      </a:lnTo>
                      <a:lnTo>
                        <a:pt x="398" y="1293"/>
                      </a:lnTo>
                      <a:lnTo>
                        <a:pt x="377" y="1298"/>
                      </a:lnTo>
                      <a:lnTo>
                        <a:pt x="355" y="1299"/>
                      </a:lnTo>
                      <a:lnTo>
                        <a:pt x="332" y="1298"/>
                      </a:lnTo>
                      <a:lnTo>
                        <a:pt x="321" y="1295"/>
                      </a:lnTo>
                      <a:lnTo>
                        <a:pt x="310" y="1292"/>
                      </a:lnTo>
                      <a:lnTo>
                        <a:pt x="300" y="1289"/>
                      </a:lnTo>
                      <a:lnTo>
                        <a:pt x="290" y="1284"/>
                      </a:lnTo>
                      <a:lnTo>
                        <a:pt x="282" y="1279"/>
                      </a:lnTo>
                      <a:lnTo>
                        <a:pt x="274" y="1272"/>
                      </a:lnTo>
                      <a:lnTo>
                        <a:pt x="267" y="1265"/>
                      </a:lnTo>
                      <a:lnTo>
                        <a:pt x="260" y="1258"/>
                      </a:lnTo>
                      <a:lnTo>
                        <a:pt x="254" y="1249"/>
                      </a:lnTo>
                      <a:lnTo>
                        <a:pt x="250" y="1240"/>
                      </a:lnTo>
                      <a:lnTo>
                        <a:pt x="247" y="1229"/>
                      </a:lnTo>
                      <a:lnTo>
                        <a:pt x="244" y="1218"/>
                      </a:lnTo>
                      <a:lnTo>
                        <a:pt x="244" y="1207"/>
                      </a:lnTo>
                      <a:lnTo>
                        <a:pt x="244" y="1194"/>
                      </a:lnTo>
                      <a:lnTo>
                        <a:pt x="244" y="1194"/>
                      </a:lnTo>
                      <a:lnTo>
                        <a:pt x="247" y="1183"/>
                      </a:lnTo>
                      <a:lnTo>
                        <a:pt x="250" y="1172"/>
                      </a:lnTo>
                      <a:lnTo>
                        <a:pt x="254" y="1162"/>
                      </a:lnTo>
                      <a:lnTo>
                        <a:pt x="260" y="1151"/>
                      </a:lnTo>
                      <a:lnTo>
                        <a:pt x="271" y="1131"/>
                      </a:lnTo>
                      <a:lnTo>
                        <a:pt x="283" y="1112"/>
                      </a:lnTo>
                      <a:lnTo>
                        <a:pt x="307" y="1080"/>
                      </a:lnTo>
                      <a:lnTo>
                        <a:pt x="316" y="1068"/>
                      </a:lnTo>
                      <a:lnTo>
                        <a:pt x="317" y="1063"/>
                      </a:lnTo>
                      <a:lnTo>
                        <a:pt x="318" y="1060"/>
                      </a:lnTo>
                      <a:lnTo>
                        <a:pt x="318" y="1060"/>
                      </a:lnTo>
                      <a:lnTo>
                        <a:pt x="318" y="1052"/>
                      </a:lnTo>
                      <a:lnTo>
                        <a:pt x="317" y="1045"/>
                      </a:lnTo>
                      <a:lnTo>
                        <a:pt x="313" y="1036"/>
                      </a:lnTo>
                      <a:lnTo>
                        <a:pt x="307" y="1029"/>
                      </a:lnTo>
                      <a:lnTo>
                        <a:pt x="307" y="1029"/>
                      </a:lnTo>
                      <a:lnTo>
                        <a:pt x="299" y="1024"/>
                      </a:lnTo>
                      <a:lnTo>
                        <a:pt x="289" y="1018"/>
                      </a:lnTo>
                      <a:lnTo>
                        <a:pt x="276" y="1015"/>
                      </a:lnTo>
                      <a:lnTo>
                        <a:pt x="261" y="1014"/>
                      </a:lnTo>
                      <a:lnTo>
                        <a:pt x="261" y="1014"/>
                      </a:lnTo>
                      <a:lnTo>
                        <a:pt x="159" y="1015"/>
                      </a:lnTo>
                      <a:lnTo>
                        <a:pt x="5" y="1019"/>
                      </a:lnTo>
                      <a:lnTo>
                        <a:pt x="5" y="1019"/>
                      </a:lnTo>
                      <a:lnTo>
                        <a:pt x="1" y="929"/>
                      </a:lnTo>
                      <a:lnTo>
                        <a:pt x="0" y="885"/>
                      </a:lnTo>
                      <a:lnTo>
                        <a:pt x="1" y="845"/>
                      </a:lnTo>
                      <a:lnTo>
                        <a:pt x="3" y="808"/>
                      </a:lnTo>
                      <a:lnTo>
                        <a:pt x="5" y="793"/>
                      </a:lnTo>
                      <a:lnTo>
                        <a:pt x="8" y="778"/>
                      </a:lnTo>
                      <a:lnTo>
                        <a:pt x="11" y="765"/>
                      </a:lnTo>
                      <a:lnTo>
                        <a:pt x="15" y="752"/>
                      </a:lnTo>
                      <a:lnTo>
                        <a:pt x="21" y="743"/>
                      </a:lnTo>
                      <a:lnTo>
                        <a:pt x="26" y="736"/>
                      </a:lnTo>
                      <a:lnTo>
                        <a:pt x="26" y="736"/>
                      </a:lnTo>
                      <a:lnTo>
                        <a:pt x="35" y="729"/>
                      </a:lnTo>
                      <a:lnTo>
                        <a:pt x="43" y="724"/>
                      </a:lnTo>
                      <a:lnTo>
                        <a:pt x="51" y="723"/>
                      </a:lnTo>
                      <a:lnTo>
                        <a:pt x="61" y="724"/>
                      </a:lnTo>
                      <a:lnTo>
                        <a:pt x="71" y="727"/>
                      </a:lnTo>
                      <a:lnTo>
                        <a:pt x="81" y="731"/>
                      </a:lnTo>
                      <a:lnTo>
                        <a:pt x="102" y="744"/>
                      </a:lnTo>
                      <a:lnTo>
                        <a:pt x="124" y="758"/>
                      </a:lnTo>
                      <a:lnTo>
                        <a:pt x="146" y="771"/>
                      </a:lnTo>
                      <a:lnTo>
                        <a:pt x="158" y="776"/>
                      </a:lnTo>
                      <a:lnTo>
                        <a:pt x="169" y="780"/>
                      </a:lnTo>
                      <a:lnTo>
                        <a:pt x="180" y="783"/>
                      </a:lnTo>
                      <a:lnTo>
                        <a:pt x="191" y="785"/>
                      </a:lnTo>
                      <a:lnTo>
                        <a:pt x="191" y="785"/>
                      </a:lnTo>
                      <a:lnTo>
                        <a:pt x="208" y="785"/>
                      </a:lnTo>
                      <a:lnTo>
                        <a:pt x="222" y="782"/>
                      </a:lnTo>
                      <a:lnTo>
                        <a:pt x="237" y="779"/>
                      </a:lnTo>
                      <a:lnTo>
                        <a:pt x="250" y="773"/>
                      </a:lnTo>
                      <a:lnTo>
                        <a:pt x="263" y="768"/>
                      </a:lnTo>
                      <a:lnTo>
                        <a:pt x="274" y="761"/>
                      </a:lnTo>
                      <a:lnTo>
                        <a:pt x="285" y="754"/>
                      </a:lnTo>
                      <a:lnTo>
                        <a:pt x="293" y="744"/>
                      </a:lnTo>
                      <a:lnTo>
                        <a:pt x="302" y="736"/>
                      </a:lnTo>
                      <a:lnTo>
                        <a:pt x="310" y="724"/>
                      </a:lnTo>
                      <a:lnTo>
                        <a:pt x="316" y="715"/>
                      </a:lnTo>
                      <a:lnTo>
                        <a:pt x="321" y="703"/>
                      </a:lnTo>
                      <a:lnTo>
                        <a:pt x="325" y="691"/>
                      </a:lnTo>
                      <a:lnTo>
                        <a:pt x="330" y="680"/>
                      </a:lnTo>
                      <a:lnTo>
                        <a:pt x="331" y="667"/>
                      </a:lnTo>
                      <a:lnTo>
                        <a:pt x="332" y="655"/>
                      </a:lnTo>
                      <a:lnTo>
                        <a:pt x="332" y="655"/>
                      </a:lnTo>
                      <a:lnTo>
                        <a:pt x="332" y="643"/>
                      </a:lnTo>
                      <a:lnTo>
                        <a:pt x="331" y="631"/>
                      </a:lnTo>
                      <a:lnTo>
                        <a:pt x="330" y="618"/>
                      </a:lnTo>
                      <a:lnTo>
                        <a:pt x="325" y="607"/>
                      </a:lnTo>
                      <a:lnTo>
                        <a:pt x="321" y="596"/>
                      </a:lnTo>
                      <a:lnTo>
                        <a:pt x="316" y="585"/>
                      </a:lnTo>
                      <a:lnTo>
                        <a:pt x="309" y="575"/>
                      </a:lnTo>
                      <a:lnTo>
                        <a:pt x="302" y="565"/>
                      </a:lnTo>
                      <a:lnTo>
                        <a:pt x="292" y="557"/>
                      </a:lnTo>
                      <a:lnTo>
                        <a:pt x="282" y="548"/>
                      </a:lnTo>
                      <a:lnTo>
                        <a:pt x="270" y="541"/>
                      </a:lnTo>
                      <a:lnTo>
                        <a:pt x="257" y="536"/>
                      </a:lnTo>
                      <a:lnTo>
                        <a:pt x="243" y="530"/>
                      </a:lnTo>
                      <a:lnTo>
                        <a:pt x="228" y="527"/>
                      </a:lnTo>
                      <a:lnTo>
                        <a:pt x="211" y="525"/>
                      </a:lnTo>
                      <a:lnTo>
                        <a:pt x="193" y="523"/>
                      </a:lnTo>
                      <a:lnTo>
                        <a:pt x="193" y="523"/>
                      </a:lnTo>
                      <a:lnTo>
                        <a:pt x="180" y="525"/>
                      </a:lnTo>
                      <a:lnTo>
                        <a:pt x="167" y="527"/>
                      </a:lnTo>
                      <a:lnTo>
                        <a:pt x="155" y="532"/>
                      </a:lnTo>
                      <a:lnTo>
                        <a:pt x="142" y="537"/>
                      </a:lnTo>
                      <a:lnTo>
                        <a:pt x="120" y="551"/>
                      </a:lnTo>
                      <a:lnTo>
                        <a:pt x="100" y="564"/>
                      </a:lnTo>
                      <a:lnTo>
                        <a:pt x="89" y="569"/>
                      </a:lnTo>
                      <a:lnTo>
                        <a:pt x="81" y="575"/>
                      </a:lnTo>
                      <a:lnTo>
                        <a:pt x="71" y="578"/>
                      </a:lnTo>
                      <a:lnTo>
                        <a:pt x="61" y="579"/>
                      </a:lnTo>
                      <a:lnTo>
                        <a:pt x="51" y="578"/>
                      </a:lnTo>
                      <a:lnTo>
                        <a:pt x="43" y="573"/>
                      </a:lnTo>
                      <a:lnTo>
                        <a:pt x="33" y="566"/>
                      </a:lnTo>
                      <a:lnTo>
                        <a:pt x="25" y="557"/>
                      </a:lnTo>
                      <a:lnTo>
                        <a:pt x="25" y="557"/>
                      </a:lnTo>
                      <a:lnTo>
                        <a:pt x="22" y="551"/>
                      </a:lnTo>
                      <a:lnTo>
                        <a:pt x="19" y="544"/>
                      </a:lnTo>
                      <a:lnTo>
                        <a:pt x="16" y="525"/>
                      </a:lnTo>
                      <a:lnTo>
                        <a:pt x="14" y="498"/>
                      </a:lnTo>
                      <a:lnTo>
                        <a:pt x="12" y="466"/>
                      </a:lnTo>
                      <a:lnTo>
                        <a:pt x="12" y="390"/>
                      </a:lnTo>
                      <a:lnTo>
                        <a:pt x="14" y="306"/>
                      </a:lnTo>
                      <a:lnTo>
                        <a:pt x="14" y="306"/>
                      </a:lnTo>
                      <a:lnTo>
                        <a:pt x="162" y="309"/>
                      </a:lnTo>
                      <a:lnTo>
                        <a:pt x="260" y="312"/>
                      </a:lnTo>
                      <a:lnTo>
                        <a:pt x="260" y="312"/>
                      </a:lnTo>
                      <a:lnTo>
                        <a:pt x="276" y="311"/>
                      </a:lnTo>
                      <a:lnTo>
                        <a:pt x="289" y="308"/>
                      </a:lnTo>
                      <a:lnTo>
                        <a:pt x="299" y="302"/>
                      </a:lnTo>
                      <a:lnTo>
                        <a:pt x="307" y="297"/>
                      </a:lnTo>
                      <a:lnTo>
                        <a:pt x="313" y="288"/>
                      </a:lnTo>
                      <a:lnTo>
                        <a:pt x="316" y="281"/>
                      </a:lnTo>
                      <a:lnTo>
                        <a:pt x="318" y="273"/>
                      </a:lnTo>
                      <a:lnTo>
                        <a:pt x="318" y="266"/>
                      </a:lnTo>
                      <a:lnTo>
                        <a:pt x="318" y="266"/>
                      </a:lnTo>
                      <a:lnTo>
                        <a:pt x="316" y="258"/>
                      </a:lnTo>
                      <a:lnTo>
                        <a:pt x="309" y="245"/>
                      </a:lnTo>
                      <a:lnTo>
                        <a:pt x="288" y="209"/>
                      </a:lnTo>
                      <a:lnTo>
                        <a:pt x="276" y="188"/>
                      </a:lnTo>
                      <a:lnTo>
                        <a:pt x="265" y="165"/>
                      </a:lnTo>
                      <a:lnTo>
                        <a:pt x="258" y="143"/>
                      </a:lnTo>
                      <a:lnTo>
                        <a:pt x="256" y="132"/>
                      </a:lnTo>
                      <a:lnTo>
                        <a:pt x="253" y="121"/>
                      </a:lnTo>
                      <a:lnTo>
                        <a:pt x="253" y="121"/>
                      </a:lnTo>
                      <a:lnTo>
                        <a:pt x="253" y="108"/>
                      </a:lnTo>
                      <a:lnTo>
                        <a:pt x="254" y="97"/>
                      </a:lnTo>
                      <a:lnTo>
                        <a:pt x="256" y="86"/>
                      </a:lnTo>
                      <a:lnTo>
                        <a:pt x="260" y="74"/>
                      </a:lnTo>
                      <a:lnTo>
                        <a:pt x="264" y="65"/>
                      </a:lnTo>
                      <a:lnTo>
                        <a:pt x="270" y="55"/>
                      </a:lnTo>
                      <a:lnTo>
                        <a:pt x="276" y="46"/>
                      </a:lnTo>
                      <a:lnTo>
                        <a:pt x="285" y="38"/>
                      </a:lnTo>
                      <a:lnTo>
                        <a:pt x="293" y="31"/>
                      </a:lnTo>
                      <a:lnTo>
                        <a:pt x="302" y="24"/>
                      </a:lnTo>
                      <a:lnTo>
                        <a:pt x="311" y="19"/>
                      </a:lnTo>
                      <a:lnTo>
                        <a:pt x="323" y="13"/>
                      </a:lnTo>
                      <a:lnTo>
                        <a:pt x="332" y="9"/>
                      </a:lnTo>
                      <a:lnTo>
                        <a:pt x="344" y="6"/>
                      </a:lnTo>
                      <a:lnTo>
                        <a:pt x="355" y="3"/>
                      </a:lnTo>
                      <a:lnTo>
                        <a:pt x="367" y="2"/>
                      </a:lnTo>
                      <a:lnTo>
                        <a:pt x="367" y="2"/>
                      </a:lnTo>
                      <a:lnTo>
                        <a:pt x="379" y="0"/>
                      </a:lnTo>
                      <a:lnTo>
                        <a:pt x="390" y="0"/>
                      </a:lnTo>
                      <a:lnTo>
                        <a:pt x="401" y="2"/>
                      </a:lnTo>
                      <a:lnTo>
                        <a:pt x="412" y="3"/>
                      </a:lnTo>
                      <a:lnTo>
                        <a:pt x="423" y="7"/>
                      </a:lnTo>
                      <a:lnTo>
                        <a:pt x="433" y="12"/>
                      </a:lnTo>
                      <a:lnTo>
                        <a:pt x="444" y="17"/>
                      </a:lnTo>
                      <a:lnTo>
                        <a:pt x="453" y="23"/>
                      </a:lnTo>
                      <a:lnTo>
                        <a:pt x="462" y="30"/>
                      </a:lnTo>
                      <a:lnTo>
                        <a:pt x="469" y="40"/>
                      </a:lnTo>
                      <a:lnTo>
                        <a:pt x="476" y="49"/>
                      </a:lnTo>
                      <a:lnTo>
                        <a:pt x="483" y="60"/>
                      </a:lnTo>
                      <a:lnTo>
                        <a:pt x="488" y="72"/>
                      </a:lnTo>
                      <a:lnTo>
                        <a:pt x="492" y="86"/>
                      </a:lnTo>
                      <a:lnTo>
                        <a:pt x="495" y="100"/>
                      </a:lnTo>
                      <a:lnTo>
                        <a:pt x="496" y="116"/>
                      </a:lnTo>
                      <a:lnTo>
                        <a:pt x="496" y="116"/>
                      </a:lnTo>
                      <a:lnTo>
                        <a:pt x="496" y="132"/>
                      </a:lnTo>
                      <a:lnTo>
                        <a:pt x="495" y="144"/>
                      </a:lnTo>
                      <a:lnTo>
                        <a:pt x="493" y="157"/>
                      </a:lnTo>
                      <a:lnTo>
                        <a:pt x="489" y="168"/>
                      </a:lnTo>
                      <a:lnTo>
                        <a:pt x="485" y="179"/>
                      </a:lnTo>
                      <a:lnTo>
                        <a:pt x="481" y="189"/>
                      </a:lnTo>
                      <a:lnTo>
                        <a:pt x="471" y="207"/>
                      </a:lnTo>
                      <a:lnTo>
                        <a:pt x="460" y="223"/>
                      </a:lnTo>
                      <a:lnTo>
                        <a:pt x="450" y="239"/>
                      </a:lnTo>
                      <a:lnTo>
                        <a:pt x="447" y="248"/>
                      </a:lnTo>
                      <a:lnTo>
                        <a:pt x="443" y="256"/>
                      </a:lnTo>
                      <a:lnTo>
                        <a:pt x="440" y="265"/>
                      </a:lnTo>
                      <a:lnTo>
                        <a:pt x="439" y="274"/>
                      </a:lnTo>
                      <a:lnTo>
                        <a:pt x="439" y="274"/>
                      </a:lnTo>
                      <a:lnTo>
                        <a:pt x="439" y="279"/>
                      </a:lnTo>
                      <a:lnTo>
                        <a:pt x="440" y="283"/>
                      </a:lnTo>
                      <a:lnTo>
                        <a:pt x="443" y="286"/>
                      </a:lnTo>
                      <a:lnTo>
                        <a:pt x="446" y="288"/>
                      </a:lnTo>
                      <a:lnTo>
                        <a:pt x="457" y="294"/>
                      </a:lnTo>
                      <a:lnTo>
                        <a:pt x="469" y="298"/>
                      </a:lnTo>
                      <a:lnTo>
                        <a:pt x="486" y="301"/>
                      </a:lnTo>
                      <a:lnTo>
                        <a:pt x="506" y="304"/>
                      </a:lnTo>
                      <a:lnTo>
                        <a:pt x="550" y="306"/>
                      </a:lnTo>
                      <a:lnTo>
                        <a:pt x="599" y="306"/>
                      </a:lnTo>
                      <a:lnTo>
                        <a:pt x="648" y="305"/>
                      </a:lnTo>
                      <a:lnTo>
                        <a:pt x="693" y="304"/>
                      </a:lnTo>
                      <a:lnTo>
                        <a:pt x="728" y="304"/>
                      </a:lnTo>
                      <a:lnTo>
                        <a:pt x="728" y="304"/>
                      </a:lnTo>
                      <a:close/>
                    </a:path>
                  </a:pathLst>
                </a:custGeom>
                <a:noFill/>
                <a:ln w="6350" cap="rnd">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42" name="Freeform 19"/>
                <p:cNvSpPr>
                  <a:spLocks/>
                </p:cNvSpPr>
                <p:nvPr/>
              </p:nvSpPr>
              <p:spPr bwMode="auto">
                <a:xfrm>
                  <a:off x="2605088" y="4044951"/>
                  <a:ext cx="2124075" cy="1160462"/>
                </a:xfrm>
                <a:custGeom>
                  <a:avLst/>
                  <a:gdLst>
                    <a:gd name="T0" fmla="*/ 347 w 1338"/>
                    <a:gd name="T1" fmla="*/ 526 h 731"/>
                    <a:gd name="T2" fmla="*/ 338 w 1338"/>
                    <a:gd name="T3" fmla="*/ 466 h 731"/>
                    <a:gd name="T4" fmla="*/ 295 w 1338"/>
                    <a:gd name="T5" fmla="*/ 445 h 731"/>
                    <a:gd name="T6" fmla="*/ 198 w 1338"/>
                    <a:gd name="T7" fmla="*/ 469 h 731"/>
                    <a:gd name="T8" fmla="*/ 128 w 1338"/>
                    <a:gd name="T9" fmla="*/ 481 h 731"/>
                    <a:gd name="T10" fmla="*/ 66 w 1338"/>
                    <a:gd name="T11" fmla="*/ 462 h 731"/>
                    <a:gd name="T12" fmla="*/ 22 w 1338"/>
                    <a:gd name="T13" fmla="*/ 417 h 731"/>
                    <a:gd name="T14" fmla="*/ 1 w 1338"/>
                    <a:gd name="T15" fmla="*/ 357 h 731"/>
                    <a:gd name="T16" fmla="*/ 4 w 1338"/>
                    <a:gd name="T17" fmla="*/ 308 h 731"/>
                    <a:gd name="T18" fmla="*/ 31 w 1338"/>
                    <a:gd name="T19" fmla="*/ 255 h 731"/>
                    <a:gd name="T20" fmla="*/ 89 w 1338"/>
                    <a:gd name="T21" fmla="*/ 223 h 731"/>
                    <a:gd name="T22" fmla="*/ 163 w 1338"/>
                    <a:gd name="T23" fmla="*/ 224 h 731"/>
                    <a:gd name="T24" fmla="*/ 264 w 1338"/>
                    <a:gd name="T25" fmla="*/ 276 h 731"/>
                    <a:gd name="T26" fmla="*/ 323 w 1338"/>
                    <a:gd name="T27" fmla="*/ 305 h 731"/>
                    <a:gd name="T28" fmla="*/ 337 w 1338"/>
                    <a:gd name="T29" fmla="*/ 288 h 731"/>
                    <a:gd name="T30" fmla="*/ 344 w 1338"/>
                    <a:gd name="T31" fmla="*/ 93 h 731"/>
                    <a:gd name="T32" fmla="*/ 544 w 1338"/>
                    <a:gd name="T33" fmla="*/ 3 h 731"/>
                    <a:gd name="T34" fmla="*/ 604 w 1338"/>
                    <a:gd name="T35" fmla="*/ 16 h 731"/>
                    <a:gd name="T36" fmla="*/ 618 w 1338"/>
                    <a:gd name="T37" fmla="*/ 48 h 731"/>
                    <a:gd name="T38" fmla="*/ 588 w 1338"/>
                    <a:gd name="T39" fmla="*/ 109 h 731"/>
                    <a:gd name="T40" fmla="*/ 580 w 1338"/>
                    <a:gd name="T41" fmla="*/ 175 h 731"/>
                    <a:gd name="T42" fmla="*/ 595 w 1338"/>
                    <a:gd name="T43" fmla="*/ 221 h 731"/>
                    <a:gd name="T44" fmla="*/ 633 w 1338"/>
                    <a:gd name="T45" fmla="*/ 249 h 731"/>
                    <a:gd name="T46" fmla="*/ 735 w 1338"/>
                    <a:gd name="T47" fmla="*/ 249 h 731"/>
                    <a:gd name="T48" fmla="*/ 791 w 1338"/>
                    <a:gd name="T49" fmla="*/ 213 h 731"/>
                    <a:gd name="T50" fmla="*/ 806 w 1338"/>
                    <a:gd name="T51" fmla="*/ 168 h 731"/>
                    <a:gd name="T52" fmla="*/ 799 w 1338"/>
                    <a:gd name="T53" fmla="*/ 105 h 731"/>
                    <a:gd name="T54" fmla="*/ 773 w 1338"/>
                    <a:gd name="T55" fmla="*/ 34 h 731"/>
                    <a:gd name="T56" fmla="*/ 783 w 1338"/>
                    <a:gd name="T57" fmla="*/ 17 h 731"/>
                    <a:gd name="T58" fmla="*/ 896 w 1338"/>
                    <a:gd name="T59" fmla="*/ 0 h 731"/>
                    <a:gd name="T60" fmla="*/ 1061 w 1338"/>
                    <a:gd name="T61" fmla="*/ 114 h 731"/>
                    <a:gd name="T62" fmla="*/ 1069 w 1338"/>
                    <a:gd name="T63" fmla="*/ 259 h 731"/>
                    <a:gd name="T64" fmla="*/ 1094 w 1338"/>
                    <a:gd name="T65" fmla="*/ 295 h 731"/>
                    <a:gd name="T66" fmla="*/ 1127 w 1338"/>
                    <a:gd name="T67" fmla="*/ 284 h 731"/>
                    <a:gd name="T68" fmla="*/ 1199 w 1338"/>
                    <a:gd name="T69" fmla="*/ 242 h 731"/>
                    <a:gd name="T70" fmla="*/ 1250 w 1338"/>
                    <a:gd name="T71" fmla="*/ 239 h 731"/>
                    <a:gd name="T72" fmla="*/ 1297 w 1338"/>
                    <a:gd name="T73" fmla="*/ 263 h 731"/>
                    <a:gd name="T74" fmla="*/ 1326 w 1338"/>
                    <a:gd name="T75" fmla="*/ 305 h 731"/>
                    <a:gd name="T76" fmla="*/ 1336 w 1338"/>
                    <a:gd name="T77" fmla="*/ 378 h 731"/>
                    <a:gd name="T78" fmla="*/ 1319 w 1338"/>
                    <a:gd name="T79" fmla="*/ 427 h 731"/>
                    <a:gd name="T80" fmla="*/ 1282 w 1338"/>
                    <a:gd name="T81" fmla="*/ 462 h 731"/>
                    <a:gd name="T82" fmla="*/ 1234 w 1338"/>
                    <a:gd name="T83" fmla="*/ 471 h 731"/>
                    <a:gd name="T84" fmla="*/ 1163 w 1338"/>
                    <a:gd name="T85" fmla="*/ 449 h 731"/>
                    <a:gd name="T86" fmla="*/ 1096 w 1338"/>
                    <a:gd name="T87" fmla="*/ 425 h 731"/>
                    <a:gd name="T88" fmla="*/ 1078 w 1338"/>
                    <a:gd name="T89" fmla="*/ 446 h 731"/>
                    <a:gd name="T90" fmla="*/ 1069 w 1338"/>
                    <a:gd name="T91" fmla="*/ 632 h 731"/>
                    <a:gd name="T92" fmla="*/ 911 w 1338"/>
                    <a:gd name="T93" fmla="*/ 731 h 731"/>
                    <a:gd name="T94" fmla="*/ 799 w 1338"/>
                    <a:gd name="T95" fmla="*/ 716 h 731"/>
                    <a:gd name="T96" fmla="*/ 776 w 1338"/>
                    <a:gd name="T97" fmla="*/ 688 h 731"/>
                    <a:gd name="T98" fmla="*/ 806 w 1338"/>
                    <a:gd name="T99" fmla="*/ 634 h 731"/>
                    <a:gd name="T100" fmla="*/ 832 w 1338"/>
                    <a:gd name="T101" fmla="*/ 576 h 731"/>
                    <a:gd name="T102" fmla="*/ 829 w 1338"/>
                    <a:gd name="T103" fmla="*/ 527 h 731"/>
                    <a:gd name="T104" fmla="*/ 801 w 1338"/>
                    <a:gd name="T105" fmla="*/ 483 h 731"/>
                    <a:gd name="T106" fmla="*/ 756 w 1338"/>
                    <a:gd name="T107" fmla="*/ 458 h 731"/>
                    <a:gd name="T108" fmla="*/ 672 w 1338"/>
                    <a:gd name="T109" fmla="*/ 455 h 731"/>
                    <a:gd name="T110" fmla="*/ 627 w 1338"/>
                    <a:gd name="T111" fmla="*/ 480 h 731"/>
                    <a:gd name="T112" fmla="*/ 602 w 1338"/>
                    <a:gd name="T113" fmla="*/ 527 h 731"/>
                    <a:gd name="T114" fmla="*/ 602 w 1338"/>
                    <a:gd name="T115" fmla="*/ 578 h 731"/>
                    <a:gd name="T116" fmla="*/ 643 w 1338"/>
                    <a:gd name="T117" fmla="*/ 666 h 731"/>
                    <a:gd name="T118" fmla="*/ 639 w 1338"/>
                    <a:gd name="T119" fmla="*/ 704 h 731"/>
                    <a:gd name="T120" fmla="*/ 594 w 1338"/>
                    <a:gd name="T121" fmla="*/ 715 h 731"/>
                    <a:gd name="T122" fmla="*/ 347 w 1338"/>
                    <a:gd name="T123"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8" h="731">
                      <a:moveTo>
                        <a:pt x="347" y="716"/>
                      </a:moveTo>
                      <a:lnTo>
                        <a:pt x="347" y="716"/>
                      </a:lnTo>
                      <a:lnTo>
                        <a:pt x="348" y="634"/>
                      </a:lnTo>
                      <a:lnTo>
                        <a:pt x="348" y="558"/>
                      </a:lnTo>
                      <a:lnTo>
                        <a:pt x="347" y="526"/>
                      </a:lnTo>
                      <a:lnTo>
                        <a:pt x="345" y="499"/>
                      </a:lnTo>
                      <a:lnTo>
                        <a:pt x="342" y="478"/>
                      </a:lnTo>
                      <a:lnTo>
                        <a:pt x="341" y="471"/>
                      </a:lnTo>
                      <a:lnTo>
                        <a:pt x="338" y="466"/>
                      </a:lnTo>
                      <a:lnTo>
                        <a:pt x="338" y="466"/>
                      </a:lnTo>
                      <a:lnTo>
                        <a:pt x="333" y="458"/>
                      </a:lnTo>
                      <a:lnTo>
                        <a:pt x="324" y="452"/>
                      </a:lnTo>
                      <a:lnTo>
                        <a:pt x="316" y="448"/>
                      </a:lnTo>
                      <a:lnTo>
                        <a:pt x="306" y="446"/>
                      </a:lnTo>
                      <a:lnTo>
                        <a:pt x="295" y="445"/>
                      </a:lnTo>
                      <a:lnTo>
                        <a:pt x="282" y="446"/>
                      </a:lnTo>
                      <a:lnTo>
                        <a:pt x="270" y="449"/>
                      </a:lnTo>
                      <a:lnTo>
                        <a:pt x="256" y="452"/>
                      </a:lnTo>
                      <a:lnTo>
                        <a:pt x="228" y="460"/>
                      </a:lnTo>
                      <a:lnTo>
                        <a:pt x="198" y="469"/>
                      </a:lnTo>
                      <a:lnTo>
                        <a:pt x="170" y="476"/>
                      </a:lnTo>
                      <a:lnTo>
                        <a:pt x="156" y="478"/>
                      </a:lnTo>
                      <a:lnTo>
                        <a:pt x="142" y="481"/>
                      </a:lnTo>
                      <a:lnTo>
                        <a:pt x="142" y="481"/>
                      </a:lnTo>
                      <a:lnTo>
                        <a:pt x="128" y="481"/>
                      </a:lnTo>
                      <a:lnTo>
                        <a:pt x="114" y="480"/>
                      </a:lnTo>
                      <a:lnTo>
                        <a:pt x="100" y="477"/>
                      </a:lnTo>
                      <a:lnTo>
                        <a:pt x="88" y="474"/>
                      </a:lnTo>
                      <a:lnTo>
                        <a:pt x="77" y="469"/>
                      </a:lnTo>
                      <a:lnTo>
                        <a:pt x="66" y="462"/>
                      </a:lnTo>
                      <a:lnTo>
                        <a:pt x="54" y="455"/>
                      </a:lnTo>
                      <a:lnTo>
                        <a:pt x="46" y="446"/>
                      </a:lnTo>
                      <a:lnTo>
                        <a:pt x="36" y="438"/>
                      </a:lnTo>
                      <a:lnTo>
                        <a:pt x="29" y="427"/>
                      </a:lnTo>
                      <a:lnTo>
                        <a:pt x="22" y="417"/>
                      </a:lnTo>
                      <a:lnTo>
                        <a:pt x="17" y="406"/>
                      </a:lnTo>
                      <a:lnTo>
                        <a:pt x="11" y="393"/>
                      </a:lnTo>
                      <a:lnTo>
                        <a:pt x="7" y="382"/>
                      </a:lnTo>
                      <a:lnTo>
                        <a:pt x="4" y="369"/>
                      </a:lnTo>
                      <a:lnTo>
                        <a:pt x="1" y="357"/>
                      </a:lnTo>
                      <a:lnTo>
                        <a:pt x="1" y="357"/>
                      </a:lnTo>
                      <a:lnTo>
                        <a:pt x="0" y="344"/>
                      </a:lnTo>
                      <a:lnTo>
                        <a:pt x="0" y="332"/>
                      </a:lnTo>
                      <a:lnTo>
                        <a:pt x="1" y="321"/>
                      </a:lnTo>
                      <a:lnTo>
                        <a:pt x="4" y="308"/>
                      </a:lnTo>
                      <a:lnTo>
                        <a:pt x="7" y="297"/>
                      </a:lnTo>
                      <a:lnTo>
                        <a:pt x="11" y="286"/>
                      </a:lnTo>
                      <a:lnTo>
                        <a:pt x="17" y="274"/>
                      </a:lnTo>
                      <a:lnTo>
                        <a:pt x="24" y="265"/>
                      </a:lnTo>
                      <a:lnTo>
                        <a:pt x="31" y="255"/>
                      </a:lnTo>
                      <a:lnTo>
                        <a:pt x="40" y="246"/>
                      </a:lnTo>
                      <a:lnTo>
                        <a:pt x="50" y="239"/>
                      </a:lnTo>
                      <a:lnTo>
                        <a:pt x="63" y="232"/>
                      </a:lnTo>
                      <a:lnTo>
                        <a:pt x="75" y="227"/>
                      </a:lnTo>
                      <a:lnTo>
                        <a:pt x="89" y="223"/>
                      </a:lnTo>
                      <a:lnTo>
                        <a:pt x="106" y="220"/>
                      </a:lnTo>
                      <a:lnTo>
                        <a:pt x="123" y="218"/>
                      </a:lnTo>
                      <a:lnTo>
                        <a:pt x="123" y="218"/>
                      </a:lnTo>
                      <a:lnTo>
                        <a:pt x="144" y="220"/>
                      </a:lnTo>
                      <a:lnTo>
                        <a:pt x="163" y="224"/>
                      </a:lnTo>
                      <a:lnTo>
                        <a:pt x="183" y="230"/>
                      </a:lnTo>
                      <a:lnTo>
                        <a:pt x="201" y="237"/>
                      </a:lnTo>
                      <a:lnTo>
                        <a:pt x="218" y="246"/>
                      </a:lnTo>
                      <a:lnTo>
                        <a:pt x="235" y="256"/>
                      </a:lnTo>
                      <a:lnTo>
                        <a:pt x="264" y="276"/>
                      </a:lnTo>
                      <a:lnTo>
                        <a:pt x="289" y="293"/>
                      </a:lnTo>
                      <a:lnTo>
                        <a:pt x="300" y="300"/>
                      </a:lnTo>
                      <a:lnTo>
                        <a:pt x="310" y="304"/>
                      </a:lnTo>
                      <a:lnTo>
                        <a:pt x="319" y="305"/>
                      </a:lnTo>
                      <a:lnTo>
                        <a:pt x="323" y="305"/>
                      </a:lnTo>
                      <a:lnTo>
                        <a:pt x="326" y="304"/>
                      </a:lnTo>
                      <a:lnTo>
                        <a:pt x="330" y="301"/>
                      </a:lnTo>
                      <a:lnTo>
                        <a:pt x="333" y="298"/>
                      </a:lnTo>
                      <a:lnTo>
                        <a:pt x="337" y="288"/>
                      </a:lnTo>
                      <a:lnTo>
                        <a:pt x="337" y="288"/>
                      </a:lnTo>
                      <a:lnTo>
                        <a:pt x="341" y="267"/>
                      </a:lnTo>
                      <a:lnTo>
                        <a:pt x="344" y="241"/>
                      </a:lnTo>
                      <a:lnTo>
                        <a:pt x="345" y="209"/>
                      </a:lnTo>
                      <a:lnTo>
                        <a:pt x="345" y="174"/>
                      </a:lnTo>
                      <a:lnTo>
                        <a:pt x="344" y="93"/>
                      </a:lnTo>
                      <a:lnTo>
                        <a:pt x="341" y="5"/>
                      </a:lnTo>
                      <a:lnTo>
                        <a:pt x="341" y="5"/>
                      </a:lnTo>
                      <a:lnTo>
                        <a:pt x="429" y="3"/>
                      </a:lnTo>
                      <a:lnTo>
                        <a:pt x="509" y="2"/>
                      </a:lnTo>
                      <a:lnTo>
                        <a:pt x="544" y="3"/>
                      </a:lnTo>
                      <a:lnTo>
                        <a:pt x="572" y="6"/>
                      </a:lnTo>
                      <a:lnTo>
                        <a:pt x="593" y="10"/>
                      </a:lnTo>
                      <a:lnTo>
                        <a:pt x="600" y="12"/>
                      </a:lnTo>
                      <a:lnTo>
                        <a:pt x="604" y="16"/>
                      </a:lnTo>
                      <a:lnTo>
                        <a:pt x="604" y="16"/>
                      </a:lnTo>
                      <a:lnTo>
                        <a:pt x="611" y="23"/>
                      </a:lnTo>
                      <a:lnTo>
                        <a:pt x="616" y="28"/>
                      </a:lnTo>
                      <a:lnTo>
                        <a:pt x="618" y="35"/>
                      </a:lnTo>
                      <a:lnTo>
                        <a:pt x="619" y="41"/>
                      </a:lnTo>
                      <a:lnTo>
                        <a:pt x="618" y="48"/>
                      </a:lnTo>
                      <a:lnTo>
                        <a:pt x="615" y="54"/>
                      </a:lnTo>
                      <a:lnTo>
                        <a:pt x="608" y="69"/>
                      </a:lnTo>
                      <a:lnTo>
                        <a:pt x="598" y="86"/>
                      </a:lnTo>
                      <a:lnTo>
                        <a:pt x="594" y="97"/>
                      </a:lnTo>
                      <a:lnTo>
                        <a:pt x="588" y="109"/>
                      </a:lnTo>
                      <a:lnTo>
                        <a:pt x="586" y="122"/>
                      </a:lnTo>
                      <a:lnTo>
                        <a:pt x="583" y="137"/>
                      </a:lnTo>
                      <a:lnTo>
                        <a:pt x="580" y="156"/>
                      </a:lnTo>
                      <a:lnTo>
                        <a:pt x="580" y="175"/>
                      </a:lnTo>
                      <a:lnTo>
                        <a:pt x="580" y="175"/>
                      </a:lnTo>
                      <a:lnTo>
                        <a:pt x="581" y="186"/>
                      </a:lnTo>
                      <a:lnTo>
                        <a:pt x="583" y="196"/>
                      </a:lnTo>
                      <a:lnTo>
                        <a:pt x="587" y="206"/>
                      </a:lnTo>
                      <a:lnTo>
                        <a:pt x="591" y="214"/>
                      </a:lnTo>
                      <a:lnTo>
                        <a:pt x="595" y="221"/>
                      </a:lnTo>
                      <a:lnTo>
                        <a:pt x="602" y="228"/>
                      </a:lnTo>
                      <a:lnTo>
                        <a:pt x="609" y="235"/>
                      </a:lnTo>
                      <a:lnTo>
                        <a:pt x="616" y="241"/>
                      </a:lnTo>
                      <a:lnTo>
                        <a:pt x="625" y="245"/>
                      </a:lnTo>
                      <a:lnTo>
                        <a:pt x="633" y="249"/>
                      </a:lnTo>
                      <a:lnTo>
                        <a:pt x="653" y="255"/>
                      </a:lnTo>
                      <a:lnTo>
                        <a:pt x="672" y="258"/>
                      </a:lnTo>
                      <a:lnTo>
                        <a:pt x="693" y="258"/>
                      </a:lnTo>
                      <a:lnTo>
                        <a:pt x="714" y="255"/>
                      </a:lnTo>
                      <a:lnTo>
                        <a:pt x="735" y="249"/>
                      </a:lnTo>
                      <a:lnTo>
                        <a:pt x="753" y="242"/>
                      </a:lnTo>
                      <a:lnTo>
                        <a:pt x="770" y="232"/>
                      </a:lnTo>
                      <a:lnTo>
                        <a:pt x="778" y="225"/>
                      </a:lnTo>
                      <a:lnTo>
                        <a:pt x="785" y="220"/>
                      </a:lnTo>
                      <a:lnTo>
                        <a:pt x="791" y="213"/>
                      </a:lnTo>
                      <a:lnTo>
                        <a:pt x="797" y="204"/>
                      </a:lnTo>
                      <a:lnTo>
                        <a:pt x="801" y="196"/>
                      </a:lnTo>
                      <a:lnTo>
                        <a:pt x="804" y="188"/>
                      </a:lnTo>
                      <a:lnTo>
                        <a:pt x="806" y="178"/>
                      </a:lnTo>
                      <a:lnTo>
                        <a:pt x="806" y="168"/>
                      </a:lnTo>
                      <a:lnTo>
                        <a:pt x="806" y="168"/>
                      </a:lnTo>
                      <a:lnTo>
                        <a:pt x="806" y="150"/>
                      </a:lnTo>
                      <a:lnTo>
                        <a:pt x="805" y="133"/>
                      </a:lnTo>
                      <a:lnTo>
                        <a:pt x="804" y="118"/>
                      </a:lnTo>
                      <a:lnTo>
                        <a:pt x="799" y="105"/>
                      </a:lnTo>
                      <a:lnTo>
                        <a:pt x="792" y="81"/>
                      </a:lnTo>
                      <a:lnTo>
                        <a:pt x="784" y="62"/>
                      </a:lnTo>
                      <a:lnTo>
                        <a:pt x="776" y="47"/>
                      </a:lnTo>
                      <a:lnTo>
                        <a:pt x="774" y="40"/>
                      </a:lnTo>
                      <a:lnTo>
                        <a:pt x="773" y="34"/>
                      </a:lnTo>
                      <a:lnTo>
                        <a:pt x="773" y="30"/>
                      </a:lnTo>
                      <a:lnTo>
                        <a:pt x="774" y="26"/>
                      </a:lnTo>
                      <a:lnTo>
                        <a:pt x="777" y="21"/>
                      </a:lnTo>
                      <a:lnTo>
                        <a:pt x="783" y="17"/>
                      </a:lnTo>
                      <a:lnTo>
                        <a:pt x="783" y="17"/>
                      </a:lnTo>
                      <a:lnTo>
                        <a:pt x="791" y="13"/>
                      </a:lnTo>
                      <a:lnTo>
                        <a:pt x="802" y="10"/>
                      </a:lnTo>
                      <a:lnTo>
                        <a:pt x="829" y="6"/>
                      </a:lnTo>
                      <a:lnTo>
                        <a:pt x="860" y="2"/>
                      </a:lnTo>
                      <a:lnTo>
                        <a:pt x="896" y="0"/>
                      </a:lnTo>
                      <a:lnTo>
                        <a:pt x="935" y="0"/>
                      </a:lnTo>
                      <a:lnTo>
                        <a:pt x="977" y="2"/>
                      </a:lnTo>
                      <a:lnTo>
                        <a:pt x="1065" y="6"/>
                      </a:lnTo>
                      <a:lnTo>
                        <a:pt x="1065" y="6"/>
                      </a:lnTo>
                      <a:lnTo>
                        <a:pt x="1061" y="114"/>
                      </a:lnTo>
                      <a:lnTo>
                        <a:pt x="1061" y="163"/>
                      </a:lnTo>
                      <a:lnTo>
                        <a:pt x="1062" y="207"/>
                      </a:lnTo>
                      <a:lnTo>
                        <a:pt x="1064" y="225"/>
                      </a:lnTo>
                      <a:lnTo>
                        <a:pt x="1066" y="244"/>
                      </a:lnTo>
                      <a:lnTo>
                        <a:pt x="1069" y="259"/>
                      </a:lnTo>
                      <a:lnTo>
                        <a:pt x="1073" y="272"/>
                      </a:lnTo>
                      <a:lnTo>
                        <a:pt x="1078" y="281"/>
                      </a:lnTo>
                      <a:lnTo>
                        <a:pt x="1083" y="290"/>
                      </a:lnTo>
                      <a:lnTo>
                        <a:pt x="1090" y="294"/>
                      </a:lnTo>
                      <a:lnTo>
                        <a:pt x="1094" y="295"/>
                      </a:lnTo>
                      <a:lnTo>
                        <a:pt x="1099" y="295"/>
                      </a:lnTo>
                      <a:lnTo>
                        <a:pt x="1099" y="295"/>
                      </a:lnTo>
                      <a:lnTo>
                        <a:pt x="1106" y="294"/>
                      </a:lnTo>
                      <a:lnTo>
                        <a:pt x="1113" y="291"/>
                      </a:lnTo>
                      <a:lnTo>
                        <a:pt x="1127" y="284"/>
                      </a:lnTo>
                      <a:lnTo>
                        <a:pt x="1153" y="265"/>
                      </a:lnTo>
                      <a:lnTo>
                        <a:pt x="1170" y="253"/>
                      </a:lnTo>
                      <a:lnTo>
                        <a:pt x="1178" y="249"/>
                      </a:lnTo>
                      <a:lnTo>
                        <a:pt x="1188" y="245"/>
                      </a:lnTo>
                      <a:lnTo>
                        <a:pt x="1199" y="242"/>
                      </a:lnTo>
                      <a:lnTo>
                        <a:pt x="1212" y="239"/>
                      </a:lnTo>
                      <a:lnTo>
                        <a:pt x="1224" y="238"/>
                      </a:lnTo>
                      <a:lnTo>
                        <a:pt x="1238" y="238"/>
                      </a:lnTo>
                      <a:lnTo>
                        <a:pt x="1238" y="238"/>
                      </a:lnTo>
                      <a:lnTo>
                        <a:pt x="1250" y="239"/>
                      </a:lnTo>
                      <a:lnTo>
                        <a:pt x="1261" y="242"/>
                      </a:lnTo>
                      <a:lnTo>
                        <a:pt x="1270" y="246"/>
                      </a:lnTo>
                      <a:lnTo>
                        <a:pt x="1280" y="251"/>
                      </a:lnTo>
                      <a:lnTo>
                        <a:pt x="1289" y="256"/>
                      </a:lnTo>
                      <a:lnTo>
                        <a:pt x="1297" y="263"/>
                      </a:lnTo>
                      <a:lnTo>
                        <a:pt x="1304" y="270"/>
                      </a:lnTo>
                      <a:lnTo>
                        <a:pt x="1311" y="277"/>
                      </a:lnTo>
                      <a:lnTo>
                        <a:pt x="1317" y="286"/>
                      </a:lnTo>
                      <a:lnTo>
                        <a:pt x="1322" y="295"/>
                      </a:lnTo>
                      <a:lnTo>
                        <a:pt x="1326" y="305"/>
                      </a:lnTo>
                      <a:lnTo>
                        <a:pt x="1331" y="315"/>
                      </a:lnTo>
                      <a:lnTo>
                        <a:pt x="1335" y="336"/>
                      </a:lnTo>
                      <a:lnTo>
                        <a:pt x="1338" y="357"/>
                      </a:lnTo>
                      <a:lnTo>
                        <a:pt x="1338" y="357"/>
                      </a:lnTo>
                      <a:lnTo>
                        <a:pt x="1336" y="378"/>
                      </a:lnTo>
                      <a:lnTo>
                        <a:pt x="1335" y="389"/>
                      </a:lnTo>
                      <a:lnTo>
                        <a:pt x="1332" y="399"/>
                      </a:lnTo>
                      <a:lnTo>
                        <a:pt x="1329" y="409"/>
                      </a:lnTo>
                      <a:lnTo>
                        <a:pt x="1325" y="418"/>
                      </a:lnTo>
                      <a:lnTo>
                        <a:pt x="1319" y="427"/>
                      </a:lnTo>
                      <a:lnTo>
                        <a:pt x="1314" y="435"/>
                      </a:lnTo>
                      <a:lnTo>
                        <a:pt x="1307" y="442"/>
                      </a:lnTo>
                      <a:lnTo>
                        <a:pt x="1300" y="449"/>
                      </a:lnTo>
                      <a:lnTo>
                        <a:pt x="1291" y="456"/>
                      </a:lnTo>
                      <a:lnTo>
                        <a:pt x="1282" y="462"/>
                      </a:lnTo>
                      <a:lnTo>
                        <a:pt x="1272" y="466"/>
                      </a:lnTo>
                      <a:lnTo>
                        <a:pt x="1259" y="469"/>
                      </a:lnTo>
                      <a:lnTo>
                        <a:pt x="1248" y="470"/>
                      </a:lnTo>
                      <a:lnTo>
                        <a:pt x="1234" y="471"/>
                      </a:lnTo>
                      <a:lnTo>
                        <a:pt x="1234" y="471"/>
                      </a:lnTo>
                      <a:lnTo>
                        <a:pt x="1223" y="471"/>
                      </a:lnTo>
                      <a:lnTo>
                        <a:pt x="1210" y="469"/>
                      </a:lnTo>
                      <a:lnTo>
                        <a:pt x="1198" y="464"/>
                      </a:lnTo>
                      <a:lnTo>
                        <a:pt x="1185" y="460"/>
                      </a:lnTo>
                      <a:lnTo>
                        <a:pt x="1163" y="449"/>
                      </a:lnTo>
                      <a:lnTo>
                        <a:pt x="1140" y="438"/>
                      </a:lnTo>
                      <a:lnTo>
                        <a:pt x="1121" y="428"/>
                      </a:lnTo>
                      <a:lnTo>
                        <a:pt x="1113" y="425"/>
                      </a:lnTo>
                      <a:lnTo>
                        <a:pt x="1104" y="424"/>
                      </a:lnTo>
                      <a:lnTo>
                        <a:pt x="1096" y="425"/>
                      </a:lnTo>
                      <a:lnTo>
                        <a:pt x="1090" y="428"/>
                      </a:lnTo>
                      <a:lnTo>
                        <a:pt x="1083" y="432"/>
                      </a:lnTo>
                      <a:lnTo>
                        <a:pt x="1079" y="441"/>
                      </a:lnTo>
                      <a:lnTo>
                        <a:pt x="1079" y="441"/>
                      </a:lnTo>
                      <a:lnTo>
                        <a:pt x="1078" y="446"/>
                      </a:lnTo>
                      <a:lnTo>
                        <a:pt x="1075" y="455"/>
                      </a:lnTo>
                      <a:lnTo>
                        <a:pt x="1073" y="477"/>
                      </a:lnTo>
                      <a:lnTo>
                        <a:pt x="1071" y="508"/>
                      </a:lnTo>
                      <a:lnTo>
                        <a:pt x="1071" y="546"/>
                      </a:lnTo>
                      <a:lnTo>
                        <a:pt x="1069" y="632"/>
                      </a:lnTo>
                      <a:lnTo>
                        <a:pt x="1071" y="729"/>
                      </a:lnTo>
                      <a:lnTo>
                        <a:pt x="1071" y="729"/>
                      </a:lnTo>
                      <a:lnTo>
                        <a:pt x="1015" y="731"/>
                      </a:lnTo>
                      <a:lnTo>
                        <a:pt x="962" y="731"/>
                      </a:lnTo>
                      <a:lnTo>
                        <a:pt x="911" y="731"/>
                      </a:lnTo>
                      <a:lnTo>
                        <a:pt x="867" y="729"/>
                      </a:lnTo>
                      <a:lnTo>
                        <a:pt x="846" y="726"/>
                      </a:lnTo>
                      <a:lnTo>
                        <a:pt x="829" y="723"/>
                      </a:lnTo>
                      <a:lnTo>
                        <a:pt x="813" y="720"/>
                      </a:lnTo>
                      <a:lnTo>
                        <a:pt x="799" y="716"/>
                      </a:lnTo>
                      <a:lnTo>
                        <a:pt x="790" y="711"/>
                      </a:lnTo>
                      <a:lnTo>
                        <a:pt x="781" y="704"/>
                      </a:lnTo>
                      <a:lnTo>
                        <a:pt x="777" y="697"/>
                      </a:lnTo>
                      <a:lnTo>
                        <a:pt x="776" y="692"/>
                      </a:lnTo>
                      <a:lnTo>
                        <a:pt x="776" y="688"/>
                      </a:lnTo>
                      <a:lnTo>
                        <a:pt x="776" y="688"/>
                      </a:lnTo>
                      <a:lnTo>
                        <a:pt x="777" y="681"/>
                      </a:lnTo>
                      <a:lnTo>
                        <a:pt x="778" y="674"/>
                      </a:lnTo>
                      <a:lnTo>
                        <a:pt x="787" y="662"/>
                      </a:lnTo>
                      <a:lnTo>
                        <a:pt x="806" y="634"/>
                      </a:lnTo>
                      <a:lnTo>
                        <a:pt x="818" y="618"/>
                      </a:lnTo>
                      <a:lnTo>
                        <a:pt x="822" y="608"/>
                      </a:lnTo>
                      <a:lnTo>
                        <a:pt x="826" y="599"/>
                      </a:lnTo>
                      <a:lnTo>
                        <a:pt x="829" y="588"/>
                      </a:lnTo>
                      <a:lnTo>
                        <a:pt x="832" y="576"/>
                      </a:lnTo>
                      <a:lnTo>
                        <a:pt x="833" y="564"/>
                      </a:lnTo>
                      <a:lnTo>
                        <a:pt x="832" y="550"/>
                      </a:lnTo>
                      <a:lnTo>
                        <a:pt x="832" y="550"/>
                      </a:lnTo>
                      <a:lnTo>
                        <a:pt x="832" y="537"/>
                      </a:lnTo>
                      <a:lnTo>
                        <a:pt x="829" y="527"/>
                      </a:lnTo>
                      <a:lnTo>
                        <a:pt x="825" y="516"/>
                      </a:lnTo>
                      <a:lnTo>
                        <a:pt x="820" y="508"/>
                      </a:lnTo>
                      <a:lnTo>
                        <a:pt x="815" y="498"/>
                      </a:lnTo>
                      <a:lnTo>
                        <a:pt x="808" y="491"/>
                      </a:lnTo>
                      <a:lnTo>
                        <a:pt x="801" y="483"/>
                      </a:lnTo>
                      <a:lnTo>
                        <a:pt x="792" y="477"/>
                      </a:lnTo>
                      <a:lnTo>
                        <a:pt x="784" y="470"/>
                      </a:lnTo>
                      <a:lnTo>
                        <a:pt x="776" y="466"/>
                      </a:lnTo>
                      <a:lnTo>
                        <a:pt x="766" y="460"/>
                      </a:lnTo>
                      <a:lnTo>
                        <a:pt x="756" y="458"/>
                      </a:lnTo>
                      <a:lnTo>
                        <a:pt x="735" y="452"/>
                      </a:lnTo>
                      <a:lnTo>
                        <a:pt x="714" y="449"/>
                      </a:lnTo>
                      <a:lnTo>
                        <a:pt x="693" y="451"/>
                      </a:lnTo>
                      <a:lnTo>
                        <a:pt x="682" y="452"/>
                      </a:lnTo>
                      <a:lnTo>
                        <a:pt x="672" y="455"/>
                      </a:lnTo>
                      <a:lnTo>
                        <a:pt x="662" y="459"/>
                      </a:lnTo>
                      <a:lnTo>
                        <a:pt x="653" y="463"/>
                      </a:lnTo>
                      <a:lnTo>
                        <a:pt x="644" y="467"/>
                      </a:lnTo>
                      <a:lnTo>
                        <a:pt x="636" y="473"/>
                      </a:lnTo>
                      <a:lnTo>
                        <a:pt x="627" y="480"/>
                      </a:lnTo>
                      <a:lnTo>
                        <a:pt x="620" y="488"/>
                      </a:lnTo>
                      <a:lnTo>
                        <a:pt x="615" y="497"/>
                      </a:lnTo>
                      <a:lnTo>
                        <a:pt x="609" y="506"/>
                      </a:lnTo>
                      <a:lnTo>
                        <a:pt x="605" y="516"/>
                      </a:lnTo>
                      <a:lnTo>
                        <a:pt x="602" y="527"/>
                      </a:lnTo>
                      <a:lnTo>
                        <a:pt x="600" y="540"/>
                      </a:lnTo>
                      <a:lnTo>
                        <a:pt x="600" y="553"/>
                      </a:lnTo>
                      <a:lnTo>
                        <a:pt x="600" y="553"/>
                      </a:lnTo>
                      <a:lnTo>
                        <a:pt x="600" y="565"/>
                      </a:lnTo>
                      <a:lnTo>
                        <a:pt x="602" y="578"/>
                      </a:lnTo>
                      <a:lnTo>
                        <a:pt x="607" y="589"/>
                      </a:lnTo>
                      <a:lnTo>
                        <a:pt x="611" y="601"/>
                      </a:lnTo>
                      <a:lnTo>
                        <a:pt x="622" y="625"/>
                      </a:lnTo>
                      <a:lnTo>
                        <a:pt x="633" y="646"/>
                      </a:lnTo>
                      <a:lnTo>
                        <a:pt x="643" y="666"/>
                      </a:lnTo>
                      <a:lnTo>
                        <a:pt x="646" y="676"/>
                      </a:lnTo>
                      <a:lnTo>
                        <a:pt x="647" y="684"/>
                      </a:lnTo>
                      <a:lnTo>
                        <a:pt x="646" y="691"/>
                      </a:lnTo>
                      <a:lnTo>
                        <a:pt x="643" y="698"/>
                      </a:lnTo>
                      <a:lnTo>
                        <a:pt x="639" y="704"/>
                      </a:lnTo>
                      <a:lnTo>
                        <a:pt x="630" y="709"/>
                      </a:lnTo>
                      <a:lnTo>
                        <a:pt x="630" y="709"/>
                      </a:lnTo>
                      <a:lnTo>
                        <a:pt x="625" y="711"/>
                      </a:lnTo>
                      <a:lnTo>
                        <a:pt x="616" y="712"/>
                      </a:lnTo>
                      <a:lnTo>
                        <a:pt x="594" y="715"/>
                      </a:lnTo>
                      <a:lnTo>
                        <a:pt x="565" y="716"/>
                      </a:lnTo>
                      <a:lnTo>
                        <a:pt x="528" y="718"/>
                      </a:lnTo>
                      <a:lnTo>
                        <a:pt x="442" y="718"/>
                      </a:lnTo>
                      <a:lnTo>
                        <a:pt x="347" y="716"/>
                      </a:lnTo>
                      <a:lnTo>
                        <a:pt x="347" y="716"/>
                      </a:lnTo>
                      <a:close/>
                    </a:path>
                  </a:pathLst>
                </a:custGeom>
                <a:solidFill>
                  <a:schemeClr val="bg1"/>
                </a:solidFill>
                <a:ln w="28575" cap="rnd">
                  <a:solidFill>
                    <a:srgbClr val="416660"/>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44" name="Freeform 18"/>
                <p:cNvSpPr>
                  <a:spLocks/>
                </p:cNvSpPr>
                <p:nvPr/>
              </p:nvSpPr>
              <p:spPr bwMode="auto">
                <a:xfrm>
                  <a:off x="4289425" y="3621087"/>
                  <a:ext cx="1154113" cy="2111375"/>
                </a:xfrm>
                <a:custGeom>
                  <a:avLst/>
                  <a:gdLst>
                    <a:gd name="T0" fmla="*/ 10 w 727"/>
                    <a:gd name="T1" fmla="*/ 775 h 1330"/>
                    <a:gd name="T2" fmla="*/ 18 w 727"/>
                    <a:gd name="T3" fmla="*/ 708 h 1330"/>
                    <a:gd name="T4" fmla="*/ 52 w 727"/>
                    <a:gd name="T5" fmla="*/ 692 h 1330"/>
                    <a:gd name="T6" fmla="*/ 137 w 727"/>
                    <a:gd name="T7" fmla="*/ 731 h 1330"/>
                    <a:gd name="T8" fmla="*/ 187 w 727"/>
                    <a:gd name="T9" fmla="*/ 737 h 1330"/>
                    <a:gd name="T10" fmla="*/ 239 w 727"/>
                    <a:gd name="T11" fmla="*/ 716 h 1330"/>
                    <a:gd name="T12" fmla="*/ 268 w 727"/>
                    <a:gd name="T13" fmla="*/ 676 h 1330"/>
                    <a:gd name="T14" fmla="*/ 277 w 727"/>
                    <a:gd name="T15" fmla="*/ 624 h 1330"/>
                    <a:gd name="T16" fmla="*/ 256 w 727"/>
                    <a:gd name="T17" fmla="*/ 553 h 1330"/>
                    <a:gd name="T18" fmla="*/ 219 w 727"/>
                    <a:gd name="T19" fmla="*/ 518 h 1330"/>
                    <a:gd name="T20" fmla="*/ 177 w 727"/>
                    <a:gd name="T21" fmla="*/ 505 h 1330"/>
                    <a:gd name="T22" fmla="*/ 117 w 727"/>
                    <a:gd name="T23" fmla="*/ 516 h 1330"/>
                    <a:gd name="T24" fmla="*/ 45 w 727"/>
                    <a:gd name="T25" fmla="*/ 561 h 1330"/>
                    <a:gd name="T26" fmla="*/ 22 w 727"/>
                    <a:gd name="T27" fmla="*/ 557 h 1330"/>
                    <a:gd name="T28" fmla="*/ 3 w 727"/>
                    <a:gd name="T29" fmla="*/ 492 h 1330"/>
                    <a:gd name="T30" fmla="*/ 4 w 727"/>
                    <a:gd name="T31" fmla="*/ 273 h 1330"/>
                    <a:gd name="T32" fmla="*/ 247 w 727"/>
                    <a:gd name="T33" fmla="*/ 272 h 1330"/>
                    <a:gd name="T34" fmla="*/ 298 w 727"/>
                    <a:gd name="T35" fmla="*/ 251 h 1330"/>
                    <a:gd name="T36" fmla="*/ 299 w 727"/>
                    <a:gd name="T37" fmla="*/ 231 h 1330"/>
                    <a:gd name="T38" fmla="*/ 254 w 727"/>
                    <a:gd name="T39" fmla="*/ 158 h 1330"/>
                    <a:gd name="T40" fmla="*/ 244 w 727"/>
                    <a:gd name="T41" fmla="*/ 100 h 1330"/>
                    <a:gd name="T42" fmla="*/ 256 w 727"/>
                    <a:gd name="T43" fmla="*/ 58 h 1330"/>
                    <a:gd name="T44" fmla="*/ 292 w 727"/>
                    <a:gd name="T45" fmla="*/ 21 h 1330"/>
                    <a:gd name="T46" fmla="*/ 362 w 727"/>
                    <a:gd name="T47" fmla="*/ 0 h 1330"/>
                    <a:gd name="T48" fmla="*/ 414 w 727"/>
                    <a:gd name="T49" fmla="*/ 9 h 1330"/>
                    <a:gd name="T50" fmla="*/ 456 w 727"/>
                    <a:gd name="T51" fmla="*/ 38 h 1330"/>
                    <a:gd name="T52" fmla="*/ 476 w 727"/>
                    <a:gd name="T53" fmla="*/ 90 h 1330"/>
                    <a:gd name="T54" fmla="*/ 469 w 727"/>
                    <a:gd name="T55" fmla="*/ 140 h 1330"/>
                    <a:gd name="T56" fmla="*/ 430 w 727"/>
                    <a:gd name="T57" fmla="*/ 225 h 1330"/>
                    <a:gd name="T58" fmla="*/ 446 w 727"/>
                    <a:gd name="T59" fmla="*/ 259 h 1330"/>
                    <a:gd name="T60" fmla="*/ 544 w 727"/>
                    <a:gd name="T61" fmla="*/ 267 h 1330"/>
                    <a:gd name="T62" fmla="*/ 727 w 727"/>
                    <a:gd name="T63" fmla="*/ 427 h 1330"/>
                    <a:gd name="T64" fmla="*/ 718 w 727"/>
                    <a:gd name="T65" fmla="*/ 539 h 1330"/>
                    <a:gd name="T66" fmla="*/ 697 w 727"/>
                    <a:gd name="T67" fmla="*/ 562 h 1330"/>
                    <a:gd name="T68" fmla="*/ 667 w 727"/>
                    <a:gd name="T69" fmla="*/ 551 h 1330"/>
                    <a:gd name="T70" fmla="*/ 594 w 727"/>
                    <a:gd name="T71" fmla="*/ 509 h 1330"/>
                    <a:gd name="T72" fmla="*/ 544 w 727"/>
                    <a:gd name="T73" fmla="*/ 506 h 1330"/>
                    <a:gd name="T74" fmla="*/ 496 w 727"/>
                    <a:gd name="T75" fmla="*/ 529 h 1330"/>
                    <a:gd name="T76" fmla="*/ 467 w 727"/>
                    <a:gd name="T77" fmla="*/ 572 h 1330"/>
                    <a:gd name="T78" fmla="*/ 458 w 727"/>
                    <a:gd name="T79" fmla="*/ 655 h 1330"/>
                    <a:gd name="T80" fmla="*/ 479 w 727"/>
                    <a:gd name="T81" fmla="*/ 702 h 1330"/>
                    <a:gd name="T82" fmla="*/ 521 w 727"/>
                    <a:gd name="T83" fmla="*/ 731 h 1330"/>
                    <a:gd name="T84" fmla="*/ 570 w 727"/>
                    <a:gd name="T85" fmla="*/ 737 h 1330"/>
                    <a:gd name="T86" fmla="*/ 651 w 727"/>
                    <a:gd name="T87" fmla="*/ 704 h 1330"/>
                    <a:gd name="T88" fmla="*/ 703 w 727"/>
                    <a:gd name="T89" fmla="*/ 694 h 1330"/>
                    <a:gd name="T90" fmla="*/ 717 w 727"/>
                    <a:gd name="T91" fmla="*/ 722 h 1330"/>
                    <a:gd name="T92" fmla="*/ 723 w 727"/>
                    <a:gd name="T93" fmla="*/ 993 h 1330"/>
                    <a:gd name="T94" fmla="*/ 504 w 727"/>
                    <a:gd name="T95" fmla="*/ 993 h 1330"/>
                    <a:gd name="T96" fmla="*/ 464 w 727"/>
                    <a:gd name="T97" fmla="*/ 1005 h 1330"/>
                    <a:gd name="T98" fmla="*/ 461 w 727"/>
                    <a:gd name="T99" fmla="*/ 1053 h 1330"/>
                    <a:gd name="T100" fmla="*/ 509 w 727"/>
                    <a:gd name="T101" fmla="*/ 1161 h 1330"/>
                    <a:gd name="T102" fmla="*/ 513 w 727"/>
                    <a:gd name="T103" fmla="*/ 1217 h 1330"/>
                    <a:gd name="T104" fmla="*/ 488 w 727"/>
                    <a:gd name="T105" fmla="*/ 1275 h 1330"/>
                    <a:gd name="T106" fmla="*/ 439 w 727"/>
                    <a:gd name="T107" fmla="*/ 1314 h 1330"/>
                    <a:gd name="T108" fmla="*/ 390 w 727"/>
                    <a:gd name="T109" fmla="*/ 1328 h 1330"/>
                    <a:gd name="T110" fmla="*/ 330 w 727"/>
                    <a:gd name="T111" fmla="*/ 1324 h 1330"/>
                    <a:gd name="T112" fmla="*/ 279 w 727"/>
                    <a:gd name="T113" fmla="*/ 1291 h 1330"/>
                    <a:gd name="T114" fmla="*/ 253 w 727"/>
                    <a:gd name="T115" fmla="*/ 1225 h 1330"/>
                    <a:gd name="T116" fmla="*/ 260 w 727"/>
                    <a:gd name="T117" fmla="*/ 1148 h 1330"/>
                    <a:gd name="T118" fmla="*/ 307 w 727"/>
                    <a:gd name="T119" fmla="*/ 1046 h 1330"/>
                    <a:gd name="T120" fmla="*/ 303 w 727"/>
                    <a:gd name="T121" fmla="*/ 1005 h 1330"/>
                    <a:gd name="T122" fmla="*/ 215 w 727"/>
                    <a:gd name="T123" fmla="*/ 993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1330">
                      <a:moveTo>
                        <a:pt x="10" y="996"/>
                      </a:moveTo>
                      <a:lnTo>
                        <a:pt x="10" y="996"/>
                      </a:lnTo>
                      <a:lnTo>
                        <a:pt x="8" y="899"/>
                      </a:lnTo>
                      <a:lnTo>
                        <a:pt x="10" y="813"/>
                      </a:lnTo>
                      <a:lnTo>
                        <a:pt x="10" y="775"/>
                      </a:lnTo>
                      <a:lnTo>
                        <a:pt x="12" y="744"/>
                      </a:lnTo>
                      <a:lnTo>
                        <a:pt x="14" y="722"/>
                      </a:lnTo>
                      <a:lnTo>
                        <a:pt x="17" y="713"/>
                      </a:lnTo>
                      <a:lnTo>
                        <a:pt x="18" y="708"/>
                      </a:lnTo>
                      <a:lnTo>
                        <a:pt x="18" y="708"/>
                      </a:lnTo>
                      <a:lnTo>
                        <a:pt x="22" y="699"/>
                      </a:lnTo>
                      <a:lnTo>
                        <a:pt x="29" y="695"/>
                      </a:lnTo>
                      <a:lnTo>
                        <a:pt x="35" y="692"/>
                      </a:lnTo>
                      <a:lnTo>
                        <a:pt x="43" y="691"/>
                      </a:lnTo>
                      <a:lnTo>
                        <a:pt x="52" y="692"/>
                      </a:lnTo>
                      <a:lnTo>
                        <a:pt x="60" y="695"/>
                      </a:lnTo>
                      <a:lnTo>
                        <a:pt x="79" y="705"/>
                      </a:lnTo>
                      <a:lnTo>
                        <a:pt x="102" y="716"/>
                      </a:lnTo>
                      <a:lnTo>
                        <a:pt x="124" y="727"/>
                      </a:lnTo>
                      <a:lnTo>
                        <a:pt x="137" y="731"/>
                      </a:lnTo>
                      <a:lnTo>
                        <a:pt x="149" y="736"/>
                      </a:lnTo>
                      <a:lnTo>
                        <a:pt x="162" y="738"/>
                      </a:lnTo>
                      <a:lnTo>
                        <a:pt x="173" y="738"/>
                      </a:lnTo>
                      <a:lnTo>
                        <a:pt x="173" y="738"/>
                      </a:lnTo>
                      <a:lnTo>
                        <a:pt x="187" y="737"/>
                      </a:lnTo>
                      <a:lnTo>
                        <a:pt x="198" y="736"/>
                      </a:lnTo>
                      <a:lnTo>
                        <a:pt x="211" y="733"/>
                      </a:lnTo>
                      <a:lnTo>
                        <a:pt x="221" y="729"/>
                      </a:lnTo>
                      <a:lnTo>
                        <a:pt x="230" y="723"/>
                      </a:lnTo>
                      <a:lnTo>
                        <a:pt x="239" y="716"/>
                      </a:lnTo>
                      <a:lnTo>
                        <a:pt x="246" y="709"/>
                      </a:lnTo>
                      <a:lnTo>
                        <a:pt x="253" y="702"/>
                      </a:lnTo>
                      <a:lnTo>
                        <a:pt x="258" y="694"/>
                      </a:lnTo>
                      <a:lnTo>
                        <a:pt x="264" y="685"/>
                      </a:lnTo>
                      <a:lnTo>
                        <a:pt x="268" y="676"/>
                      </a:lnTo>
                      <a:lnTo>
                        <a:pt x="271" y="666"/>
                      </a:lnTo>
                      <a:lnTo>
                        <a:pt x="274" y="656"/>
                      </a:lnTo>
                      <a:lnTo>
                        <a:pt x="275" y="645"/>
                      </a:lnTo>
                      <a:lnTo>
                        <a:pt x="277" y="624"/>
                      </a:lnTo>
                      <a:lnTo>
                        <a:pt x="277" y="624"/>
                      </a:lnTo>
                      <a:lnTo>
                        <a:pt x="274" y="603"/>
                      </a:lnTo>
                      <a:lnTo>
                        <a:pt x="270" y="582"/>
                      </a:lnTo>
                      <a:lnTo>
                        <a:pt x="265" y="572"/>
                      </a:lnTo>
                      <a:lnTo>
                        <a:pt x="261" y="562"/>
                      </a:lnTo>
                      <a:lnTo>
                        <a:pt x="256" y="553"/>
                      </a:lnTo>
                      <a:lnTo>
                        <a:pt x="250" y="544"/>
                      </a:lnTo>
                      <a:lnTo>
                        <a:pt x="243" y="537"/>
                      </a:lnTo>
                      <a:lnTo>
                        <a:pt x="236" y="530"/>
                      </a:lnTo>
                      <a:lnTo>
                        <a:pt x="228" y="523"/>
                      </a:lnTo>
                      <a:lnTo>
                        <a:pt x="219" y="518"/>
                      </a:lnTo>
                      <a:lnTo>
                        <a:pt x="209" y="513"/>
                      </a:lnTo>
                      <a:lnTo>
                        <a:pt x="200" y="509"/>
                      </a:lnTo>
                      <a:lnTo>
                        <a:pt x="189" y="506"/>
                      </a:lnTo>
                      <a:lnTo>
                        <a:pt x="177" y="505"/>
                      </a:lnTo>
                      <a:lnTo>
                        <a:pt x="177" y="505"/>
                      </a:lnTo>
                      <a:lnTo>
                        <a:pt x="163" y="505"/>
                      </a:lnTo>
                      <a:lnTo>
                        <a:pt x="151" y="506"/>
                      </a:lnTo>
                      <a:lnTo>
                        <a:pt x="138" y="509"/>
                      </a:lnTo>
                      <a:lnTo>
                        <a:pt x="127" y="512"/>
                      </a:lnTo>
                      <a:lnTo>
                        <a:pt x="117" y="516"/>
                      </a:lnTo>
                      <a:lnTo>
                        <a:pt x="109" y="520"/>
                      </a:lnTo>
                      <a:lnTo>
                        <a:pt x="92" y="532"/>
                      </a:lnTo>
                      <a:lnTo>
                        <a:pt x="66" y="551"/>
                      </a:lnTo>
                      <a:lnTo>
                        <a:pt x="52" y="558"/>
                      </a:lnTo>
                      <a:lnTo>
                        <a:pt x="45" y="561"/>
                      </a:lnTo>
                      <a:lnTo>
                        <a:pt x="38" y="562"/>
                      </a:lnTo>
                      <a:lnTo>
                        <a:pt x="38" y="562"/>
                      </a:lnTo>
                      <a:lnTo>
                        <a:pt x="33" y="562"/>
                      </a:lnTo>
                      <a:lnTo>
                        <a:pt x="29" y="561"/>
                      </a:lnTo>
                      <a:lnTo>
                        <a:pt x="22" y="557"/>
                      </a:lnTo>
                      <a:lnTo>
                        <a:pt x="17" y="548"/>
                      </a:lnTo>
                      <a:lnTo>
                        <a:pt x="12" y="539"/>
                      </a:lnTo>
                      <a:lnTo>
                        <a:pt x="8" y="526"/>
                      </a:lnTo>
                      <a:lnTo>
                        <a:pt x="5" y="511"/>
                      </a:lnTo>
                      <a:lnTo>
                        <a:pt x="3" y="492"/>
                      </a:lnTo>
                      <a:lnTo>
                        <a:pt x="1" y="474"/>
                      </a:lnTo>
                      <a:lnTo>
                        <a:pt x="0" y="430"/>
                      </a:lnTo>
                      <a:lnTo>
                        <a:pt x="0" y="381"/>
                      </a:lnTo>
                      <a:lnTo>
                        <a:pt x="4" y="273"/>
                      </a:lnTo>
                      <a:lnTo>
                        <a:pt x="4" y="273"/>
                      </a:lnTo>
                      <a:lnTo>
                        <a:pt x="114" y="277"/>
                      </a:lnTo>
                      <a:lnTo>
                        <a:pt x="165" y="277"/>
                      </a:lnTo>
                      <a:lnTo>
                        <a:pt x="209" y="276"/>
                      </a:lnTo>
                      <a:lnTo>
                        <a:pt x="229" y="274"/>
                      </a:lnTo>
                      <a:lnTo>
                        <a:pt x="247" y="272"/>
                      </a:lnTo>
                      <a:lnTo>
                        <a:pt x="263" y="269"/>
                      </a:lnTo>
                      <a:lnTo>
                        <a:pt x="277" y="265"/>
                      </a:lnTo>
                      <a:lnTo>
                        <a:pt x="286" y="260"/>
                      </a:lnTo>
                      <a:lnTo>
                        <a:pt x="295" y="253"/>
                      </a:lnTo>
                      <a:lnTo>
                        <a:pt x="298" y="251"/>
                      </a:lnTo>
                      <a:lnTo>
                        <a:pt x="299" y="246"/>
                      </a:lnTo>
                      <a:lnTo>
                        <a:pt x="300" y="242"/>
                      </a:lnTo>
                      <a:lnTo>
                        <a:pt x="300" y="238"/>
                      </a:lnTo>
                      <a:lnTo>
                        <a:pt x="300" y="238"/>
                      </a:lnTo>
                      <a:lnTo>
                        <a:pt x="299" y="231"/>
                      </a:lnTo>
                      <a:lnTo>
                        <a:pt x="298" y="225"/>
                      </a:lnTo>
                      <a:lnTo>
                        <a:pt x="291" y="211"/>
                      </a:lnTo>
                      <a:lnTo>
                        <a:pt x="270" y="184"/>
                      </a:lnTo>
                      <a:lnTo>
                        <a:pt x="260" y="168"/>
                      </a:lnTo>
                      <a:lnTo>
                        <a:pt x="254" y="158"/>
                      </a:lnTo>
                      <a:lnTo>
                        <a:pt x="250" y="149"/>
                      </a:lnTo>
                      <a:lnTo>
                        <a:pt x="247" y="139"/>
                      </a:lnTo>
                      <a:lnTo>
                        <a:pt x="244" y="126"/>
                      </a:lnTo>
                      <a:lnTo>
                        <a:pt x="244" y="114"/>
                      </a:lnTo>
                      <a:lnTo>
                        <a:pt x="244" y="100"/>
                      </a:lnTo>
                      <a:lnTo>
                        <a:pt x="244" y="100"/>
                      </a:lnTo>
                      <a:lnTo>
                        <a:pt x="246" y="88"/>
                      </a:lnTo>
                      <a:lnTo>
                        <a:pt x="247" y="77"/>
                      </a:lnTo>
                      <a:lnTo>
                        <a:pt x="251" y="68"/>
                      </a:lnTo>
                      <a:lnTo>
                        <a:pt x="256" y="58"/>
                      </a:lnTo>
                      <a:lnTo>
                        <a:pt x="261" y="49"/>
                      </a:lnTo>
                      <a:lnTo>
                        <a:pt x="268" y="41"/>
                      </a:lnTo>
                      <a:lnTo>
                        <a:pt x="275" y="34"/>
                      </a:lnTo>
                      <a:lnTo>
                        <a:pt x="284" y="27"/>
                      </a:lnTo>
                      <a:lnTo>
                        <a:pt x="292" y="21"/>
                      </a:lnTo>
                      <a:lnTo>
                        <a:pt x="300" y="16"/>
                      </a:lnTo>
                      <a:lnTo>
                        <a:pt x="310" y="12"/>
                      </a:lnTo>
                      <a:lnTo>
                        <a:pt x="320" y="7"/>
                      </a:lnTo>
                      <a:lnTo>
                        <a:pt x="341" y="2"/>
                      </a:lnTo>
                      <a:lnTo>
                        <a:pt x="362" y="0"/>
                      </a:lnTo>
                      <a:lnTo>
                        <a:pt x="362" y="0"/>
                      </a:lnTo>
                      <a:lnTo>
                        <a:pt x="383" y="0"/>
                      </a:lnTo>
                      <a:lnTo>
                        <a:pt x="394" y="3"/>
                      </a:lnTo>
                      <a:lnTo>
                        <a:pt x="404" y="5"/>
                      </a:lnTo>
                      <a:lnTo>
                        <a:pt x="414" y="9"/>
                      </a:lnTo>
                      <a:lnTo>
                        <a:pt x="423" y="13"/>
                      </a:lnTo>
                      <a:lnTo>
                        <a:pt x="432" y="17"/>
                      </a:lnTo>
                      <a:lnTo>
                        <a:pt x="440" y="24"/>
                      </a:lnTo>
                      <a:lnTo>
                        <a:pt x="449" y="31"/>
                      </a:lnTo>
                      <a:lnTo>
                        <a:pt x="456" y="38"/>
                      </a:lnTo>
                      <a:lnTo>
                        <a:pt x="461" y="47"/>
                      </a:lnTo>
                      <a:lnTo>
                        <a:pt x="467" y="56"/>
                      </a:lnTo>
                      <a:lnTo>
                        <a:pt x="471" y="66"/>
                      </a:lnTo>
                      <a:lnTo>
                        <a:pt x="474" y="77"/>
                      </a:lnTo>
                      <a:lnTo>
                        <a:pt x="476" y="90"/>
                      </a:lnTo>
                      <a:lnTo>
                        <a:pt x="476" y="102"/>
                      </a:lnTo>
                      <a:lnTo>
                        <a:pt x="476" y="102"/>
                      </a:lnTo>
                      <a:lnTo>
                        <a:pt x="476" y="115"/>
                      </a:lnTo>
                      <a:lnTo>
                        <a:pt x="474" y="128"/>
                      </a:lnTo>
                      <a:lnTo>
                        <a:pt x="469" y="140"/>
                      </a:lnTo>
                      <a:lnTo>
                        <a:pt x="465" y="151"/>
                      </a:lnTo>
                      <a:lnTo>
                        <a:pt x="454" y="175"/>
                      </a:lnTo>
                      <a:lnTo>
                        <a:pt x="443" y="196"/>
                      </a:lnTo>
                      <a:lnTo>
                        <a:pt x="433" y="217"/>
                      </a:lnTo>
                      <a:lnTo>
                        <a:pt x="430" y="225"/>
                      </a:lnTo>
                      <a:lnTo>
                        <a:pt x="429" y="234"/>
                      </a:lnTo>
                      <a:lnTo>
                        <a:pt x="430" y="241"/>
                      </a:lnTo>
                      <a:lnTo>
                        <a:pt x="433" y="248"/>
                      </a:lnTo>
                      <a:lnTo>
                        <a:pt x="439" y="253"/>
                      </a:lnTo>
                      <a:lnTo>
                        <a:pt x="446" y="259"/>
                      </a:lnTo>
                      <a:lnTo>
                        <a:pt x="446" y="259"/>
                      </a:lnTo>
                      <a:lnTo>
                        <a:pt x="460" y="262"/>
                      </a:lnTo>
                      <a:lnTo>
                        <a:pt x="481" y="265"/>
                      </a:lnTo>
                      <a:lnTo>
                        <a:pt x="509" y="266"/>
                      </a:lnTo>
                      <a:lnTo>
                        <a:pt x="544" y="267"/>
                      </a:lnTo>
                      <a:lnTo>
                        <a:pt x="626" y="269"/>
                      </a:lnTo>
                      <a:lnTo>
                        <a:pt x="718" y="267"/>
                      </a:lnTo>
                      <a:lnTo>
                        <a:pt x="718" y="267"/>
                      </a:lnTo>
                      <a:lnTo>
                        <a:pt x="725" y="376"/>
                      </a:lnTo>
                      <a:lnTo>
                        <a:pt x="727" y="427"/>
                      </a:lnTo>
                      <a:lnTo>
                        <a:pt x="727" y="471"/>
                      </a:lnTo>
                      <a:lnTo>
                        <a:pt x="727" y="491"/>
                      </a:lnTo>
                      <a:lnTo>
                        <a:pt x="724" y="509"/>
                      </a:lnTo>
                      <a:lnTo>
                        <a:pt x="723" y="525"/>
                      </a:lnTo>
                      <a:lnTo>
                        <a:pt x="718" y="539"/>
                      </a:lnTo>
                      <a:lnTo>
                        <a:pt x="714" y="548"/>
                      </a:lnTo>
                      <a:lnTo>
                        <a:pt x="709" y="557"/>
                      </a:lnTo>
                      <a:lnTo>
                        <a:pt x="706" y="558"/>
                      </a:lnTo>
                      <a:lnTo>
                        <a:pt x="702" y="561"/>
                      </a:lnTo>
                      <a:lnTo>
                        <a:pt x="697" y="562"/>
                      </a:lnTo>
                      <a:lnTo>
                        <a:pt x="693" y="562"/>
                      </a:lnTo>
                      <a:lnTo>
                        <a:pt x="693" y="562"/>
                      </a:lnTo>
                      <a:lnTo>
                        <a:pt x="686" y="561"/>
                      </a:lnTo>
                      <a:lnTo>
                        <a:pt x="681" y="558"/>
                      </a:lnTo>
                      <a:lnTo>
                        <a:pt x="667" y="551"/>
                      </a:lnTo>
                      <a:lnTo>
                        <a:pt x="639" y="532"/>
                      </a:lnTo>
                      <a:lnTo>
                        <a:pt x="623" y="520"/>
                      </a:lnTo>
                      <a:lnTo>
                        <a:pt x="613" y="516"/>
                      </a:lnTo>
                      <a:lnTo>
                        <a:pt x="604" y="512"/>
                      </a:lnTo>
                      <a:lnTo>
                        <a:pt x="594" y="509"/>
                      </a:lnTo>
                      <a:lnTo>
                        <a:pt x="581" y="506"/>
                      </a:lnTo>
                      <a:lnTo>
                        <a:pt x="569" y="505"/>
                      </a:lnTo>
                      <a:lnTo>
                        <a:pt x="555" y="505"/>
                      </a:lnTo>
                      <a:lnTo>
                        <a:pt x="555" y="505"/>
                      </a:lnTo>
                      <a:lnTo>
                        <a:pt x="544" y="506"/>
                      </a:lnTo>
                      <a:lnTo>
                        <a:pt x="532" y="509"/>
                      </a:lnTo>
                      <a:lnTo>
                        <a:pt x="523" y="513"/>
                      </a:lnTo>
                      <a:lnTo>
                        <a:pt x="513" y="518"/>
                      </a:lnTo>
                      <a:lnTo>
                        <a:pt x="504" y="523"/>
                      </a:lnTo>
                      <a:lnTo>
                        <a:pt x="496" y="529"/>
                      </a:lnTo>
                      <a:lnTo>
                        <a:pt x="489" y="537"/>
                      </a:lnTo>
                      <a:lnTo>
                        <a:pt x="482" y="544"/>
                      </a:lnTo>
                      <a:lnTo>
                        <a:pt x="476" y="553"/>
                      </a:lnTo>
                      <a:lnTo>
                        <a:pt x="471" y="562"/>
                      </a:lnTo>
                      <a:lnTo>
                        <a:pt x="467" y="572"/>
                      </a:lnTo>
                      <a:lnTo>
                        <a:pt x="463" y="582"/>
                      </a:lnTo>
                      <a:lnTo>
                        <a:pt x="457" y="603"/>
                      </a:lnTo>
                      <a:lnTo>
                        <a:pt x="456" y="624"/>
                      </a:lnTo>
                      <a:lnTo>
                        <a:pt x="456" y="645"/>
                      </a:lnTo>
                      <a:lnTo>
                        <a:pt x="458" y="655"/>
                      </a:lnTo>
                      <a:lnTo>
                        <a:pt x="460" y="666"/>
                      </a:lnTo>
                      <a:lnTo>
                        <a:pt x="464" y="676"/>
                      </a:lnTo>
                      <a:lnTo>
                        <a:pt x="468" y="684"/>
                      </a:lnTo>
                      <a:lnTo>
                        <a:pt x="472" y="694"/>
                      </a:lnTo>
                      <a:lnTo>
                        <a:pt x="479" y="702"/>
                      </a:lnTo>
                      <a:lnTo>
                        <a:pt x="486" y="709"/>
                      </a:lnTo>
                      <a:lnTo>
                        <a:pt x="493" y="716"/>
                      </a:lnTo>
                      <a:lnTo>
                        <a:pt x="502" y="723"/>
                      </a:lnTo>
                      <a:lnTo>
                        <a:pt x="511" y="727"/>
                      </a:lnTo>
                      <a:lnTo>
                        <a:pt x="521" y="731"/>
                      </a:lnTo>
                      <a:lnTo>
                        <a:pt x="532" y="736"/>
                      </a:lnTo>
                      <a:lnTo>
                        <a:pt x="545" y="737"/>
                      </a:lnTo>
                      <a:lnTo>
                        <a:pt x="558" y="738"/>
                      </a:lnTo>
                      <a:lnTo>
                        <a:pt x="558" y="738"/>
                      </a:lnTo>
                      <a:lnTo>
                        <a:pt x="570" y="737"/>
                      </a:lnTo>
                      <a:lnTo>
                        <a:pt x="583" y="736"/>
                      </a:lnTo>
                      <a:lnTo>
                        <a:pt x="595" y="731"/>
                      </a:lnTo>
                      <a:lnTo>
                        <a:pt x="606" y="727"/>
                      </a:lnTo>
                      <a:lnTo>
                        <a:pt x="630" y="716"/>
                      </a:lnTo>
                      <a:lnTo>
                        <a:pt x="651" y="704"/>
                      </a:lnTo>
                      <a:lnTo>
                        <a:pt x="672" y="695"/>
                      </a:lnTo>
                      <a:lnTo>
                        <a:pt x="681" y="692"/>
                      </a:lnTo>
                      <a:lnTo>
                        <a:pt x="689" y="691"/>
                      </a:lnTo>
                      <a:lnTo>
                        <a:pt x="696" y="691"/>
                      </a:lnTo>
                      <a:lnTo>
                        <a:pt x="703" y="694"/>
                      </a:lnTo>
                      <a:lnTo>
                        <a:pt x="709" y="699"/>
                      </a:lnTo>
                      <a:lnTo>
                        <a:pt x="714" y="708"/>
                      </a:lnTo>
                      <a:lnTo>
                        <a:pt x="714" y="708"/>
                      </a:lnTo>
                      <a:lnTo>
                        <a:pt x="716" y="713"/>
                      </a:lnTo>
                      <a:lnTo>
                        <a:pt x="717" y="722"/>
                      </a:lnTo>
                      <a:lnTo>
                        <a:pt x="720" y="744"/>
                      </a:lnTo>
                      <a:lnTo>
                        <a:pt x="721" y="773"/>
                      </a:lnTo>
                      <a:lnTo>
                        <a:pt x="723" y="810"/>
                      </a:lnTo>
                      <a:lnTo>
                        <a:pt x="724" y="896"/>
                      </a:lnTo>
                      <a:lnTo>
                        <a:pt x="723" y="993"/>
                      </a:lnTo>
                      <a:lnTo>
                        <a:pt x="723" y="993"/>
                      </a:lnTo>
                      <a:lnTo>
                        <a:pt x="637" y="991"/>
                      </a:lnTo>
                      <a:lnTo>
                        <a:pt x="562" y="990"/>
                      </a:lnTo>
                      <a:lnTo>
                        <a:pt x="531" y="991"/>
                      </a:lnTo>
                      <a:lnTo>
                        <a:pt x="504" y="993"/>
                      </a:lnTo>
                      <a:lnTo>
                        <a:pt x="483" y="996"/>
                      </a:lnTo>
                      <a:lnTo>
                        <a:pt x="476" y="997"/>
                      </a:lnTo>
                      <a:lnTo>
                        <a:pt x="472" y="998"/>
                      </a:lnTo>
                      <a:lnTo>
                        <a:pt x="472" y="998"/>
                      </a:lnTo>
                      <a:lnTo>
                        <a:pt x="464" y="1005"/>
                      </a:lnTo>
                      <a:lnTo>
                        <a:pt x="458" y="1012"/>
                      </a:lnTo>
                      <a:lnTo>
                        <a:pt x="456" y="1021"/>
                      </a:lnTo>
                      <a:lnTo>
                        <a:pt x="456" y="1031"/>
                      </a:lnTo>
                      <a:lnTo>
                        <a:pt x="457" y="1042"/>
                      </a:lnTo>
                      <a:lnTo>
                        <a:pt x="461" y="1053"/>
                      </a:lnTo>
                      <a:lnTo>
                        <a:pt x="471" y="1078"/>
                      </a:lnTo>
                      <a:lnTo>
                        <a:pt x="483" y="1105"/>
                      </a:lnTo>
                      <a:lnTo>
                        <a:pt x="497" y="1133"/>
                      </a:lnTo>
                      <a:lnTo>
                        <a:pt x="503" y="1147"/>
                      </a:lnTo>
                      <a:lnTo>
                        <a:pt x="509" y="1161"/>
                      </a:lnTo>
                      <a:lnTo>
                        <a:pt x="511" y="1175"/>
                      </a:lnTo>
                      <a:lnTo>
                        <a:pt x="514" y="1187"/>
                      </a:lnTo>
                      <a:lnTo>
                        <a:pt x="514" y="1187"/>
                      </a:lnTo>
                      <a:lnTo>
                        <a:pt x="514" y="1203"/>
                      </a:lnTo>
                      <a:lnTo>
                        <a:pt x="513" y="1217"/>
                      </a:lnTo>
                      <a:lnTo>
                        <a:pt x="510" y="1229"/>
                      </a:lnTo>
                      <a:lnTo>
                        <a:pt x="507" y="1242"/>
                      </a:lnTo>
                      <a:lnTo>
                        <a:pt x="502" y="1254"/>
                      </a:lnTo>
                      <a:lnTo>
                        <a:pt x="495" y="1265"/>
                      </a:lnTo>
                      <a:lnTo>
                        <a:pt x="488" y="1275"/>
                      </a:lnTo>
                      <a:lnTo>
                        <a:pt x="479" y="1285"/>
                      </a:lnTo>
                      <a:lnTo>
                        <a:pt x="469" y="1293"/>
                      </a:lnTo>
                      <a:lnTo>
                        <a:pt x="460" y="1302"/>
                      </a:lnTo>
                      <a:lnTo>
                        <a:pt x="450" y="1309"/>
                      </a:lnTo>
                      <a:lnTo>
                        <a:pt x="439" y="1314"/>
                      </a:lnTo>
                      <a:lnTo>
                        <a:pt x="426" y="1320"/>
                      </a:lnTo>
                      <a:lnTo>
                        <a:pt x="415" y="1324"/>
                      </a:lnTo>
                      <a:lnTo>
                        <a:pt x="402" y="1327"/>
                      </a:lnTo>
                      <a:lnTo>
                        <a:pt x="390" y="1328"/>
                      </a:lnTo>
                      <a:lnTo>
                        <a:pt x="390" y="1328"/>
                      </a:lnTo>
                      <a:lnTo>
                        <a:pt x="377" y="1330"/>
                      </a:lnTo>
                      <a:lnTo>
                        <a:pt x="365" y="1330"/>
                      </a:lnTo>
                      <a:lnTo>
                        <a:pt x="353" y="1328"/>
                      </a:lnTo>
                      <a:lnTo>
                        <a:pt x="341" y="1327"/>
                      </a:lnTo>
                      <a:lnTo>
                        <a:pt x="330" y="1324"/>
                      </a:lnTo>
                      <a:lnTo>
                        <a:pt x="317" y="1320"/>
                      </a:lnTo>
                      <a:lnTo>
                        <a:pt x="307" y="1314"/>
                      </a:lnTo>
                      <a:lnTo>
                        <a:pt x="298" y="1307"/>
                      </a:lnTo>
                      <a:lnTo>
                        <a:pt x="288" y="1299"/>
                      </a:lnTo>
                      <a:lnTo>
                        <a:pt x="279" y="1291"/>
                      </a:lnTo>
                      <a:lnTo>
                        <a:pt x="271" y="1279"/>
                      </a:lnTo>
                      <a:lnTo>
                        <a:pt x="265" y="1268"/>
                      </a:lnTo>
                      <a:lnTo>
                        <a:pt x="260" y="1254"/>
                      </a:lnTo>
                      <a:lnTo>
                        <a:pt x="256" y="1240"/>
                      </a:lnTo>
                      <a:lnTo>
                        <a:pt x="253" y="1225"/>
                      </a:lnTo>
                      <a:lnTo>
                        <a:pt x="251" y="1208"/>
                      </a:lnTo>
                      <a:lnTo>
                        <a:pt x="251" y="1208"/>
                      </a:lnTo>
                      <a:lnTo>
                        <a:pt x="253" y="1187"/>
                      </a:lnTo>
                      <a:lnTo>
                        <a:pt x="256" y="1168"/>
                      </a:lnTo>
                      <a:lnTo>
                        <a:pt x="260" y="1148"/>
                      </a:lnTo>
                      <a:lnTo>
                        <a:pt x="265" y="1130"/>
                      </a:lnTo>
                      <a:lnTo>
                        <a:pt x="272" y="1113"/>
                      </a:lnTo>
                      <a:lnTo>
                        <a:pt x="281" y="1098"/>
                      </a:lnTo>
                      <a:lnTo>
                        <a:pt x="295" y="1070"/>
                      </a:lnTo>
                      <a:lnTo>
                        <a:pt x="307" y="1046"/>
                      </a:lnTo>
                      <a:lnTo>
                        <a:pt x="312" y="1035"/>
                      </a:lnTo>
                      <a:lnTo>
                        <a:pt x="313" y="1026"/>
                      </a:lnTo>
                      <a:lnTo>
                        <a:pt x="313" y="1018"/>
                      </a:lnTo>
                      <a:lnTo>
                        <a:pt x="310" y="1011"/>
                      </a:lnTo>
                      <a:lnTo>
                        <a:pt x="303" y="1005"/>
                      </a:lnTo>
                      <a:lnTo>
                        <a:pt x="293" y="1001"/>
                      </a:lnTo>
                      <a:lnTo>
                        <a:pt x="293" y="1001"/>
                      </a:lnTo>
                      <a:lnTo>
                        <a:pt x="272" y="997"/>
                      </a:lnTo>
                      <a:lnTo>
                        <a:pt x="246" y="994"/>
                      </a:lnTo>
                      <a:lnTo>
                        <a:pt x="215" y="993"/>
                      </a:lnTo>
                      <a:lnTo>
                        <a:pt x="179" y="991"/>
                      </a:lnTo>
                      <a:lnTo>
                        <a:pt x="98" y="993"/>
                      </a:lnTo>
                      <a:lnTo>
                        <a:pt x="10" y="996"/>
                      </a:lnTo>
                      <a:lnTo>
                        <a:pt x="10" y="996"/>
                      </a:lnTo>
                      <a:close/>
                    </a:path>
                  </a:pathLst>
                </a:custGeom>
                <a:solidFill>
                  <a:schemeClr val="bg1"/>
                </a:solidFill>
                <a:ln w="28575" cap="rnd">
                  <a:solidFill>
                    <a:srgbClr val="70A49B"/>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0" name="Freeform 6"/>
                <p:cNvSpPr>
                  <a:spLocks/>
                </p:cNvSpPr>
                <p:nvPr/>
              </p:nvSpPr>
              <p:spPr bwMode="auto">
                <a:xfrm>
                  <a:off x="5013325" y="1773238"/>
                  <a:ext cx="1563688" cy="1149350"/>
                </a:xfrm>
                <a:custGeom>
                  <a:avLst/>
                  <a:gdLst>
                    <a:gd name="T0" fmla="*/ 985 w 985"/>
                    <a:gd name="T1" fmla="*/ 74 h 724"/>
                    <a:gd name="T2" fmla="*/ 978 w 985"/>
                    <a:gd name="T3" fmla="*/ 45 h 724"/>
                    <a:gd name="T4" fmla="*/ 949 w 985"/>
                    <a:gd name="T5" fmla="*/ 13 h 724"/>
                    <a:gd name="T6" fmla="*/ 901 w 985"/>
                    <a:gd name="T7" fmla="*/ 0 h 724"/>
                    <a:gd name="T8" fmla="*/ 269 w 985"/>
                    <a:gd name="T9" fmla="*/ 32 h 724"/>
                    <a:gd name="T10" fmla="*/ 267 w 985"/>
                    <a:gd name="T11" fmla="*/ 189 h 724"/>
                    <a:gd name="T12" fmla="*/ 260 w 985"/>
                    <a:gd name="T13" fmla="*/ 270 h 724"/>
                    <a:gd name="T14" fmla="*/ 246 w 985"/>
                    <a:gd name="T15" fmla="*/ 327 h 724"/>
                    <a:gd name="T16" fmla="*/ 232 w 985"/>
                    <a:gd name="T17" fmla="*/ 344 h 724"/>
                    <a:gd name="T18" fmla="*/ 222 w 985"/>
                    <a:gd name="T19" fmla="*/ 345 h 724"/>
                    <a:gd name="T20" fmla="*/ 202 w 985"/>
                    <a:gd name="T21" fmla="*/ 328 h 724"/>
                    <a:gd name="T22" fmla="*/ 164 w 985"/>
                    <a:gd name="T23" fmla="*/ 295 h 724"/>
                    <a:gd name="T24" fmla="*/ 127 w 985"/>
                    <a:gd name="T25" fmla="*/ 280 h 724"/>
                    <a:gd name="T26" fmla="*/ 93 w 985"/>
                    <a:gd name="T27" fmla="*/ 275 h 724"/>
                    <a:gd name="T28" fmla="*/ 61 w 985"/>
                    <a:gd name="T29" fmla="*/ 281 h 724"/>
                    <a:gd name="T30" fmla="*/ 34 w 985"/>
                    <a:gd name="T31" fmla="*/ 294 h 724"/>
                    <a:gd name="T32" fmla="*/ 16 w 985"/>
                    <a:gd name="T33" fmla="*/ 313 h 724"/>
                    <a:gd name="T34" fmla="*/ 5 w 985"/>
                    <a:gd name="T35" fmla="*/ 338 h 724"/>
                    <a:gd name="T36" fmla="*/ 1 w 985"/>
                    <a:gd name="T37" fmla="*/ 396 h 724"/>
                    <a:gd name="T38" fmla="*/ 19 w 985"/>
                    <a:gd name="T39" fmla="*/ 449 h 724"/>
                    <a:gd name="T40" fmla="*/ 41 w 985"/>
                    <a:gd name="T41" fmla="*/ 477 h 724"/>
                    <a:gd name="T42" fmla="*/ 64 w 985"/>
                    <a:gd name="T43" fmla="*/ 489 h 724"/>
                    <a:gd name="T44" fmla="*/ 92 w 985"/>
                    <a:gd name="T45" fmla="*/ 493 h 724"/>
                    <a:gd name="T46" fmla="*/ 143 w 985"/>
                    <a:gd name="T47" fmla="*/ 488 h 724"/>
                    <a:gd name="T48" fmla="*/ 197 w 985"/>
                    <a:gd name="T49" fmla="*/ 465 h 724"/>
                    <a:gd name="T50" fmla="*/ 227 w 985"/>
                    <a:gd name="T51" fmla="*/ 460 h 724"/>
                    <a:gd name="T52" fmla="*/ 251 w 985"/>
                    <a:gd name="T53" fmla="*/ 477 h 724"/>
                    <a:gd name="T54" fmla="*/ 262 w 985"/>
                    <a:gd name="T55" fmla="*/ 510 h 724"/>
                    <a:gd name="T56" fmla="*/ 271 w 985"/>
                    <a:gd name="T57" fmla="*/ 570 h 724"/>
                    <a:gd name="T58" fmla="*/ 271 w 985"/>
                    <a:gd name="T59" fmla="*/ 718 h 724"/>
                    <a:gd name="T60" fmla="*/ 517 w 985"/>
                    <a:gd name="T61" fmla="*/ 724 h 724"/>
                    <a:gd name="T62" fmla="*/ 546 w 985"/>
                    <a:gd name="T63" fmla="*/ 720 h 724"/>
                    <a:gd name="T64" fmla="*/ 570 w 985"/>
                    <a:gd name="T65" fmla="*/ 700 h 724"/>
                    <a:gd name="T66" fmla="*/ 575 w 985"/>
                    <a:gd name="T67" fmla="*/ 678 h 724"/>
                    <a:gd name="T68" fmla="*/ 566 w 985"/>
                    <a:gd name="T69" fmla="*/ 657 h 724"/>
                    <a:gd name="T70" fmla="*/ 522 w 985"/>
                    <a:gd name="T71" fmla="*/ 577 h 724"/>
                    <a:gd name="T72" fmla="*/ 510 w 985"/>
                    <a:gd name="T73" fmla="*/ 533 h 724"/>
                    <a:gd name="T74" fmla="*/ 511 w 985"/>
                    <a:gd name="T75" fmla="*/ 509 h 724"/>
                    <a:gd name="T76" fmla="*/ 521 w 985"/>
                    <a:gd name="T77" fmla="*/ 477 h 724"/>
                    <a:gd name="T78" fmla="*/ 542 w 985"/>
                    <a:gd name="T79" fmla="*/ 450 h 724"/>
                    <a:gd name="T80" fmla="*/ 568 w 985"/>
                    <a:gd name="T81" fmla="*/ 431 h 724"/>
                    <a:gd name="T82" fmla="*/ 601 w 985"/>
                    <a:gd name="T83" fmla="*/ 418 h 724"/>
                    <a:gd name="T84" fmla="*/ 624 w 985"/>
                    <a:gd name="T85" fmla="*/ 414 h 724"/>
                    <a:gd name="T86" fmla="*/ 658 w 985"/>
                    <a:gd name="T87" fmla="*/ 414 h 724"/>
                    <a:gd name="T88" fmla="*/ 690 w 985"/>
                    <a:gd name="T89" fmla="*/ 424 h 724"/>
                    <a:gd name="T90" fmla="*/ 719 w 985"/>
                    <a:gd name="T91" fmla="*/ 442 h 724"/>
                    <a:gd name="T92" fmla="*/ 740 w 985"/>
                    <a:gd name="T93" fmla="*/ 472 h 724"/>
                    <a:gd name="T94" fmla="*/ 752 w 985"/>
                    <a:gd name="T95" fmla="*/ 512 h 724"/>
                    <a:gd name="T96" fmla="*/ 753 w 985"/>
                    <a:gd name="T97" fmla="*/ 544 h 724"/>
                    <a:gd name="T98" fmla="*/ 746 w 985"/>
                    <a:gd name="T99" fmla="*/ 580 h 724"/>
                    <a:gd name="T100" fmla="*/ 728 w 985"/>
                    <a:gd name="T101" fmla="*/ 619 h 724"/>
                    <a:gd name="T102" fmla="*/ 704 w 985"/>
                    <a:gd name="T103" fmla="*/ 660 h 724"/>
                    <a:gd name="T104" fmla="*/ 696 w 985"/>
                    <a:gd name="T105" fmla="*/ 686 h 724"/>
                    <a:gd name="T106" fmla="*/ 697 w 985"/>
                    <a:gd name="T107" fmla="*/ 695 h 724"/>
                    <a:gd name="T108" fmla="*/ 714 w 985"/>
                    <a:gd name="T109" fmla="*/ 706 h 724"/>
                    <a:gd name="T110" fmla="*/ 763 w 985"/>
                    <a:gd name="T111" fmla="*/ 716 h 724"/>
                    <a:gd name="T112" fmla="*/ 905 w 985"/>
                    <a:gd name="T113" fmla="*/ 717 h 724"/>
                    <a:gd name="T114" fmla="*/ 985 w 985"/>
                    <a:gd name="T115" fmla="*/ 71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724">
                      <a:moveTo>
                        <a:pt x="985" y="716"/>
                      </a:moveTo>
                      <a:lnTo>
                        <a:pt x="985" y="74"/>
                      </a:lnTo>
                      <a:lnTo>
                        <a:pt x="985" y="74"/>
                      </a:lnTo>
                      <a:lnTo>
                        <a:pt x="985" y="67"/>
                      </a:lnTo>
                      <a:lnTo>
                        <a:pt x="984" y="59"/>
                      </a:lnTo>
                      <a:lnTo>
                        <a:pt x="978" y="45"/>
                      </a:lnTo>
                      <a:lnTo>
                        <a:pt x="971" y="32"/>
                      </a:lnTo>
                      <a:lnTo>
                        <a:pt x="960" y="21"/>
                      </a:lnTo>
                      <a:lnTo>
                        <a:pt x="949" y="13"/>
                      </a:lnTo>
                      <a:lnTo>
                        <a:pt x="933" y="6"/>
                      </a:lnTo>
                      <a:lnTo>
                        <a:pt x="918" y="1"/>
                      </a:lnTo>
                      <a:lnTo>
                        <a:pt x="901" y="0"/>
                      </a:lnTo>
                      <a:lnTo>
                        <a:pt x="268" y="0"/>
                      </a:lnTo>
                      <a:lnTo>
                        <a:pt x="268" y="0"/>
                      </a:lnTo>
                      <a:lnTo>
                        <a:pt x="269" y="32"/>
                      </a:lnTo>
                      <a:lnTo>
                        <a:pt x="269" y="77"/>
                      </a:lnTo>
                      <a:lnTo>
                        <a:pt x="269" y="131"/>
                      </a:lnTo>
                      <a:lnTo>
                        <a:pt x="267" y="189"/>
                      </a:lnTo>
                      <a:lnTo>
                        <a:pt x="267" y="189"/>
                      </a:lnTo>
                      <a:lnTo>
                        <a:pt x="262" y="245"/>
                      </a:lnTo>
                      <a:lnTo>
                        <a:pt x="260" y="270"/>
                      </a:lnTo>
                      <a:lnTo>
                        <a:pt x="255" y="292"/>
                      </a:lnTo>
                      <a:lnTo>
                        <a:pt x="251" y="312"/>
                      </a:lnTo>
                      <a:lnTo>
                        <a:pt x="246" y="327"/>
                      </a:lnTo>
                      <a:lnTo>
                        <a:pt x="239" y="338"/>
                      </a:lnTo>
                      <a:lnTo>
                        <a:pt x="236" y="342"/>
                      </a:lnTo>
                      <a:lnTo>
                        <a:pt x="232" y="344"/>
                      </a:lnTo>
                      <a:lnTo>
                        <a:pt x="232" y="344"/>
                      </a:lnTo>
                      <a:lnTo>
                        <a:pt x="226" y="345"/>
                      </a:lnTo>
                      <a:lnTo>
                        <a:pt x="222" y="345"/>
                      </a:lnTo>
                      <a:lnTo>
                        <a:pt x="216" y="342"/>
                      </a:lnTo>
                      <a:lnTo>
                        <a:pt x="212" y="338"/>
                      </a:lnTo>
                      <a:lnTo>
                        <a:pt x="202" y="328"/>
                      </a:lnTo>
                      <a:lnTo>
                        <a:pt x="190" y="315"/>
                      </a:lnTo>
                      <a:lnTo>
                        <a:pt x="174" y="301"/>
                      </a:lnTo>
                      <a:lnTo>
                        <a:pt x="164" y="295"/>
                      </a:lnTo>
                      <a:lnTo>
                        <a:pt x="153" y="289"/>
                      </a:lnTo>
                      <a:lnTo>
                        <a:pt x="141" y="284"/>
                      </a:lnTo>
                      <a:lnTo>
                        <a:pt x="127" y="280"/>
                      </a:lnTo>
                      <a:lnTo>
                        <a:pt x="111" y="277"/>
                      </a:lnTo>
                      <a:lnTo>
                        <a:pt x="93" y="275"/>
                      </a:lnTo>
                      <a:lnTo>
                        <a:pt x="93" y="275"/>
                      </a:lnTo>
                      <a:lnTo>
                        <a:pt x="82" y="277"/>
                      </a:lnTo>
                      <a:lnTo>
                        <a:pt x="71" y="278"/>
                      </a:lnTo>
                      <a:lnTo>
                        <a:pt x="61" y="281"/>
                      </a:lnTo>
                      <a:lnTo>
                        <a:pt x="51" y="284"/>
                      </a:lnTo>
                      <a:lnTo>
                        <a:pt x="43" y="288"/>
                      </a:lnTo>
                      <a:lnTo>
                        <a:pt x="34" y="294"/>
                      </a:lnTo>
                      <a:lnTo>
                        <a:pt x="27" y="299"/>
                      </a:lnTo>
                      <a:lnTo>
                        <a:pt x="22" y="306"/>
                      </a:lnTo>
                      <a:lnTo>
                        <a:pt x="16" y="313"/>
                      </a:lnTo>
                      <a:lnTo>
                        <a:pt x="12" y="322"/>
                      </a:lnTo>
                      <a:lnTo>
                        <a:pt x="8" y="330"/>
                      </a:lnTo>
                      <a:lnTo>
                        <a:pt x="5" y="338"/>
                      </a:lnTo>
                      <a:lnTo>
                        <a:pt x="1" y="356"/>
                      </a:lnTo>
                      <a:lnTo>
                        <a:pt x="0" y="376"/>
                      </a:lnTo>
                      <a:lnTo>
                        <a:pt x="1" y="396"/>
                      </a:lnTo>
                      <a:lnTo>
                        <a:pt x="4" y="414"/>
                      </a:lnTo>
                      <a:lnTo>
                        <a:pt x="11" y="432"/>
                      </a:lnTo>
                      <a:lnTo>
                        <a:pt x="19" y="449"/>
                      </a:lnTo>
                      <a:lnTo>
                        <a:pt x="29" y="464"/>
                      </a:lnTo>
                      <a:lnTo>
                        <a:pt x="36" y="471"/>
                      </a:lnTo>
                      <a:lnTo>
                        <a:pt x="41" y="477"/>
                      </a:lnTo>
                      <a:lnTo>
                        <a:pt x="48" y="481"/>
                      </a:lnTo>
                      <a:lnTo>
                        <a:pt x="57" y="485"/>
                      </a:lnTo>
                      <a:lnTo>
                        <a:pt x="64" y="489"/>
                      </a:lnTo>
                      <a:lnTo>
                        <a:pt x="72" y="491"/>
                      </a:lnTo>
                      <a:lnTo>
                        <a:pt x="72" y="491"/>
                      </a:lnTo>
                      <a:lnTo>
                        <a:pt x="92" y="493"/>
                      </a:lnTo>
                      <a:lnTo>
                        <a:pt x="110" y="493"/>
                      </a:lnTo>
                      <a:lnTo>
                        <a:pt x="128" y="491"/>
                      </a:lnTo>
                      <a:lnTo>
                        <a:pt x="143" y="488"/>
                      </a:lnTo>
                      <a:lnTo>
                        <a:pt x="159" y="482"/>
                      </a:lnTo>
                      <a:lnTo>
                        <a:pt x="171" y="477"/>
                      </a:lnTo>
                      <a:lnTo>
                        <a:pt x="197" y="465"/>
                      </a:lnTo>
                      <a:lnTo>
                        <a:pt x="208" y="463"/>
                      </a:lnTo>
                      <a:lnTo>
                        <a:pt x="218" y="460"/>
                      </a:lnTo>
                      <a:lnTo>
                        <a:pt x="227" y="460"/>
                      </a:lnTo>
                      <a:lnTo>
                        <a:pt x="236" y="461"/>
                      </a:lnTo>
                      <a:lnTo>
                        <a:pt x="244" y="468"/>
                      </a:lnTo>
                      <a:lnTo>
                        <a:pt x="251" y="477"/>
                      </a:lnTo>
                      <a:lnTo>
                        <a:pt x="257" y="491"/>
                      </a:lnTo>
                      <a:lnTo>
                        <a:pt x="262" y="510"/>
                      </a:lnTo>
                      <a:lnTo>
                        <a:pt x="262" y="510"/>
                      </a:lnTo>
                      <a:lnTo>
                        <a:pt x="267" y="526"/>
                      </a:lnTo>
                      <a:lnTo>
                        <a:pt x="269" y="547"/>
                      </a:lnTo>
                      <a:lnTo>
                        <a:pt x="271" y="570"/>
                      </a:lnTo>
                      <a:lnTo>
                        <a:pt x="272" y="595"/>
                      </a:lnTo>
                      <a:lnTo>
                        <a:pt x="272" y="656"/>
                      </a:lnTo>
                      <a:lnTo>
                        <a:pt x="271" y="718"/>
                      </a:lnTo>
                      <a:lnTo>
                        <a:pt x="271" y="718"/>
                      </a:lnTo>
                      <a:lnTo>
                        <a:pt x="419" y="721"/>
                      </a:lnTo>
                      <a:lnTo>
                        <a:pt x="517" y="724"/>
                      </a:lnTo>
                      <a:lnTo>
                        <a:pt x="517" y="724"/>
                      </a:lnTo>
                      <a:lnTo>
                        <a:pt x="533" y="723"/>
                      </a:lnTo>
                      <a:lnTo>
                        <a:pt x="546" y="720"/>
                      </a:lnTo>
                      <a:lnTo>
                        <a:pt x="556" y="714"/>
                      </a:lnTo>
                      <a:lnTo>
                        <a:pt x="564" y="709"/>
                      </a:lnTo>
                      <a:lnTo>
                        <a:pt x="570" y="700"/>
                      </a:lnTo>
                      <a:lnTo>
                        <a:pt x="573" y="693"/>
                      </a:lnTo>
                      <a:lnTo>
                        <a:pt x="575" y="685"/>
                      </a:lnTo>
                      <a:lnTo>
                        <a:pt x="575" y="678"/>
                      </a:lnTo>
                      <a:lnTo>
                        <a:pt x="575" y="678"/>
                      </a:lnTo>
                      <a:lnTo>
                        <a:pt x="573" y="670"/>
                      </a:lnTo>
                      <a:lnTo>
                        <a:pt x="566" y="657"/>
                      </a:lnTo>
                      <a:lnTo>
                        <a:pt x="545" y="621"/>
                      </a:lnTo>
                      <a:lnTo>
                        <a:pt x="533" y="600"/>
                      </a:lnTo>
                      <a:lnTo>
                        <a:pt x="522" y="577"/>
                      </a:lnTo>
                      <a:lnTo>
                        <a:pt x="515" y="555"/>
                      </a:lnTo>
                      <a:lnTo>
                        <a:pt x="513" y="544"/>
                      </a:lnTo>
                      <a:lnTo>
                        <a:pt x="510" y="533"/>
                      </a:lnTo>
                      <a:lnTo>
                        <a:pt x="510" y="533"/>
                      </a:lnTo>
                      <a:lnTo>
                        <a:pt x="510" y="520"/>
                      </a:lnTo>
                      <a:lnTo>
                        <a:pt x="511" y="509"/>
                      </a:lnTo>
                      <a:lnTo>
                        <a:pt x="513" y="498"/>
                      </a:lnTo>
                      <a:lnTo>
                        <a:pt x="517" y="486"/>
                      </a:lnTo>
                      <a:lnTo>
                        <a:pt x="521" y="477"/>
                      </a:lnTo>
                      <a:lnTo>
                        <a:pt x="527" y="467"/>
                      </a:lnTo>
                      <a:lnTo>
                        <a:pt x="533" y="458"/>
                      </a:lnTo>
                      <a:lnTo>
                        <a:pt x="542" y="450"/>
                      </a:lnTo>
                      <a:lnTo>
                        <a:pt x="550" y="443"/>
                      </a:lnTo>
                      <a:lnTo>
                        <a:pt x="559" y="436"/>
                      </a:lnTo>
                      <a:lnTo>
                        <a:pt x="568" y="431"/>
                      </a:lnTo>
                      <a:lnTo>
                        <a:pt x="580" y="425"/>
                      </a:lnTo>
                      <a:lnTo>
                        <a:pt x="589" y="421"/>
                      </a:lnTo>
                      <a:lnTo>
                        <a:pt x="601" y="418"/>
                      </a:lnTo>
                      <a:lnTo>
                        <a:pt x="612" y="415"/>
                      </a:lnTo>
                      <a:lnTo>
                        <a:pt x="624" y="414"/>
                      </a:lnTo>
                      <a:lnTo>
                        <a:pt x="624" y="414"/>
                      </a:lnTo>
                      <a:lnTo>
                        <a:pt x="636" y="412"/>
                      </a:lnTo>
                      <a:lnTo>
                        <a:pt x="647" y="412"/>
                      </a:lnTo>
                      <a:lnTo>
                        <a:pt x="658" y="414"/>
                      </a:lnTo>
                      <a:lnTo>
                        <a:pt x="669" y="415"/>
                      </a:lnTo>
                      <a:lnTo>
                        <a:pt x="680" y="419"/>
                      </a:lnTo>
                      <a:lnTo>
                        <a:pt x="690" y="424"/>
                      </a:lnTo>
                      <a:lnTo>
                        <a:pt x="701" y="429"/>
                      </a:lnTo>
                      <a:lnTo>
                        <a:pt x="710" y="435"/>
                      </a:lnTo>
                      <a:lnTo>
                        <a:pt x="719" y="442"/>
                      </a:lnTo>
                      <a:lnTo>
                        <a:pt x="726" y="452"/>
                      </a:lnTo>
                      <a:lnTo>
                        <a:pt x="733" y="461"/>
                      </a:lnTo>
                      <a:lnTo>
                        <a:pt x="740" y="472"/>
                      </a:lnTo>
                      <a:lnTo>
                        <a:pt x="745" y="484"/>
                      </a:lnTo>
                      <a:lnTo>
                        <a:pt x="749" y="498"/>
                      </a:lnTo>
                      <a:lnTo>
                        <a:pt x="752" y="512"/>
                      </a:lnTo>
                      <a:lnTo>
                        <a:pt x="753" y="528"/>
                      </a:lnTo>
                      <a:lnTo>
                        <a:pt x="753" y="528"/>
                      </a:lnTo>
                      <a:lnTo>
                        <a:pt x="753" y="544"/>
                      </a:lnTo>
                      <a:lnTo>
                        <a:pt x="752" y="556"/>
                      </a:lnTo>
                      <a:lnTo>
                        <a:pt x="750" y="569"/>
                      </a:lnTo>
                      <a:lnTo>
                        <a:pt x="746" y="580"/>
                      </a:lnTo>
                      <a:lnTo>
                        <a:pt x="742" y="591"/>
                      </a:lnTo>
                      <a:lnTo>
                        <a:pt x="738" y="601"/>
                      </a:lnTo>
                      <a:lnTo>
                        <a:pt x="728" y="619"/>
                      </a:lnTo>
                      <a:lnTo>
                        <a:pt x="717" y="635"/>
                      </a:lnTo>
                      <a:lnTo>
                        <a:pt x="707" y="651"/>
                      </a:lnTo>
                      <a:lnTo>
                        <a:pt x="704" y="660"/>
                      </a:lnTo>
                      <a:lnTo>
                        <a:pt x="700" y="668"/>
                      </a:lnTo>
                      <a:lnTo>
                        <a:pt x="697" y="677"/>
                      </a:lnTo>
                      <a:lnTo>
                        <a:pt x="696" y="686"/>
                      </a:lnTo>
                      <a:lnTo>
                        <a:pt x="696" y="686"/>
                      </a:lnTo>
                      <a:lnTo>
                        <a:pt x="696" y="691"/>
                      </a:lnTo>
                      <a:lnTo>
                        <a:pt x="697" y="695"/>
                      </a:lnTo>
                      <a:lnTo>
                        <a:pt x="700" y="698"/>
                      </a:lnTo>
                      <a:lnTo>
                        <a:pt x="703" y="700"/>
                      </a:lnTo>
                      <a:lnTo>
                        <a:pt x="714" y="706"/>
                      </a:lnTo>
                      <a:lnTo>
                        <a:pt x="726" y="710"/>
                      </a:lnTo>
                      <a:lnTo>
                        <a:pt x="743" y="713"/>
                      </a:lnTo>
                      <a:lnTo>
                        <a:pt x="763" y="716"/>
                      </a:lnTo>
                      <a:lnTo>
                        <a:pt x="807" y="718"/>
                      </a:lnTo>
                      <a:lnTo>
                        <a:pt x="856" y="718"/>
                      </a:lnTo>
                      <a:lnTo>
                        <a:pt x="905" y="717"/>
                      </a:lnTo>
                      <a:lnTo>
                        <a:pt x="950" y="716"/>
                      </a:lnTo>
                      <a:lnTo>
                        <a:pt x="985" y="716"/>
                      </a:lnTo>
                      <a:lnTo>
                        <a:pt x="985" y="716"/>
                      </a:lnTo>
                      <a:close/>
                    </a:path>
                  </a:pathLst>
                </a:custGeom>
                <a:noFill/>
                <a:ln w="28575" cap="rnd">
                  <a:solidFill>
                    <a:srgbClr val="416660"/>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34" name="Freeform 10"/>
                <p:cNvSpPr>
                  <a:spLocks/>
                </p:cNvSpPr>
                <p:nvPr/>
              </p:nvSpPr>
              <p:spPr bwMode="auto">
                <a:xfrm>
                  <a:off x="2025650" y="5175250"/>
                  <a:ext cx="1549400" cy="1149350"/>
                </a:xfrm>
                <a:custGeom>
                  <a:avLst/>
                  <a:gdLst>
                    <a:gd name="T0" fmla="*/ 0 w 976"/>
                    <a:gd name="T1" fmla="*/ 649 h 724"/>
                    <a:gd name="T2" fmla="*/ 7 w 976"/>
                    <a:gd name="T3" fmla="*/ 678 h 724"/>
                    <a:gd name="T4" fmla="*/ 38 w 976"/>
                    <a:gd name="T5" fmla="*/ 711 h 724"/>
                    <a:gd name="T6" fmla="*/ 84 w 976"/>
                    <a:gd name="T7" fmla="*/ 724 h 724"/>
                    <a:gd name="T8" fmla="*/ 716 w 976"/>
                    <a:gd name="T9" fmla="*/ 649 h 724"/>
                    <a:gd name="T10" fmla="*/ 713 w 976"/>
                    <a:gd name="T11" fmla="*/ 471 h 724"/>
                    <a:gd name="T12" fmla="*/ 720 w 976"/>
                    <a:gd name="T13" fmla="*/ 414 h 724"/>
                    <a:gd name="T14" fmla="*/ 735 w 976"/>
                    <a:gd name="T15" fmla="*/ 383 h 724"/>
                    <a:gd name="T16" fmla="*/ 748 w 976"/>
                    <a:gd name="T17" fmla="*/ 379 h 724"/>
                    <a:gd name="T18" fmla="*/ 759 w 976"/>
                    <a:gd name="T19" fmla="*/ 380 h 724"/>
                    <a:gd name="T20" fmla="*/ 784 w 976"/>
                    <a:gd name="T21" fmla="*/ 404 h 724"/>
                    <a:gd name="T22" fmla="*/ 814 w 976"/>
                    <a:gd name="T23" fmla="*/ 429 h 724"/>
                    <a:gd name="T24" fmla="*/ 847 w 976"/>
                    <a:gd name="T25" fmla="*/ 443 h 724"/>
                    <a:gd name="T26" fmla="*/ 892 w 976"/>
                    <a:gd name="T27" fmla="*/ 447 h 724"/>
                    <a:gd name="T28" fmla="*/ 909 w 976"/>
                    <a:gd name="T29" fmla="*/ 444 h 724"/>
                    <a:gd name="T30" fmla="*/ 938 w 976"/>
                    <a:gd name="T31" fmla="*/ 430 h 724"/>
                    <a:gd name="T32" fmla="*/ 967 w 976"/>
                    <a:gd name="T33" fmla="*/ 391 h 724"/>
                    <a:gd name="T34" fmla="*/ 976 w 976"/>
                    <a:gd name="T35" fmla="*/ 342 h 724"/>
                    <a:gd name="T36" fmla="*/ 965 w 976"/>
                    <a:gd name="T37" fmla="*/ 293 h 724"/>
                    <a:gd name="T38" fmla="*/ 932 w 976"/>
                    <a:gd name="T39" fmla="*/ 256 h 724"/>
                    <a:gd name="T40" fmla="*/ 918 w 976"/>
                    <a:gd name="T41" fmla="*/ 247 h 724"/>
                    <a:gd name="T42" fmla="*/ 867 w 976"/>
                    <a:gd name="T43" fmla="*/ 239 h 724"/>
                    <a:gd name="T44" fmla="*/ 821 w 976"/>
                    <a:gd name="T45" fmla="*/ 249 h 724"/>
                    <a:gd name="T46" fmla="*/ 772 w 976"/>
                    <a:gd name="T47" fmla="*/ 263 h 724"/>
                    <a:gd name="T48" fmla="*/ 748 w 976"/>
                    <a:gd name="T49" fmla="*/ 259 h 724"/>
                    <a:gd name="T50" fmla="*/ 728 w 976"/>
                    <a:gd name="T51" fmla="*/ 232 h 724"/>
                    <a:gd name="T52" fmla="*/ 718 w 976"/>
                    <a:gd name="T53" fmla="*/ 197 h 724"/>
                    <a:gd name="T54" fmla="*/ 712 w 976"/>
                    <a:gd name="T55" fmla="*/ 68 h 724"/>
                    <a:gd name="T56" fmla="*/ 565 w 976"/>
                    <a:gd name="T57" fmla="*/ 1 h 724"/>
                    <a:gd name="T58" fmla="*/ 452 w 976"/>
                    <a:gd name="T59" fmla="*/ 1 h 724"/>
                    <a:gd name="T60" fmla="*/ 419 w 976"/>
                    <a:gd name="T61" fmla="*/ 15 h 724"/>
                    <a:gd name="T62" fmla="*/ 408 w 976"/>
                    <a:gd name="T63" fmla="*/ 38 h 724"/>
                    <a:gd name="T64" fmla="*/ 415 w 976"/>
                    <a:gd name="T65" fmla="*/ 54 h 724"/>
                    <a:gd name="T66" fmla="*/ 445 w 976"/>
                    <a:gd name="T67" fmla="*/ 103 h 724"/>
                    <a:gd name="T68" fmla="*/ 470 w 976"/>
                    <a:gd name="T69" fmla="*/ 159 h 724"/>
                    <a:gd name="T70" fmla="*/ 475 w 976"/>
                    <a:gd name="T71" fmla="*/ 194 h 724"/>
                    <a:gd name="T72" fmla="*/ 472 w 976"/>
                    <a:gd name="T73" fmla="*/ 221 h 724"/>
                    <a:gd name="T74" fmla="*/ 461 w 976"/>
                    <a:gd name="T75" fmla="*/ 254 h 724"/>
                    <a:gd name="T76" fmla="*/ 439 w 976"/>
                    <a:gd name="T77" fmla="*/ 279 h 724"/>
                    <a:gd name="T78" fmla="*/ 412 w 976"/>
                    <a:gd name="T79" fmla="*/ 296 h 724"/>
                    <a:gd name="T80" fmla="*/ 380 w 976"/>
                    <a:gd name="T81" fmla="*/ 306 h 724"/>
                    <a:gd name="T82" fmla="*/ 358 w 976"/>
                    <a:gd name="T83" fmla="*/ 309 h 724"/>
                    <a:gd name="T84" fmla="*/ 324 w 976"/>
                    <a:gd name="T85" fmla="*/ 305 h 724"/>
                    <a:gd name="T86" fmla="*/ 294 w 976"/>
                    <a:gd name="T87" fmla="*/ 293 h 724"/>
                    <a:gd name="T88" fmla="*/ 267 w 976"/>
                    <a:gd name="T89" fmla="*/ 272 h 724"/>
                    <a:gd name="T90" fmla="*/ 247 w 976"/>
                    <a:gd name="T91" fmla="*/ 245 h 724"/>
                    <a:gd name="T92" fmla="*/ 236 w 976"/>
                    <a:gd name="T93" fmla="*/ 207 h 724"/>
                    <a:gd name="T94" fmla="*/ 236 w 976"/>
                    <a:gd name="T95" fmla="*/ 180 h 724"/>
                    <a:gd name="T96" fmla="*/ 243 w 976"/>
                    <a:gd name="T97" fmla="*/ 144 h 724"/>
                    <a:gd name="T98" fmla="*/ 278 w 976"/>
                    <a:gd name="T99" fmla="*/ 66 h 724"/>
                    <a:gd name="T100" fmla="*/ 289 w 976"/>
                    <a:gd name="T101" fmla="*/ 38 h 724"/>
                    <a:gd name="T102" fmla="*/ 288 w 976"/>
                    <a:gd name="T103" fmla="*/ 31 h 724"/>
                    <a:gd name="T104" fmla="*/ 271 w 976"/>
                    <a:gd name="T105" fmla="*/ 19 h 724"/>
                    <a:gd name="T106" fmla="*/ 221 w 976"/>
                    <a:gd name="T107" fmla="*/ 11 h 724"/>
                    <a:gd name="T108" fmla="*/ 78 w 976"/>
                    <a:gd name="T109" fmla="*/ 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6" h="724">
                      <a:moveTo>
                        <a:pt x="0" y="7"/>
                      </a:moveTo>
                      <a:lnTo>
                        <a:pt x="0" y="649"/>
                      </a:lnTo>
                      <a:lnTo>
                        <a:pt x="0" y="649"/>
                      </a:lnTo>
                      <a:lnTo>
                        <a:pt x="0" y="657"/>
                      </a:lnTo>
                      <a:lnTo>
                        <a:pt x="1" y="664"/>
                      </a:lnTo>
                      <a:lnTo>
                        <a:pt x="7" y="678"/>
                      </a:lnTo>
                      <a:lnTo>
                        <a:pt x="14" y="690"/>
                      </a:lnTo>
                      <a:lnTo>
                        <a:pt x="25" y="702"/>
                      </a:lnTo>
                      <a:lnTo>
                        <a:pt x="38" y="711"/>
                      </a:lnTo>
                      <a:lnTo>
                        <a:pt x="52" y="717"/>
                      </a:lnTo>
                      <a:lnTo>
                        <a:pt x="67" y="723"/>
                      </a:lnTo>
                      <a:lnTo>
                        <a:pt x="84" y="724"/>
                      </a:lnTo>
                      <a:lnTo>
                        <a:pt x="717" y="724"/>
                      </a:lnTo>
                      <a:lnTo>
                        <a:pt x="717" y="724"/>
                      </a:lnTo>
                      <a:lnTo>
                        <a:pt x="716" y="649"/>
                      </a:lnTo>
                      <a:lnTo>
                        <a:pt x="714" y="580"/>
                      </a:lnTo>
                      <a:lnTo>
                        <a:pt x="713" y="521"/>
                      </a:lnTo>
                      <a:lnTo>
                        <a:pt x="713" y="471"/>
                      </a:lnTo>
                      <a:lnTo>
                        <a:pt x="714" y="449"/>
                      </a:lnTo>
                      <a:lnTo>
                        <a:pt x="716" y="430"/>
                      </a:lnTo>
                      <a:lnTo>
                        <a:pt x="720" y="414"/>
                      </a:lnTo>
                      <a:lnTo>
                        <a:pt x="723" y="401"/>
                      </a:lnTo>
                      <a:lnTo>
                        <a:pt x="728" y="390"/>
                      </a:lnTo>
                      <a:lnTo>
                        <a:pt x="735" y="383"/>
                      </a:lnTo>
                      <a:lnTo>
                        <a:pt x="739" y="382"/>
                      </a:lnTo>
                      <a:lnTo>
                        <a:pt x="744" y="380"/>
                      </a:lnTo>
                      <a:lnTo>
                        <a:pt x="748" y="379"/>
                      </a:lnTo>
                      <a:lnTo>
                        <a:pt x="753" y="379"/>
                      </a:lnTo>
                      <a:lnTo>
                        <a:pt x="753" y="379"/>
                      </a:lnTo>
                      <a:lnTo>
                        <a:pt x="759" y="380"/>
                      </a:lnTo>
                      <a:lnTo>
                        <a:pt x="763" y="383"/>
                      </a:lnTo>
                      <a:lnTo>
                        <a:pt x="773" y="391"/>
                      </a:lnTo>
                      <a:lnTo>
                        <a:pt x="784" y="404"/>
                      </a:lnTo>
                      <a:lnTo>
                        <a:pt x="798" y="416"/>
                      </a:lnTo>
                      <a:lnTo>
                        <a:pt x="805" y="422"/>
                      </a:lnTo>
                      <a:lnTo>
                        <a:pt x="814" y="429"/>
                      </a:lnTo>
                      <a:lnTo>
                        <a:pt x="823" y="435"/>
                      </a:lnTo>
                      <a:lnTo>
                        <a:pt x="835" y="439"/>
                      </a:lnTo>
                      <a:lnTo>
                        <a:pt x="847" y="443"/>
                      </a:lnTo>
                      <a:lnTo>
                        <a:pt x="860" y="446"/>
                      </a:lnTo>
                      <a:lnTo>
                        <a:pt x="875" y="447"/>
                      </a:lnTo>
                      <a:lnTo>
                        <a:pt x="892" y="447"/>
                      </a:lnTo>
                      <a:lnTo>
                        <a:pt x="892" y="447"/>
                      </a:lnTo>
                      <a:lnTo>
                        <a:pt x="900" y="446"/>
                      </a:lnTo>
                      <a:lnTo>
                        <a:pt x="909" y="444"/>
                      </a:lnTo>
                      <a:lnTo>
                        <a:pt x="917" y="442"/>
                      </a:lnTo>
                      <a:lnTo>
                        <a:pt x="925" y="439"/>
                      </a:lnTo>
                      <a:lnTo>
                        <a:pt x="938" y="430"/>
                      </a:lnTo>
                      <a:lnTo>
                        <a:pt x="951" y="419"/>
                      </a:lnTo>
                      <a:lnTo>
                        <a:pt x="959" y="405"/>
                      </a:lnTo>
                      <a:lnTo>
                        <a:pt x="967" y="391"/>
                      </a:lnTo>
                      <a:lnTo>
                        <a:pt x="972" y="376"/>
                      </a:lnTo>
                      <a:lnTo>
                        <a:pt x="974" y="359"/>
                      </a:lnTo>
                      <a:lnTo>
                        <a:pt x="976" y="342"/>
                      </a:lnTo>
                      <a:lnTo>
                        <a:pt x="974" y="326"/>
                      </a:lnTo>
                      <a:lnTo>
                        <a:pt x="970" y="309"/>
                      </a:lnTo>
                      <a:lnTo>
                        <a:pt x="965" y="293"/>
                      </a:lnTo>
                      <a:lnTo>
                        <a:pt x="956" y="279"/>
                      </a:lnTo>
                      <a:lnTo>
                        <a:pt x="946" y="267"/>
                      </a:lnTo>
                      <a:lnTo>
                        <a:pt x="932" y="256"/>
                      </a:lnTo>
                      <a:lnTo>
                        <a:pt x="925" y="252"/>
                      </a:lnTo>
                      <a:lnTo>
                        <a:pt x="918" y="247"/>
                      </a:lnTo>
                      <a:lnTo>
                        <a:pt x="918" y="247"/>
                      </a:lnTo>
                      <a:lnTo>
                        <a:pt x="900" y="242"/>
                      </a:lnTo>
                      <a:lnTo>
                        <a:pt x="882" y="239"/>
                      </a:lnTo>
                      <a:lnTo>
                        <a:pt x="867" y="239"/>
                      </a:lnTo>
                      <a:lnTo>
                        <a:pt x="850" y="240"/>
                      </a:lnTo>
                      <a:lnTo>
                        <a:pt x="835" y="245"/>
                      </a:lnTo>
                      <a:lnTo>
                        <a:pt x="821" y="249"/>
                      </a:lnTo>
                      <a:lnTo>
                        <a:pt x="794" y="257"/>
                      </a:lnTo>
                      <a:lnTo>
                        <a:pt x="783" y="261"/>
                      </a:lnTo>
                      <a:lnTo>
                        <a:pt x="772" y="263"/>
                      </a:lnTo>
                      <a:lnTo>
                        <a:pt x="762" y="264"/>
                      </a:lnTo>
                      <a:lnTo>
                        <a:pt x="752" y="261"/>
                      </a:lnTo>
                      <a:lnTo>
                        <a:pt x="748" y="259"/>
                      </a:lnTo>
                      <a:lnTo>
                        <a:pt x="744" y="256"/>
                      </a:lnTo>
                      <a:lnTo>
                        <a:pt x="735" y="246"/>
                      </a:lnTo>
                      <a:lnTo>
                        <a:pt x="728" y="232"/>
                      </a:lnTo>
                      <a:lnTo>
                        <a:pt x="723" y="214"/>
                      </a:lnTo>
                      <a:lnTo>
                        <a:pt x="723" y="214"/>
                      </a:lnTo>
                      <a:lnTo>
                        <a:pt x="718" y="197"/>
                      </a:lnTo>
                      <a:lnTo>
                        <a:pt x="716" y="177"/>
                      </a:lnTo>
                      <a:lnTo>
                        <a:pt x="713" y="127"/>
                      </a:lnTo>
                      <a:lnTo>
                        <a:pt x="712" y="68"/>
                      </a:lnTo>
                      <a:lnTo>
                        <a:pt x="713" y="4"/>
                      </a:lnTo>
                      <a:lnTo>
                        <a:pt x="713" y="4"/>
                      </a:lnTo>
                      <a:lnTo>
                        <a:pt x="565" y="1"/>
                      </a:lnTo>
                      <a:lnTo>
                        <a:pt x="468" y="0"/>
                      </a:lnTo>
                      <a:lnTo>
                        <a:pt x="468" y="0"/>
                      </a:lnTo>
                      <a:lnTo>
                        <a:pt x="452" y="1"/>
                      </a:lnTo>
                      <a:lnTo>
                        <a:pt x="439" y="4"/>
                      </a:lnTo>
                      <a:lnTo>
                        <a:pt x="428" y="10"/>
                      </a:lnTo>
                      <a:lnTo>
                        <a:pt x="419" y="15"/>
                      </a:lnTo>
                      <a:lnTo>
                        <a:pt x="414" y="22"/>
                      </a:lnTo>
                      <a:lnTo>
                        <a:pt x="410" y="31"/>
                      </a:lnTo>
                      <a:lnTo>
                        <a:pt x="408" y="38"/>
                      </a:lnTo>
                      <a:lnTo>
                        <a:pt x="410" y="46"/>
                      </a:lnTo>
                      <a:lnTo>
                        <a:pt x="410" y="46"/>
                      </a:lnTo>
                      <a:lnTo>
                        <a:pt x="415" y="54"/>
                      </a:lnTo>
                      <a:lnTo>
                        <a:pt x="424" y="68"/>
                      </a:lnTo>
                      <a:lnTo>
                        <a:pt x="433" y="84"/>
                      </a:lnTo>
                      <a:lnTo>
                        <a:pt x="445" y="103"/>
                      </a:lnTo>
                      <a:lnTo>
                        <a:pt x="456" y="124"/>
                      </a:lnTo>
                      <a:lnTo>
                        <a:pt x="465" y="147"/>
                      </a:lnTo>
                      <a:lnTo>
                        <a:pt x="470" y="159"/>
                      </a:lnTo>
                      <a:lnTo>
                        <a:pt x="472" y="170"/>
                      </a:lnTo>
                      <a:lnTo>
                        <a:pt x="474" y="183"/>
                      </a:lnTo>
                      <a:lnTo>
                        <a:pt x="475" y="194"/>
                      </a:lnTo>
                      <a:lnTo>
                        <a:pt x="475" y="194"/>
                      </a:lnTo>
                      <a:lnTo>
                        <a:pt x="475" y="208"/>
                      </a:lnTo>
                      <a:lnTo>
                        <a:pt x="472" y="221"/>
                      </a:lnTo>
                      <a:lnTo>
                        <a:pt x="470" y="233"/>
                      </a:lnTo>
                      <a:lnTo>
                        <a:pt x="465" y="243"/>
                      </a:lnTo>
                      <a:lnTo>
                        <a:pt x="461" y="254"/>
                      </a:lnTo>
                      <a:lnTo>
                        <a:pt x="454" y="263"/>
                      </a:lnTo>
                      <a:lnTo>
                        <a:pt x="447" y="271"/>
                      </a:lnTo>
                      <a:lnTo>
                        <a:pt x="439" y="279"/>
                      </a:lnTo>
                      <a:lnTo>
                        <a:pt x="431" y="286"/>
                      </a:lnTo>
                      <a:lnTo>
                        <a:pt x="422" y="292"/>
                      </a:lnTo>
                      <a:lnTo>
                        <a:pt x="412" y="296"/>
                      </a:lnTo>
                      <a:lnTo>
                        <a:pt x="401" y="300"/>
                      </a:lnTo>
                      <a:lnTo>
                        <a:pt x="391" y="305"/>
                      </a:lnTo>
                      <a:lnTo>
                        <a:pt x="380" y="306"/>
                      </a:lnTo>
                      <a:lnTo>
                        <a:pt x="369" y="307"/>
                      </a:lnTo>
                      <a:lnTo>
                        <a:pt x="358" y="309"/>
                      </a:lnTo>
                      <a:lnTo>
                        <a:pt x="358" y="309"/>
                      </a:lnTo>
                      <a:lnTo>
                        <a:pt x="347" y="307"/>
                      </a:lnTo>
                      <a:lnTo>
                        <a:pt x="335" y="307"/>
                      </a:lnTo>
                      <a:lnTo>
                        <a:pt x="324" y="305"/>
                      </a:lnTo>
                      <a:lnTo>
                        <a:pt x="313" y="302"/>
                      </a:lnTo>
                      <a:lnTo>
                        <a:pt x="303" y="298"/>
                      </a:lnTo>
                      <a:lnTo>
                        <a:pt x="294" y="293"/>
                      </a:lnTo>
                      <a:lnTo>
                        <a:pt x="284" y="286"/>
                      </a:lnTo>
                      <a:lnTo>
                        <a:pt x="275" y="281"/>
                      </a:lnTo>
                      <a:lnTo>
                        <a:pt x="267" y="272"/>
                      </a:lnTo>
                      <a:lnTo>
                        <a:pt x="259" y="264"/>
                      </a:lnTo>
                      <a:lnTo>
                        <a:pt x="253" y="254"/>
                      </a:lnTo>
                      <a:lnTo>
                        <a:pt x="247" y="245"/>
                      </a:lnTo>
                      <a:lnTo>
                        <a:pt x="242" y="233"/>
                      </a:lnTo>
                      <a:lnTo>
                        <a:pt x="239" y="221"/>
                      </a:lnTo>
                      <a:lnTo>
                        <a:pt x="236" y="207"/>
                      </a:lnTo>
                      <a:lnTo>
                        <a:pt x="236" y="193"/>
                      </a:lnTo>
                      <a:lnTo>
                        <a:pt x="236" y="193"/>
                      </a:lnTo>
                      <a:lnTo>
                        <a:pt x="236" y="180"/>
                      </a:lnTo>
                      <a:lnTo>
                        <a:pt x="238" y="168"/>
                      </a:lnTo>
                      <a:lnTo>
                        <a:pt x="240" y="155"/>
                      </a:lnTo>
                      <a:lnTo>
                        <a:pt x="243" y="144"/>
                      </a:lnTo>
                      <a:lnTo>
                        <a:pt x="252" y="122"/>
                      </a:lnTo>
                      <a:lnTo>
                        <a:pt x="260" y="101"/>
                      </a:lnTo>
                      <a:lnTo>
                        <a:pt x="278" y="66"/>
                      </a:lnTo>
                      <a:lnTo>
                        <a:pt x="285" y="50"/>
                      </a:lnTo>
                      <a:lnTo>
                        <a:pt x="288" y="43"/>
                      </a:lnTo>
                      <a:lnTo>
                        <a:pt x="289" y="38"/>
                      </a:lnTo>
                      <a:lnTo>
                        <a:pt x="289" y="38"/>
                      </a:lnTo>
                      <a:lnTo>
                        <a:pt x="289" y="33"/>
                      </a:lnTo>
                      <a:lnTo>
                        <a:pt x="288" y="31"/>
                      </a:lnTo>
                      <a:lnTo>
                        <a:pt x="285" y="28"/>
                      </a:lnTo>
                      <a:lnTo>
                        <a:pt x="282" y="25"/>
                      </a:lnTo>
                      <a:lnTo>
                        <a:pt x="271" y="19"/>
                      </a:lnTo>
                      <a:lnTo>
                        <a:pt x="257" y="17"/>
                      </a:lnTo>
                      <a:lnTo>
                        <a:pt x="240" y="14"/>
                      </a:lnTo>
                      <a:lnTo>
                        <a:pt x="221" y="11"/>
                      </a:lnTo>
                      <a:lnTo>
                        <a:pt x="176" y="8"/>
                      </a:lnTo>
                      <a:lnTo>
                        <a:pt x="127" y="7"/>
                      </a:lnTo>
                      <a:lnTo>
                        <a:pt x="78" y="7"/>
                      </a:lnTo>
                      <a:lnTo>
                        <a:pt x="0" y="7"/>
                      </a:lnTo>
                      <a:lnTo>
                        <a:pt x="0" y="7"/>
                      </a:lnTo>
                      <a:close/>
                    </a:path>
                  </a:pathLst>
                </a:custGeom>
                <a:noFill/>
                <a:ln w="28575" cap="rnd">
                  <a:solidFill>
                    <a:srgbClr val="70A49B"/>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sp>
              <p:nvSpPr>
                <p:cNvPr id="41" name="Freeform 17"/>
                <p:cNvSpPr>
                  <a:spLocks/>
                </p:cNvSpPr>
                <p:nvPr/>
              </p:nvSpPr>
              <p:spPr bwMode="auto">
                <a:xfrm>
                  <a:off x="3144839" y="2401887"/>
                  <a:ext cx="1157287" cy="2052637"/>
                </a:xfrm>
                <a:custGeom>
                  <a:avLst/>
                  <a:gdLst>
                    <a:gd name="T0" fmla="*/ 0 w 729"/>
                    <a:gd name="T1" fmla="*/ 880 h 1293"/>
                    <a:gd name="T2" fmla="*/ 15 w 729"/>
                    <a:gd name="T3" fmla="*/ 768 h 1293"/>
                    <a:gd name="T4" fmla="*/ 43 w 729"/>
                    <a:gd name="T5" fmla="*/ 745 h 1293"/>
                    <a:gd name="T6" fmla="*/ 97 w 729"/>
                    <a:gd name="T7" fmla="*/ 775 h 1293"/>
                    <a:gd name="T8" fmla="*/ 155 w 729"/>
                    <a:gd name="T9" fmla="*/ 799 h 1293"/>
                    <a:gd name="T10" fmla="*/ 204 w 729"/>
                    <a:gd name="T11" fmla="*/ 796 h 1293"/>
                    <a:gd name="T12" fmla="*/ 247 w 729"/>
                    <a:gd name="T13" fmla="*/ 770 h 1293"/>
                    <a:gd name="T14" fmla="*/ 273 w 729"/>
                    <a:gd name="T15" fmla="*/ 725 h 1293"/>
                    <a:gd name="T16" fmla="*/ 276 w 729"/>
                    <a:gd name="T17" fmla="*/ 641 h 1293"/>
                    <a:gd name="T18" fmla="*/ 250 w 729"/>
                    <a:gd name="T19" fmla="*/ 596 h 1293"/>
                    <a:gd name="T20" fmla="*/ 204 w 729"/>
                    <a:gd name="T21" fmla="*/ 571 h 1293"/>
                    <a:gd name="T22" fmla="*/ 153 w 729"/>
                    <a:gd name="T23" fmla="*/ 571 h 1293"/>
                    <a:gd name="T24" fmla="*/ 64 w 729"/>
                    <a:gd name="T25" fmla="*/ 610 h 1293"/>
                    <a:gd name="T26" fmla="*/ 27 w 729"/>
                    <a:gd name="T27" fmla="*/ 606 h 1293"/>
                    <a:gd name="T28" fmla="*/ 15 w 729"/>
                    <a:gd name="T29" fmla="*/ 535 h 1293"/>
                    <a:gd name="T30" fmla="*/ 95 w 729"/>
                    <a:gd name="T31" fmla="*/ 327 h 1293"/>
                    <a:gd name="T32" fmla="*/ 237 w 729"/>
                    <a:gd name="T33" fmla="*/ 320 h 1293"/>
                    <a:gd name="T34" fmla="*/ 275 w 729"/>
                    <a:gd name="T35" fmla="*/ 297 h 1293"/>
                    <a:gd name="T36" fmla="*/ 282 w 729"/>
                    <a:gd name="T37" fmla="*/ 251 h 1293"/>
                    <a:gd name="T38" fmla="*/ 240 w 729"/>
                    <a:gd name="T39" fmla="*/ 177 h 1293"/>
                    <a:gd name="T40" fmla="*/ 232 w 729"/>
                    <a:gd name="T41" fmla="*/ 121 h 1293"/>
                    <a:gd name="T42" fmla="*/ 255 w 729"/>
                    <a:gd name="T43" fmla="*/ 50 h 1293"/>
                    <a:gd name="T44" fmla="*/ 303 w 729"/>
                    <a:gd name="T45" fmla="*/ 11 h 1293"/>
                    <a:gd name="T46" fmla="*/ 363 w 729"/>
                    <a:gd name="T47" fmla="*/ 0 h 1293"/>
                    <a:gd name="T48" fmla="*/ 410 w 729"/>
                    <a:gd name="T49" fmla="*/ 11 h 1293"/>
                    <a:gd name="T50" fmla="*/ 461 w 729"/>
                    <a:gd name="T51" fmla="*/ 47 h 1293"/>
                    <a:gd name="T52" fmla="*/ 490 w 729"/>
                    <a:gd name="T53" fmla="*/ 109 h 1293"/>
                    <a:gd name="T54" fmla="*/ 489 w 729"/>
                    <a:gd name="T55" fmla="*/ 162 h 1293"/>
                    <a:gd name="T56" fmla="*/ 440 w 729"/>
                    <a:gd name="T57" fmla="*/ 251 h 1293"/>
                    <a:gd name="T58" fmla="*/ 436 w 729"/>
                    <a:gd name="T59" fmla="*/ 297 h 1293"/>
                    <a:gd name="T60" fmla="*/ 472 w 729"/>
                    <a:gd name="T61" fmla="*/ 320 h 1293"/>
                    <a:gd name="T62" fmla="*/ 592 w 729"/>
                    <a:gd name="T63" fmla="*/ 332 h 1293"/>
                    <a:gd name="T64" fmla="*/ 728 w 729"/>
                    <a:gd name="T65" fmla="*/ 485 h 1293"/>
                    <a:gd name="T66" fmla="*/ 715 w 729"/>
                    <a:gd name="T67" fmla="*/ 573 h 1293"/>
                    <a:gd name="T68" fmla="*/ 689 w 729"/>
                    <a:gd name="T69" fmla="*/ 587 h 1293"/>
                    <a:gd name="T70" fmla="*/ 634 w 729"/>
                    <a:gd name="T71" fmla="*/ 562 h 1293"/>
                    <a:gd name="T72" fmla="*/ 556 w 729"/>
                    <a:gd name="T73" fmla="*/ 549 h 1293"/>
                    <a:gd name="T74" fmla="*/ 517 w 729"/>
                    <a:gd name="T75" fmla="*/ 559 h 1293"/>
                    <a:gd name="T76" fmla="*/ 486 w 729"/>
                    <a:gd name="T77" fmla="*/ 594 h 1293"/>
                    <a:gd name="T78" fmla="*/ 476 w 729"/>
                    <a:gd name="T79" fmla="*/ 683 h 1293"/>
                    <a:gd name="T80" fmla="*/ 511 w 729"/>
                    <a:gd name="T81" fmla="*/ 753 h 1293"/>
                    <a:gd name="T82" fmla="*/ 552 w 729"/>
                    <a:gd name="T83" fmla="*/ 774 h 1293"/>
                    <a:gd name="T84" fmla="*/ 612 w 729"/>
                    <a:gd name="T85" fmla="*/ 771 h 1293"/>
                    <a:gd name="T86" fmla="*/ 690 w 729"/>
                    <a:gd name="T87" fmla="*/ 742 h 1293"/>
                    <a:gd name="T88" fmla="*/ 712 w 729"/>
                    <a:gd name="T89" fmla="*/ 752 h 1293"/>
                    <a:gd name="T90" fmla="*/ 728 w 729"/>
                    <a:gd name="T91" fmla="*/ 830 h 1293"/>
                    <a:gd name="T92" fmla="*/ 725 w 729"/>
                    <a:gd name="T93" fmla="*/ 1041 h 1293"/>
                    <a:gd name="T94" fmla="*/ 489 w 729"/>
                    <a:gd name="T95" fmla="*/ 1041 h 1293"/>
                    <a:gd name="T96" fmla="*/ 437 w 729"/>
                    <a:gd name="T97" fmla="*/ 1056 h 1293"/>
                    <a:gd name="T98" fmla="*/ 436 w 729"/>
                    <a:gd name="T99" fmla="*/ 1082 h 1293"/>
                    <a:gd name="T100" fmla="*/ 465 w 729"/>
                    <a:gd name="T101" fmla="*/ 1168 h 1293"/>
                    <a:gd name="T102" fmla="*/ 464 w 729"/>
                    <a:gd name="T103" fmla="*/ 1223 h 1293"/>
                    <a:gd name="T104" fmla="*/ 438 w 729"/>
                    <a:gd name="T105" fmla="*/ 1260 h 1293"/>
                    <a:gd name="T106" fmla="*/ 353 w 729"/>
                    <a:gd name="T107" fmla="*/ 1293 h 1293"/>
                    <a:gd name="T108" fmla="*/ 276 w 729"/>
                    <a:gd name="T109" fmla="*/ 1276 h 1293"/>
                    <a:gd name="T110" fmla="*/ 247 w 729"/>
                    <a:gd name="T111" fmla="*/ 1241 h 1293"/>
                    <a:gd name="T112" fmla="*/ 240 w 729"/>
                    <a:gd name="T113" fmla="*/ 1191 h 1293"/>
                    <a:gd name="T114" fmla="*/ 258 w 729"/>
                    <a:gd name="T115" fmla="*/ 1121 h 1293"/>
                    <a:gd name="T116" fmla="*/ 278 w 729"/>
                    <a:gd name="T117" fmla="*/ 1070 h 1293"/>
                    <a:gd name="T118" fmla="*/ 260 w 729"/>
                    <a:gd name="T119" fmla="*/ 1047 h 1293"/>
                    <a:gd name="T120" fmla="*/ 89 w 729"/>
                    <a:gd name="T121" fmla="*/ 103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1293">
                      <a:moveTo>
                        <a:pt x="1" y="1040"/>
                      </a:moveTo>
                      <a:lnTo>
                        <a:pt x="1" y="1040"/>
                      </a:lnTo>
                      <a:lnTo>
                        <a:pt x="0" y="984"/>
                      </a:lnTo>
                      <a:lnTo>
                        <a:pt x="0" y="929"/>
                      </a:lnTo>
                      <a:lnTo>
                        <a:pt x="0" y="880"/>
                      </a:lnTo>
                      <a:lnTo>
                        <a:pt x="2" y="834"/>
                      </a:lnTo>
                      <a:lnTo>
                        <a:pt x="4" y="815"/>
                      </a:lnTo>
                      <a:lnTo>
                        <a:pt x="7" y="796"/>
                      </a:lnTo>
                      <a:lnTo>
                        <a:pt x="11" y="781"/>
                      </a:lnTo>
                      <a:lnTo>
                        <a:pt x="15" y="768"/>
                      </a:lnTo>
                      <a:lnTo>
                        <a:pt x="20" y="757"/>
                      </a:lnTo>
                      <a:lnTo>
                        <a:pt x="26" y="750"/>
                      </a:lnTo>
                      <a:lnTo>
                        <a:pt x="34" y="746"/>
                      </a:lnTo>
                      <a:lnTo>
                        <a:pt x="37" y="745"/>
                      </a:lnTo>
                      <a:lnTo>
                        <a:pt x="43" y="745"/>
                      </a:lnTo>
                      <a:lnTo>
                        <a:pt x="43" y="745"/>
                      </a:lnTo>
                      <a:lnTo>
                        <a:pt x="50" y="746"/>
                      </a:lnTo>
                      <a:lnTo>
                        <a:pt x="55" y="747"/>
                      </a:lnTo>
                      <a:lnTo>
                        <a:pt x="69" y="754"/>
                      </a:lnTo>
                      <a:lnTo>
                        <a:pt x="97" y="775"/>
                      </a:lnTo>
                      <a:lnTo>
                        <a:pt x="113" y="785"/>
                      </a:lnTo>
                      <a:lnTo>
                        <a:pt x="123" y="791"/>
                      </a:lnTo>
                      <a:lnTo>
                        <a:pt x="132" y="794"/>
                      </a:lnTo>
                      <a:lnTo>
                        <a:pt x="142" y="798"/>
                      </a:lnTo>
                      <a:lnTo>
                        <a:pt x="155" y="799"/>
                      </a:lnTo>
                      <a:lnTo>
                        <a:pt x="167" y="801"/>
                      </a:lnTo>
                      <a:lnTo>
                        <a:pt x="181" y="801"/>
                      </a:lnTo>
                      <a:lnTo>
                        <a:pt x="181" y="801"/>
                      </a:lnTo>
                      <a:lnTo>
                        <a:pt x="192" y="799"/>
                      </a:lnTo>
                      <a:lnTo>
                        <a:pt x="204" y="796"/>
                      </a:lnTo>
                      <a:lnTo>
                        <a:pt x="213" y="794"/>
                      </a:lnTo>
                      <a:lnTo>
                        <a:pt x="223" y="789"/>
                      </a:lnTo>
                      <a:lnTo>
                        <a:pt x="232" y="784"/>
                      </a:lnTo>
                      <a:lnTo>
                        <a:pt x="240" y="777"/>
                      </a:lnTo>
                      <a:lnTo>
                        <a:pt x="247" y="770"/>
                      </a:lnTo>
                      <a:lnTo>
                        <a:pt x="254" y="761"/>
                      </a:lnTo>
                      <a:lnTo>
                        <a:pt x="260" y="753"/>
                      </a:lnTo>
                      <a:lnTo>
                        <a:pt x="265" y="745"/>
                      </a:lnTo>
                      <a:lnTo>
                        <a:pt x="269" y="735"/>
                      </a:lnTo>
                      <a:lnTo>
                        <a:pt x="273" y="725"/>
                      </a:lnTo>
                      <a:lnTo>
                        <a:pt x="279" y="704"/>
                      </a:lnTo>
                      <a:lnTo>
                        <a:pt x="280" y="683"/>
                      </a:lnTo>
                      <a:lnTo>
                        <a:pt x="280" y="661"/>
                      </a:lnTo>
                      <a:lnTo>
                        <a:pt x="278" y="651"/>
                      </a:lnTo>
                      <a:lnTo>
                        <a:pt x="276" y="641"/>
                      </a:lnTo>
                      <a:lnTo>
                        <a:pt x="272" y="631"/>
                      </a:lnTo>
                      <a:lnTo>
                        <a:pt x="268" y="622"/>
                      </a:lnTo>
                      <a:lnTo>
                        <a:pt x="264" y="613"/>
                      </a:lnTo>
                      <a:lnTo>
                        <a:pt x="257" y="605"/>
                      </a:lnTo>
                      <a:lnTo>
                        <a:pt x="250" y="596"/>
                      </a:lnTo>
                      <a:lnTo>
                        <a:pt x="243" y="589"/>
                      </a:lnTo>
                      <a:lnTo>
                        <a:pt x="234" y="584"/>
                      </a:lnTo>
                      <a:lnTo>
                        <a:pt x="225" y="578"/>
                      </a:lnTo>
                      <a:lnTo>
                        <a:pt x="215" y="574"/>
                      </a:lnTo>
                      <a:lnTo>
                        <a:pt x="204" y="571"/>
                      </a:lnTo>
                      <a:lnTo>
                        <a:pt x="191" y="569"/>
                      </a:lnTo>
                      <a:lnTo>
                        <a:pt x="178" y="569"/>
                      </a:lnTo>
                      <a:lnTo>
                        <a:pt x="178" y="569"/>
                      </a:lnTo>
                      <a:lnTo>
                        <a:pt x="166" y="569"/>
                      </a:lnTo>
                      <a:lnTo>
                        <a:pt x="153" y="571"/>
                      </a:lnTo>
                      <a:lnTo>
                        <a:pt x="141" y="574"/>
                      </a:lnTo>
                      <a:lnTo>
                        <a:pt x="130" y="580"/>
                      </a:lnTo>
                      <a:lnTo>
                        <a:pt x="106" y="591"/>
                      </a:lnTo>
                      <a:lnTo>
                        <a:pt x="85" y="602"/>
                      </a:lnTo>
                      <a:lnTo>
                        <a:pt x="64" y="610"/>
                      </a:lnTo>
                      <a:lnTo>
                        <a:pt x="55" y="615"/>
                      </a:lnTo>
                      <a:lnTo>
                        <a:pt x="47" y="615"/>
                      </a:lnTo>
                      <a:lnTo>
                        <a:pt x="40" y="615"/>
                      </a:lnTo>
                      <a:lnTo>
                        <a:pt x="33" y="612"/>
                      </a:lnTo>
                      <a:lnTo>
                        <a:pt x="27" y="606"/>
                      </a:lnTo>
                      <a:lnTo>
                        <a:pt x="22" y="598"/>
                      </a:lnTo>
                      <a:lnTo>
                        <a:pt x="22" y="598"/>
                      </a:lnTo>
                      <a:lnTo>
                        <a:pt x="19" y="585"/>
                      </a:lnTo>
                      <a:lnTo>
                        <a:pt x="16" y="563"/>
                      </a:lnTo>
                      <a:lnTo>
                        <a:pt x="15" y="535"/>
                      </a:lnTo>
                      <a:lnTo>
                        <a:pt x="13" y="499"/>
                      </a:lnTo>
                      <a:lnTo>
                        <a:pt x="12" y="415"/>
                      </a:lnTo>
                      <a:lnTo>
                        <a:pt x="13" y="322"/>
                      </a:lnTo>
                      <a:lnTo>
                        <a:pt x="13" y="322"/>
                      </a:lnTo>
                      <a:lnTo>
                        <a:pt x="95" y="327"/>
                      </a:lnTo>
                      <a:lnTo>
                        <a:pt x="132" y="327"/>
                      </a:lnTo>
                      <a:lnTo>
                        <a:pt x="167" y="327"/>
                      </a:lnTo>
                      <a:lnTo>
                        <a:pt x="198" y="325"/>
                      </a:lnTo>
                      <a:lnTo>
                        <a:pt x="226" y="321"/>
                      </a:lnTo>
                      <a:lnTo>
                        <a:pt x="237" y="320"/>
                      </a:lnTo>
                      <a:lnTo>
                        <a:pt x="248" y="316"/>
                      </a:lnTo>
                      <a:lnTo>
                        <a:pt x="257" y="311"/>
                      </a:lnTo>
                      <a:lnTo>
                        <a:pt x="264" y="307"/>
                      </a:lnTo>
                      <a:lnTo>
                        <a:pt x="264" y="307"/>
                      </a:lnTo>
                      <a:lnTo>
                        <a:pt x="275" y="297"/>
                      </a:lnTo>
                      <a:lnTo>
                        <a:pt x="280" y="289"/>
                      </a:lnTo>
                      <a:lnTo>
                        <a:pt x="285" y="279"/>
                      </a:lnTo>
                      <a:lnTo>
                        <a:pt x="286" y="271"/>
                      </a:lnTo>
                      <a:lnTo>
                        <a:pt x="285" y="261"/>
                      </a:lnTo>
                      <a:lnTo>
                        <a:pt x="282" y="251"/>
                      </a:lnTo>
                      <a:lnTo>
                        <a:pt x="278" y="241"/>
                      </a:lnTo>
                      <a:lnTo>
                        <a:pt x="271" y="232"/>
                      </a:lnTo>
                      <a:lnTo>
                        <a:pt x="258" y="211"/>
                      </a:lnTo>
                      <a:lnTo>
                        <a:pt x="246" y="188"/>
                      </a:lnTo>
                      <a:lnTo>
                        <a:pt x="240" y="177"/>
                      </a:lnTo>
                      <a:lnTo>
                        <a:pt x="234" y="165"/>
                      </a:lnTo>
                      <a:lnTo>
                        <a:pt x="232" y="152"/>
                      </a:lnTo>
                      <a:lnTo>
                        <a:pt x="232" y="138"/>
                      </a:lnTo>
                      <a:lnTo>
                        <a:pt x="232" y="138"/>
                      </a:lnTo>
                      <a:lnTo>
                        <a:pt x="232" y="121"/>
                      </a:lnTo>
                      <a:lnTo>
                        <a:pt x="234" y="104"/>
                      </a:lnTo>
                      <a:lnTo>
                        <a:pt x="237" y="89"/>
                      </a:lnTo>
                      <a:lnTo>
                        <a:pt x="243" y="75"/>
                      </a:lnTo>
                      <a:lnTo>
                        <a:pt x="248" y="61"/>
                      </a:lnTo>
                      <a:lnTo>
                        <a:pt x="255" y="50"/>
                      </a:lnTo>
                      <a:lnTo>
                        <a:pt x="264" y="40"/>
                      </a:lnTo>
                      <a:lnTo>
                        <a:pt x="272" y="30"/>
                      </a:lnTo>
                      <a:lnTo>
                        <a:pt x="282" y="22"/>
                      </a:lnTo>
                      <a:lnTo>
                        <a:pt x="292" y="16"/>
                      </a:lnTo>
                      <a:lnTo>
                        <a:pt x="303" y="11"/>
                      </a:lnTo>
                      <a:lnTo>
                        <a:pt x="314" y="5"/>
                      </a:lnTo>
                      <a:lnTo>
                        <a:pt x="327" y="2"/>
                      </a:lnTo>
                      <a:lnTo>
                        <a:pt x="338" y="0"/>
                      </a:lnTo>
                      <a:lnTo>
                        <a:pt x="350" y="0"/>
                      </a:lnTo>
                      <a:lnTo>
                        <a:pt x="363" y="0"/>
                      </a:lnTo>
                      <a:lnTo>
                        <a:pt x="363" y="0"/>
                      </a:lnTo>
                      <a:lnTo>
                        <a:pt x="374" y="0"/>
                      </a:lnTo>
                      <a:lnTo>
                        <a:pt x="387" y="2"/>
                      </a:lnTo>
                      <a:lnTo>
                        <a:pt x="399" y="5"/>
                      </a:lnTo>
                      <a:lnTo>
                        <a:pt x="410" y="11"/>
                      </a:lnTo>
                      <a:lnTo>
                        <a:pt x="422" y="15"/>
                      </a:lnTo>
                      <a:lnTo>
                        <a:pt x="433" y="22"/>
                      </a:lnTo>
                      <a:lnTo>
                        <a:pt x="443" y="29"/>
                      </a:lnTo>
                      <a:lnTo>
                        <a:pt x="452" y="37"/>
                      </a:lnTo>
                      <a:lnTo>
                        <a:pt x="461" y="47"/>
                      </a:lnTo>
                      <a:lnTo>
                        <a:pt x="469" y="58"/>
                      </a:lnTo>
                      <a:lnTo>
                        <a:pt x="476" y="69"/>
                      </a:lnTo>
                      <a:lnTo>
                        <a:pt x="482" y="82"/>
                      </a:lnTo>
                      <a:lnTo>
                        <a:pt x="486" y="95"/>
                      </a:lnTo>
                      <a:lnTo>
                        <a:pt x="490" y="109"/>
                      </a:lnTo>
                      <a:lnTo>
                        <a:pt x="492" y="124"/>
                      </a:lnTo>
                      <a:lnTo>
                        <a:pt x="492" y="141"/>
                      </a:lnTo>
                      <a:lnTo>
                        <a:pt x="492" y="141"/>
                      </a:lnTo>
                      <a:lnTo>
                        <a:pt x="492" y="151"/>
                      </a:lnTo>
                      <a:lnTo>
                        <a:pt x="489" y="162"/>
                      </a:lnTo>
                      <a:lnTo>
                        <a:pt x="483" y="174"/>
                      </a:lnTo>
                      <a:lnTo>
                        <a:pt x="478" y="186"/>
                      </a:lnTo>
                      <a:lnTo>
                        <a:pt x="465" y="208"/>
                      </a:lnTo>
                      <a:lnTo>
                        <a:pt x="451" y="230"/>
                      </a:lnTo>
                      <a:lnTo>
                        <a:pt x="440" y="251"/>
                      </a:lnTo>
                      <a:lnTo>
                        <a:pt x="434" y="261"/>
                      </a:lnTo>
                      <a:lnTo>
                        <a:pt x="431" y="271"/>
                      </a:lnTo>
                      <a:lnTo>
                        <a:pt x="431" y="281"/>
                      </a:lnTo>
                      <a:lnTo>
                        <a:pt x="433" y="289"/>
                      </a:lnTo>
                      <a:lnTo>
                        <a:pt x="436" y="297"/>
                      </a:lnTo>
                      <a:lnTo>
                        <a:pt x="443" y="304"/>
                      </a:lnTo>
                      <a:lnTo>
                        <a:pt x="443" y="304"/>
                      </a:lnTo>
                      <a:lnTo>
                        <a:pt x="451" y="311"/>
                      </a:lnTo>
                      <a:lnTo>
                        <a:pt x="461" y="316"/>
                      </a:lnTo>
                      <a:lnTo>
                        <a:pt x="472" y="320"/>
                      </a:lnTo>
                      <a:lnTo>
                        <a:pt x="485" y="324"/>
                      </a:lnTo>
                      <a:lnTo>
                        <a:pt x="500" y="327"/>
                      </a:lnTo>
                      <a:lnTo>
                        <a:pt x="517" y="328"/>
                      </a:lnTo>
                      <a:lnTo>
                        <a:pt x="552" y="331"/>
                      </a:lnTo>
                      <a:lnTo>
                        <a:pt x="592" y="332"/>
                      </a:lnTo>
                      <a:lnTo>
                        <a:pt x="636" y="331"/>
                      </a:lnTo>
                      <a:lnTo>
                        <a:pt x="726" y="327"/>
                      </a:lnTo>
                      <a:lnTo>
                        <a:pt x="726" y="327"/>
                      </a:lnTo>
                      <a:lnTo>
                        <a:pt x="728" y="409"/>
                      </a:lnTo>
                      <a:lnTo>
                        <a:pt x="728" y="485"/>
                      </a:lnTo>
                      <a:lnTo>
                        <a:pt x="726" y="517"/>
                      </a:lnTo>
                      <a:lnTo>
                        <a:pt x="725" y="542"/>
                      </a:lnTo>
                      <a:lnTo>
                        <a:pt x="721" y="562"/>
                      </a:lnTo>
                      <a:lnTo>
                        <a:pt x="718" y="569"/>
                      </a:lnTo>
                      <a:lnTo>
                        <a:pt x="715" y="573"/>
                      </a:lnTo>
                      <a:lnTo>
                        <a:pt x="715" y="573"/>
                      </a:lnTo>
                      <a:lnTo>
                        <a:pt x="708" y="580"/>
                      </a:lnTo>
                      <a:lnTo>
                        <a:pt x="701" y="584"/>
                      </a:lnTo>
                      <a:lnTo>
                        <a:pt x="696" y="587"/>
                      </a:lnTo>
                      <a:lnTo>
                        <a:pt x="689" y="587"/>
                      </a:lnTo>
                      <a:lnTo>
                        <a:pt x="683" y="587"/>
                      </a:lnTo>
                      <a:lnTo>
                        <a:pt x="676" y="584"/>
                      </a:lnTo>
                      <a:lnTo>
                        <a:pt x="662" y="577"/>
                      </a:lnTo>
                      <a:lnTo>
                        <a:pt x="644" y="567"/>
                      </a:lnTo>
                      <a:lnTo>
                        <a:pt x="634" y="562"/>
                      </a:lnTo>
                      <a:lnTo>
                        <a:pt x="622" y="557"/>
                      </a:lnTo>
                      <a:lnTo>
                        <a:pt x="608" y="553"/>
                      </a:lnTo>
                      <a:lnTo>
                        <a:pt x="592" y="550"/>
                      </a:lnTo>
                      <a:lnTo>
                        <a:pt x="575" y="549"/>
                      </a:lnTo>
                      <a:lnTo>
                        <a:pt x="556" y="549"/>
                      </a:lnTo>
                      <a:lnTo>
                        <a:pt x="556" y="549"/>
                      </a:lnTo>
                      <a:lnTo>
                        <a:pt x="545" y="550"/>
                      </a:lnTo>
                      <a:lnTo>
                        <a:pt x="535" y="552"/>
                      </a:lnTo>
                      <a:lnTo>
                        <a:pt x="525" y="555"/>
                      </a:lnTo>
                      <a:lnTo>
                        <a:pt x="517" y="559"/>
                      </a:lnTo>
                      <a:lnTo>
                        <a:pt x="510" y="564"/>
                      </a:lnTo>
                      <a:lnTo>
                        <a:pt x="503" y="571"/>
                      </a:lnTo>
                      <a:lnTo>
                        <a:pt x="496" y="577"/>
                      </a:lnTo>
                      <a:lnTo>
                        <a:pt x="490" y="585"/>
                      </a:lnTo>
                      <a:lnTo>
                        <a:pt x="486" y="594"/>
                      </a:lnTo>
                      <a:lnTo>
                        <a:pt x="482" y="602"/>
                      </a:lnTo>
                      <a:lnTo>
                        <a:pt x="476" y="622"/>
                      </a:lnTo>
                      <a:lnTo>
                        <a:pt x="473" y="641"/>
                      </a:lnTo>
                      <a:lnTo>
                        <a:pt x="473" y="662"/>
                      </a:lnTo>
                      <a:lnTo>
                        <a:pt x="476" y="683"/>
                      </a:lnTo>
                      <a:lnTo>
                        <a:pt x="480" y="703"/>
                      </a:lnTo>
                      <a:lnTo>
                        <a:pt x="489" y="722"/>
                      </a:lnTo>
                      <a:lnTo>
                        <a:pt x="499" y="739"/>
                      </a:lnTo>
                      <a:lnTo>
                        <a:pt x="504" y="746"/>
                      </a:lnTo>
                      <a:lnTo>
                        <a:pt x="511" y="753"/>
                      </a:lnTo>
                      <a:lnTo>
                        <a:pt x="518" y="760"/>
                      </a:lnTo>
                      <a:lnTo>
                        <a:pt x="527" y="764"/>
                      </a:lnTo>
                      <a:lnTo>
                        <a:pt x="533" y="770"/>
                      </a:lnTo>
                      <a:lnTo>
                        <a:pt x="543" y="773"/>
                      </a:lnTo>
                      <a:lnTo>
                        <a:pt x="552" y="774"/>
                      </a:lnTo>
                      <a:lnTo>
                        <a:pt x="561" y="775"/>
                      </a:lnTo>
                      <a:lnTo>
                        <a:pt x="561" y="775"/>
                      </a:lnTo>
                      <a:lnTo>
                        <a:pt x="580" y="775"/>
                      </a:lnTo>
                      <a:lnTo>
                        <a:pt x="596" y="774"/>
                      </a:lnTo>
                      <a:lnTo>
                        <a:pt x="612" y="771"/>
                      </a:lnTo>
                      <a:lnTo>
                        <a:pt x="626" y="768"/>
                      </a:lnTo>
                      <a:lnTo>
                        <a:pt x="650" y="760"/>
                      </a:lnTo>
                      <a:lnTo>
                        <a:pt x="669" y="752"/>
                      </a:lnTo>
                      <a:lnTo>
                        <a:pt x="684" y="745"/>
                      </a:lnTo>
                      <a:lnTo>
                        <a:pt x="690" y="742"/>
                      </a:lnTo>
                      <a:lnTo>
                        <a:pt x="696" y="740"/>
                      </a:lnTo>
                      <a:lnTo>
                        <a:pt x="701" y="740"/>
                      </a:lnTo>
                      <a:lnTo>
                        <a:pt x="705" y="743"/>
                      </a:lnTo>
                      <a:lnTo>
                        <a:pt x="710" y="746"/>
                      </a:lnTo>
                      <a:lnTo>
                        <a:pt x="712" y="752"/>
                      </a:lnTo>
                      <a:lnTo>
                        <a:pt x="712" y="752"/>
                      </a:lnTo>
                      <a:lnTo>
                        <a:pt x="717" y="760"/>
                      </a:lnTo>
                      <a:lnTo>
                        <a:pt x="721" y="771"/>
                      </a:lnTo>
                      <a:lnTo>
                        <a:pt x="725" y="798"/>
                      </a:lnTo>
                      <a:lnTo>
                        <a:pt x="728" y="830"/>
                      </a:lnTo>
                      <a:lnTo>
                        <a:pt x="729" y="866"/>
                      </a:lnTo>
                      <a:lnTo>
                        <a:pt x="729" y="907"/>
                      </a:lnTo>
                      <a:lnTo>
                        <a:pt x="729" y="950"/>
                      </a:lnTo>
                      <a:lnTo>
                        <a:pt x="725" y="1041"/>
                      </a:lnTo>
                      <a:lnTo>
                        <a:pt x="725" y="1041"/>
                      </a:lnTo>
                      <a:lnTo>
                        <a:pt x="637" y="1037"/>
                      </a:lnTo>
                      <a:lnTo>
                        <a:pt x="595" y="1035"/>
                      </a:lnTo>
                      <a:lnTo>
                        <a:pt x="556" y="1035"/>
                      </a:lnTo>
                      <a:lnTo>
                        <a:pt x="520" y="1037"/>
                      </a:lnTo>
                      <a:lnTo>
                        <a:pt x="489" y="1041"/>
                      </a:lnTo>
                      <a:lnTo>
                        <a:pt x="462" y="1045"/>
                      </a:lnTo>
                      <a:lnTo>
                        <a:pt x="451" y="1048"/>
                      </a:lnTo>
                      <a:lnTo>
                        <a:pt x="443" y="1052"/>
                      </a:lnTo>
                      <a:lnTo>
                        <a:pt x="443" y="1052"/>
                      </a:lnTo>
                      <a:lnTo>
                        <a:pt x="437" y="1056"/>
                      </a:lnTo>
                      <a:lnTo>
                        <a:pt x="434" y="1061"/>
                      </a:lnTo>
                      <a:lnTo>
                        <a:pt x="433" y="1065"/>
                      </a:lnTo>
                      <a:lnTo>
                        <a:pt x="433" y="1069"/>
                      </a:lnTo>
                      <a:lnTo>
                        <a:pt x="434" y="1075"/>
                      </a:lnTo>
                      <a:lnTo>
                        <a:pt x="436" y="1082"/>
                      </a:lnTo>
                      <a:lnTo>
                        <a:pt x="444" y="1097"/>
                      </a:lnTo>
                      <a:lnTo>
                        <a:pt x="452" y="1116"/>
                      </a:lnTo>
                      <a:lnTo>
                        <a:pt x="459" y="1140"/>
                      </a:lnTo>
                      <a:lnTo>
                        <a:pt x="464" y="1153"/>
                      </a:lnTo>
                      <a:lnTo>
                        <a:pt x="465" y="1168"/>
                      </a:lnTo>
                      <a:lnTo>
                        <a:pt x="466" y="1185"/>
                      </a:lnTo>
                      <a:lnTo>
                        <a:pt x="466" y="1203"/>
                      </a:lnTo>
                      <a:lnTo>
                        <a:pt x="466" y="1203"/>
                      </a:lnTo>
                      <a:lnTo>
                        <a:pt x="466" y="1213"/>
                      </a:lnTo>
                      <a:lnTo>
                        <a:pt x="464" y="1223"/>
                      </a:lnTo>
                      <a:lnTo>
                        <a:pt x="461" y="1231"/>
                      </a:lnTo>
                      <a:lnTo>
                        <a:pt x="457" y="1239"/>
                      </a:lnTo>
                      <a:lnTo>
                        <a:pt x="451" y="1248"/>
                      </a:lnTo>
                      <a:lnTo>
                        <a:pt x="445" y="1255"/>
                      </a:lnTo>
                      <a:lnTo>
                        <a:pt x="438" y="1260"/>
                      </a:lnTo>
                      <a:lnTo>
                        <a:pt x="430" y="1267"/>
                      </a:lnTo>
                      <a:lnTo>
                        <a:pt x="413" y="1277"/>
                      </a:lnTo>
                      <a:lnTo>
                        <a:pt x="395" y="1284"/>
                      </a:lnTo>
                      <a:lnTo>
                        <a:pt x="374" y="1290"/>
                      </a:lnTo>
                      <a:lnTo>
                        <a:pt x="353" y="1293"/>
                      </a:lnTo>
                      <a:lnTo>
                        <a:pt x="332" y="1293"/>
                      </a:lnTo>
                      <a:lnTo>
                        <a:pt x="313" y="1290"/>
                      </a:lnTo>
                      <a:lnTo>
                        <a:pt x="293" y="1284"/>
                      </a:lnTo>
                      <a:lnTo>
                        <a:pt x="285" y="1280"/>
                      </a:lnTo>
                      <a:lnTo>
                        <a:pt x="276" y="1276"/>
                      </a:lnTo>
                      <a:lnTo>
                        <a:pt x="269" y="1270"/>
                      </a:lnTo>
                      <a:lnTo>
                        <a:pt x="262" y="1263"/>
                      </a:lnTo>
                      <a:lnTo>
                        <a:pt x="255" y="1256"/>
                      </a:lnTo>
                      <a:lnTo>
                        <a:pt x="251" y="1249"/>
                      </a:lnTo>
                      <a:lnTo>
                        <a:pt x="247" y="1241"/>
                      </a:lnTo>
                      <a:lnTo>
                        <a:pt x="243" y="1231"/>
                      </a:lnTo>
                      <a:lnTo>
                        <a:pt x="241" y="1221"/>
                      </a:lnTo>
                      <a:lnTo>
                        <a:pt x="240" y="1210"/>
                      </a:lnTo>
                      <a:lnTo>
                        <a:pt x="240" y="1210"/>
                      </a:lnTo>
                      <a:lnTo>
                        <a:pt x="240" y="1191"/>
                      </a:lnTo>
                      <a:lnTo>
                        <a:pt x="243" y="1172"/>
                      </a:lnTo>
                      <a:lnTo>
                        <a:pt x="246" y="1157"/>
                      </a:lnTo>
                      <a:lnTo>
                        <a:pt x="248" y="1144"/>
                      </a:lnTo>
                      <a:lnTo>
                        <a:pt x="254" y="1132"/>
                      </a:lnTo>
                      <a:lnTo>
                        <a:pt x="258" y="1121"/>
                      </a:lnTo>
                      <a:lnTo>
                        <a:pt x="268" y="1104"/>
                      </a:lnTo>
                      <a:lnTo>
                        <a:pt x="275" y="1089"/>
                      </a:lnTo>
                      <a:lnTo>
                        <a:pt x="278" y="1083"/>
                      </a:lnTo>
                      <a:lnTo>
                        <a:pt x="279" y="1076"/>
                      </a:lnTo>
                      <a:lnTo>
                        <a:pt x="278" y="1070"/>
                      </a:lnTo>
                      <a:lnTo>
                        <a:pt x="276" y="1063"/>
                      </a:lnTo>
                      <a:lnTo>
                        <a:pt x="271" y="1058"/>
                      </a:lnTo>
                      <a:lnTo>
                        <a:pt x="264" y="1051"/>
                      </a:lnTo>
                      <a:lnTo>
                        <a:pt x="264" y="1051"/>
                      </a:lnTo>
                      <a:lnTo>
                        <a:pt x="260" y="1047"/>
                      </a:lnTo>
                      <a:lnTo>
                        <a:pt x="253" y="1045"/>
                      </a:lnTo>
                      <a:lnTo>
                        <a:pt x="232" y="1041"/>
                      </a:lnTo>
                      <a:lnTo>
                        <a:pt x="204" y="1038"/>
                      </a:lnTo>
                      <a:lnTo>
                        <a:pt x="169" y="1037"/>
                      </a:lnTo>
                      <a:lnTo>
                        <a:pt x="89" y="1038"/>
                      </a:lnTo>
                      <a:lnTo>
                        <a:pt x="1" y="1040"/>
                      </a:lnTo>
                      <a:lnTo>
                        <a:pt x="1" y="1040"/>
                      </a:lnTo>
                      <a:close/>
                    </a:path>
                  </a:pathLst>
                </a:custGeom>
                <a:solidFill>
                  <a:schemeClr val="bg1"/>
                </a:solidFill>
                <a:ln w="28575" cap="rnd">
                  <a:solidFill>
                    <a:srgbClr val="FA474D"/>
                  </a:solidFill>
                  <a:round/>
                  <a:headEnd/>
                  <a:tailEnd/>
                </a:ln>
              </p:spPr>
              <p:txBody>
                <a:bodyPr vert="horz" wrap="square" lIns="91440" tIns="45720" rIns="91440" bIns="45720" numCol="1" anchor="t" anchorCtr="0" compatLnSpc="1">
                  <a:prstTxWarp prst="textNoShape">
                    <a:avLst/>
                  </a:prstTxWarp>
                </a:bodyPr>
                <a:lstStyle/>
                <a:p>
                  <a:endParaRPr lang="ko-KR" altLang="en-US" sz="1400" dirty="0"/>
                </a:p>
              </p:txBody>
            </p:sp>
            <p:sp>
              <p:nvSpPr>
                <p:cNvPr id="43" name="Freeform 20"/>
                <p:cNvSpPr>
                  <a:spLocks/>
                </p:cNvSpPr>
                <p:nvPr/>
              </p:nvSpPr>
              <p:spPr bwMode="auto">
                <a:xfrm>
                  <a:off x="3895725" y="2906714"/>
                  <a:ext cx="2052637" cy="1154112"/>
                </a:xfrm>
                <a:custGeom>
                  <a:avLst/>
                  <a:gdLst>
                    <a:gd name="T0" fmla="*/ 757 w 1293"/>
                    <a:gd name="T1" fmla="*/ 716 h 727"/>
                    <a:gd name="T2" fmla="*/ 687 w 1293"/>
                    <a:gd name="T3" fmla="*/ 703 h 727"/>
                    <a:gd name="T4" fmla="*/ 681 w 1293"/>
                    <a:gd name="T5" fmla="*/ 667 h 727"/>
                    <a:gd name="T6" fmla="*/ 722 w 1293"/>
                    <a:gd name="T7" fmla="*/ 578 h 727"/>
                    <a:gd name="T8" fmla="*/ 722 w 1293"/>
                    <a:gd name="T9" fmla="*/ 527 h 727"/>
                    <a:gd name="T10" fmla="*/ 697 w 1293"/>
                    <a:gd name="T11" fmla="*/ 481 h 727"/>
                    <a:gd name="T12" fmla="*/ 652 w 1293"/>
                    <a:gd name="T13" fmla="*/ 455 h 727"/>
                    <a:gd name="T14" fmla="*/ 589 w 1293"/>
                    <a:gd name="T15" fmla="*/ 452 h 727"/>
                    <a:gd name="T16" fmla="*/ 532 w 1293"/>
                    <a:gd name="T17" fmla="*/ 477 h 727"/>
                    <a:gd name="T18" fmla="*/ 499 w 1293"/>
                    <a:gd name="T19" fmla="*/ 518 h 727"/>
                    <a:gd name="T20" fmla="*/ 492 w 1293"/>
                    <a:gd name="T21" fmla="*/ 564 h 727"/>
                    <a:gd name="T22" fmla="*/ 508 w 1293"/>
                    <a:gd name="T23" fmla="*/ 618 h 727"/>
                    <a:gd name="T24" fmla="*/ 548 w 1293"/>
                    <a:gd name="T25" fmla="*/ 688 h 727"/>
                    <a:gd name="T26" fmla="*/ 543 w 1293"/>
                    <a:gd name="T27" fmla="*/ 703 h 727"/>
                    <a:gd name="T28" fmla="*/ 477 w 1293"/>
                    <a:gd name="T29" fmla="*/ 724 h 727"/>
                    <a:gd name="T30" fmla="*/ 252 w 1293"/>
                    <a:gd name="T31" fmla="*/ 723 h 727"/>
                    <a:gd name="T32" fmla="*/ 252 w 1293"/>
                    <a:gd name="T33" fmla="*/ 480 h 727"/>
                    <a:gd name="T34" fmla="*/ 237 w 1293"/>
                    <a:gd name="T35" fmla="*/ 428 h 727"/>
                    <a:gd name="T36" fmla="*/ 211 w 1293"/>
                    <a:gd name="T37" fmla="*/ 427 h 727"/>
                    <a:gd name="T38" fmla="*/ 123 w 1293"/>
                    <a:gd name="T39" fmla="*/ 456 h 727"/>
                    <a:gd name="T40" fmla="*/ 70 w 1293"/>
                    <a:gd name="T41" fmla="*/ 455 h 727"/>
                    <a:gd name="T42" fmla="*/ 31 w 1293"/>
                    <a:gd name="T43" fmla="*/ 428 h 727"/>
                    <a:gd name="T44" fmla="*/ 0 w 1293"/>
                    <a:gd name="T45" fmla="*/ 344 h 727"/>
                    <a:gd name="T46" fmla="*/ 17 w 1293"/>
                    <a:gd name="T47" fmla="*/ 267 h 727"/>
                    <a:gd name="T48" fmla="*/ 52 w 1293"/>
                    <a:gd name="T49" fmla="*/ 237 h 727"/>
                    <a:gd name="T50" fmla="*/ 102 w 1293"/>
                    <a:gd name="T51" fmla="*/ 231 h 727"/>
                    <a:gd name="T52" fmla="*/ 171 w 1293"/>
                    <a:gd name="T53" fmla="*/ 249 h 727"/>
                    <a:gd name="T54" fmla="*/ 223 w 1293"/>
                    <a:gd name="T55" fmla="*/ 269 h 727"/>
                    <a:gd name="T56" fmla="*/ 245 w 1293"/>
                    <a:gd name="T57" fmla="*/ 251 h 727"/>
                    <a:gd name="T58" fmla="*/ 255 w 1293"/>
                    <a:gd name="T59" fmla="*/ 91 h 727"/>
                    <a:gd name="T60" fmla="*/ 457 w 1293"/>
                    <a:gd name="T61" fmla="*/ 0 h 727"/>
                    <a:gd name="T62" fmla="*/ 534 w 1293"/>
                    <a:gd name="T63" fmla="*/ 13 h 727"/>
                    <a:gd name="T64" fmla="*/ 548 w 1293"/>
                    <a:gd name="T65" fmla="*/ 32 h 727"/>
                    <a:gd name="T66" fmla="*/ 518 w 1293"/>
                    <a:gd name="T67" fmla="*/ 87 h 727"/>
                    <a:gd name="T68" fmla="*/ 492 w 1293"/>
                    <a:gd name="T69" fmla="*/ 146 h 727"/>
                    <a:gd name="T70" fmla="*/ 495 w 1293"/>
                    <a:gd name="T71" fmla="*/ 195 h 727"/>
                    <a:gd name="T72" fmla="*/ 523 w 1293"/>
                    <a:gd name="T73" fmla="*/ 238 h 727"/>
                    <a:gd name="T74" fmla="*/ 568 w 1293"/>
                    <a:gd name="T75" fmla="*/ 264 h 727"/>
                    <a:gd name="T76" fmla="*/ 652 w 1293"/>
                    <a:gd name="T77" fmla="*/ 266 h 727"/>
                    <a:gd name="T78" fmla="*/ 697 w 1293"/>
                    <a:gd name="T79" fmla="*/ 241 h 727"/>
                    <a:gd name="T80" fmla="*/ 722 w 1293"/>
                    <a:gd name="T81" fmla="*/ 193 h 727"/>
                    <a:gd name="T82" fmla="*/ 722 w 1293"/>
                    <a:gd name="T83" fmla="*/ 144 h 727"/>
                    <a:gd name="T84" fmla="*/ 681 w 1293"/>
                    <a:gd name="T85" fmla="*/ 55 h 727"/>
                    <a:gd name="T86" fmla="*/ 685 w 1293"/>
                    <a:gd name="T87" fmla="*/ 17 h 727"/>
                    <a:gd name="T88" fmla="*/ 759 w 1293"/>
                    <a:gd name="T89" fmla="*/ 4 h 727"/>
                    <a:gd name="T90" fmla="*/ 973 w 1293"/>
                    <a:gd name="T91" fmla="*/ 88 h 727"/>
                    <a:gd name="T92" fmla="*/ 983 w 1293"/>
                    <a:gd name="T93" fmla="*/ 249 h 727"/>
                    <a:gd name="T94" fmla="*/ 1012 w 1293"/>
                    <a:gd name="T95" fmla="*/ 276 h 727"/>
                    <a:gd name="T96" fmla="*/ 1061 w 1293"/>
                    <a:gd name="T97" fmla="*/ 262 h 727"/>
                    <a:gd name="T98" fmla="*/ 1141 w 1293"/>
                    <a:gd name="T99" fmla="*/ 223 h 727"/>
                    <a:gd name="T100" fmla="*/ 1204 w 1293"/>
                    <a:gd name="T101" fmla="*/ 228 h 727"/>
                    <a:gd name="T102" fmla="*/ 1263 w 1293"/>
                    <a:gd name="T103" fmla="*/ 263 h 727"/>
                    <a:gd name="T104" fmla="*/ 1291 w 1293"/>
                    <a:gd name="T105" fmla="*/ 316 h 727"/>
                    <a:gd name="T106" fmla="*/ 1292 w 1293"/>
                    <a:gd name="T107" fmla="*/ 365 h 727"/>
                    <a:gd name="T108" fmla="*/ 1271 w 1293"/>
                    <a:gd name="T109" fmla="*/ 422 h 727"/>
                    <a:gd name="T110" fmla="*/ 1224 w 1293"/>
                    <a:gd name="T111" fmla="*/ 466 h 727"/>
                    <a:gd name="T112" fmla="*/ 1152 w 1293"/>
                    <a:gd name="T113" fmla="*/ 483 h 727"/>
                    <a:gd name="T114" fmla="*/ 1107 w 1293"/>
                    <a:gd name="T115" fmla="*/ 469 h 727"/>
                    <a:gd name="T116" fmla="*/ 1022 w 1293"/>
                    <a:gd name="T117" fmla="*/ 422 h 727"/>
                    <a:gd name="T118" fmla="*/ 987 w 1293"/>
                    <a:gd name="T119" fmla="*/ 434 h 727"/>
                    <a:gd name="T120" fmla="*/ 966 w 1293"/>
                    <a:gd name="T121" fmla="*/ 491 h 727"/>
                    <a:gd name="T122" fmla="*/ 966 w 1293"/>
                    <a:gd name="T123" fmla="*/ 71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3" h="727">
                      <a:moveTo>
                        <a:pt x="966" y="717"/>
                      </a:moveTo>
                      <a:lnTo>
                        <a:pt x="966" y="717"/>
                      </a:lnTo>
                      <a:lnTo>
                        <a:pt x="874" y="719"/>
                      </a:lnTo>
                      <a:lnTo>
                        <a:pt x="792" y="717"/>
                      </a:lnTo>
                      <a:lnTo>
                        <a:pt x="757" y="716"/>
                      </a:lnTo>
                      <a:lnTo>
                        <a:pt x="729" y="715"/>
                      </a:lnTo>
                      <a:lnTo>
                        <a:pt x="708" y="712"/>
                      </a:lnTo>
                      <a:lnTo>
                        <a:pt x="694" y="709"/>
                      </a:lnTo>
                      <a:lnTo>
                        <a:pt x="694" y="709"/>
                      </a:lnTo>
                      <a:lnTo>
                        <a:pt x="687" y="703"/>
                      </a:lnTo>
                      <a:lnTo>
                        <a:pt x="681" y="698"/>
                      </a:lnTo>
                      <a:lnTo>
                        <a:pt x="678" y="691"/>
                      </a:lnTo>
                      <a:lnTo>
                        <a:pt x="677" y="684"/>
                      </a:lnTo>
                      <a:lnTo>
                        <a:pt x="678" y="675"/>
                      </a:lnTo>
                      <a:lnTo>
                        <a:pt x="681" y="667"/>
                      </a:lnTo>
                      <a:lnTo>
                        <a:pt x="691" y="646"/>
                      </a:lnTo>
                      <a:lnTo>
                        <a:pt x="702" y="625"/>
                      </a:lnTo>
                      <a:lnTo>
                        <a:pt x="713" y="601"/>
                      </a:lnTo>
                      <a:lnTo>
                        <a:pt x="717" y="590"/>
                      </a:lnTo>
                      <a:lnTo>
                        <a:pt x="722" y="578"/>
                      </a:lnTo>
                      <a:lnTo>
                        <a:pt x="724" y="565"/>
                      </a:lnTo>
                      <a:lnTo>
                        <a:pt x="724" y="552"/>
                      </a:lnTo>
                      <a:lnTo>
                        <a:pt x="724" y="552"/>
                      </a:lnTo>
                      <a:lnTo>
                        <a:pt x="724" y="540"/>
                      </a:lnTo>
                      <a:lnTo>
                        <a:pt x="722" y="527"/>
                      </a:lnTo>
                      <a:lnTo>
                        <a:pt x="719" y="516"/>
                      </a:lnTo>
                      <a:lnTo>
                        <a:pt x="715" y="506"/>
                      </a:lnTo>
                      <a:lnTo>
                        <a:pt x="709" y="497"/>
                      </a:lnTo>
                      <a:lnTo>
                        <a:pt x="704" y="488"/>
                      </a:lnTo>
                      <a:lnTo>
                        <a:pt x="697" y="481"/>
                      </a:lnTo>
                      <a:lnTo>
                        <a:pt x="688" y="474"/>
                      </a:lnTo>
                      <a:lnTo>
                        <a:pt x="680" y="467"/>
                      </a:lnTo>
                      <a:lnTo>
                        <a:pt x="671" y="463"/>
                      </a:lnTo>
                      <a:lnTo>
                        <a:pt x="662" y="459"/>
                      </a:lnTo>
                      <a:lnTo>
                        <a:pt x="652" y="455"/>
                      </a:lnTo>
                      <a:lnTo>
                        <a:pt x="642" y="453"/>
                      </a:lnTo>
                      <a:lnTo>
                        <a:pt x="631" y="450"/>
                      </a:lnTo>
                      <a:lnTo>
                        <a:pt x="610" y="450"/>
                      </a:lnTo>
                      <a:lnTo>
                        <a:pt x="610" y="450"/>
                      </a:lnTo>
                      <a:lnTo>
                        <a:pt x="589" y="452"/>
                      </a:lnTo>
                      <a:lnTo>
                        <a:pt x="568" y="457"/>
                      </a:lnTo>
                      <a:lnTo>
                        <a:pt x="558" y="462"/>
                      </a:lnTo>
                      <a:lnTo>
                        <a:pt x="548" y="466"/>
                      </a:lnTo>
                      <a:lnTo>
                        <a:pt x="540" y="471"/>
                      </a:lnTo>
                      <a:lnTo>
                        <a:pt x="532" y="477"/>
                      </a:lnTo>
                      <a:lnTo>
                        <a:pt x="523" y="484"/>
                      </a:lnTo>
                      <a:lnTo>
                        <a:pt x="516" y="491"/>
                      </a:lnTo>
                      <a:lnTo>
                        <a:pt x="509" y="499"/>
                      </a:lnTo>
                      <a:lnTo>
                        <a:pt x="504" y="508"/>
                      </a:lnTo>
                      <a:lnTo>
                        <a:pt x="499" y="518"/>
                      </a:lnTo>
                      <a:lnTo>
                        <a:pt x="495" y="527"/>
                      </a:lnTo>
                      <a:lnTo>
                        <a:pt x="494" y="538"/>
                      </a:lnTo>
                      <a:lnTo>
                        <a:pt x="492" y="550"/>
                      </a:lnTo>
                      <a:lnTo>
                        <a:pt x="492" y="550"/>
                      </a:lnTo>
                      <a:lnTo>
                        <a:pt x="492" y="564"/>
                      </a:lnTo>
                      <a:lnTo>
                        <a:pt x="492" y="576"/>
                      </a:lnTo>
                      <a:lnTo>
                        <a:pt x="495" y="589"/>
                      </a:lnTo>
                      <a:lnTo>
                        <a:pt x="498" y="599"/>
                      </a:lnTo>
                      <a:lnTo>
                        <a:pt x="502" y="608"/>
                      </a:lnTo>
                      <a:lnTo>
                        <a:pt x="508" y="618"/>
                      </a:lnTo>
                      <a:lnTo>
                        <a:pt x="518" y="634"/>
                      </a:lnTo>
                      <a:lnTo>
                        <a:pt x="539" y="661"/>
                      </a:lnTo>
                      <a:lnTo>
                        <a:pt x="546" y="675"/>
                      </a:lnTo>
                      <a:lnTo>
                        <a:pt x="547" y="681"/>
                      </a:lnTo>
                      <a:lnTo>
                        <a:pt x="548" y="688"/>
                      </a:lnTo>
                      <a:lnTo>
                        <a:pt x="548" y="688"/>
                      </a:lnTo>
                      <a:lnTo>
                        <a:pt x="548" y="692"/>
                      </a:lnTo>
                      <a:lnTo>
                        <a:pt x="547" y="696"/>
                      </a:lnTo>
                      <a:lnTo>
                        <a:pt x="546" y="701"/>
                      </a:lnTo>
                      <a:lnTo>
                        <a:pt x="543" y="703"/>
                      </a:lnTo>
                      <a:lnTo>
                        <a:pt x="534" y="710"/>
                      </a:lnTo>
                      <a:lnTo>
                        <a:pt x="525" y="715"/>
                      </a:lnTo>
                      <a:lnTo>
                        <a:pt x="511" y="719"/>
                      </a:lnTo>
                      <a:lnTo>
                        <a:pt x="495" y="722"/>
                      </a:lnTo>
                      <a:lnTo>
                        <a:pt x="477" y="724"/>
                      </a:lnTo>
                      <a:lnTo>
                        <a:pt x="457" y="726"/>
                      </a:lnTo>
                      <a:lnTo>
                        <a:pt x="413" y="727"/>
                      </a:lnTo>
                      <a:lnTo>
                        <a:pt x="362" y="727"/>
                      </a:lnTo>
                      <a:lnTo>
                        <a:pt x="252" y="723"/>
                      </a:lnTo>
                      <a:lnTo>
                        <a:pt x="252" y="723"/>
                      </a:lnTo>
                      <a:lnTo>
                        <a:pt x="256" y="632"/>
                      </a:lnTo>
                      <a:lnTo>
                        <a:pt x="256" y="589"/>
                      </a:lnTo>
                      <a:lnTo>
                        <a:pt x="256" y="548"/>
                      </a:lnTo>
                      <a:lnTo>
                        <a:pt x="255" y="512"/>
                      </a:lnTo>
                      <a:lnTo>
                        <a:pt x="252" y="480"/>
                      </a:lnTo>
                      <a:lnTo>
                        <a:pt x="248" y="453"/>
                      </a:lnTo>
                      <a:lnTo>
                        <a:pt x="244" y="442"/>
                      </a:lnTo>
                      <a:lnTo>
                        <a:pt x="239" y="434"/>
                      </a:lnTo>
                      <a:lnTo>
                        <a:pt x="239" y="434"/>
                      </a:lnTo>
                      <a:lnTo>
                        <a:pt x="237" y="428"/>
                      </a:lnTo>
                      <a:lnTo>
                        <a:pt x="232" y="425"/>
                      </a:lnTo>
                      <a:lnTo>
                        <a:pt x="228" y="422"/>
                      </a:lnTo>
                      <a:lnTo>
                        <a:pt x="223" y="422"/>
                      </a:lnTo>
                      <a:lnTo>
                        <a:pt x="217" y="424"/>
                      </a:lnTo>
                      <a:lnTo>
                        <a:pt x="211" y="427"/>
                      </a:lnTo>
                      <a:lnTo>
                        <a:pt x="196" y="434"/>
                      </a:lnTo>
                      <a:lnTo>
                        <a:pt x="177" y="442"/>
                      </a:lnTo>
                      <a:lnTo>
                        <a:pt x="153" y="450"/>
                      </a:lnTo>
                      <a:lnTo>
                        <a:pt x="139" y="453"/>
                      </a:lnTo>
                      <a:lnTo>
                        <a:pt x="123" y="456"/>
                      </a:lnTo>
                      <a:lnTo>
                        <a:pt x="107" y="457"/>
                      </a:lnTo>
                      <a:lnTo>
                        <a:pt x="88" y="457"/>
                      </a:lnTo>
                      <a:lnTo>
                        <a:pt x="88" y="457"/>
                      </a:lnTo>
                      <a:lnTo>
                        <a:pt x="79" y="456"/>
                      </a:lnTo>
                      <a:lnTo>
                        <a:pt x="70" y="455"/>
                      </a:lnTo>
                      <a:lnTo>
                        <a:pt x="60" y="452"/>
                      </a:lnTo>
                      <a:lnTo>
                        <a:pt x="54" y="446"/>
                      </a:lnTo>
                      <a:lnTo>
                        <a:pt x="45" y="442"/>
                      </a:lnTo>
                      <a:lnTo>
                        <a:pt x="38" y="435"/>
                      </a:lnTo>
                      <a:lnTo>
                        <a:pt x="31" y="428"/>
                      </a:lnTo>
                      <a:lnTo>
                        <a:pt x="26" y="421"/>
                      </a:lnTo>
                      <a:lnTo>
                        <a:pt x="16" y="404"/>
                      </a:lnTo>
                      <a:lnTo>
                        <a:pt x="7" y="385"/>
                      </a:lnTo>
                      <a:lnTo>
                        <a:pt x="3" y="365"/>
                      </a:lnTo>
                      <a:lnTo>
                        <a:pt x="0" y="344"/>
                      </a:lnTo>
                      <a:lnTo>
                        <a:pt x="0" y="323"/>
                      </a:lnTo>
                      <a:lnTo>
                        <a:pt x="3" y="304"/>
                      </a:lnTo>
                      <a:lnTo>
                        <a:pt x="9" y="284"/>
                      </a:lnTo>
                      <a:lnTo>
                        <a:pt x="13" y="276"/>
                      </a:lnTo>
                      <a:lnTo>
                        <a:pt x="17" y="267"/>
                      </a:lnTo>
                      <a:lnTo>
                        <a:pt x="23" y="259"/>
                      </a:lnTo>
                      <a:lnTo>
                        <a:pt x="30" y="253"/>
                      </a:lnTo>
                      <a:lnTo>
                        <a:pt x="37" y="246"/>
                      </a:lnTo>
                      <a:lnTo>
                        <a:pt x="44" y="241"/>
                      </a:lnTo>
                      <a:lnTo>
                        <a:pt x="52" y="237"/>
                      </a:lnTo>
                      <a:lnTo>
                        <a:pt x="62" y="234"/>
                      </a:lnTo>
                      <a:lnTo>
                        <a:pt x="72" y="232"/>
                      </a:lnTo>
                      <a:lnTo>
                        <a:pt x="83" y="231"/>
                      </a:lnTo>
                      <a:lnTo>
                        <a:pt x="83" y="231"/>
                      </a:lnTo>
                      <a:lnTo>
                        <a:pt x="102" y="231"/>
                      </a:lnTo>
                      <a:lnTo>
                        <a:pt x="119" y="232"/>
                      </a:lnTo>
                      <a:lnTo>
                        <a:pt x="135" y="235"/>
                      </a:lnTo>
                      <a:lnTo>
                        <a:pt x="149" y="239"/>
                      </a:lnTo>
                      <a:lnTo>
                        <a:pt x="161" y="244"/>
                      </a:lnTo>
                      <a:lnTo>
                        <a:pt x="171" y="249"/>
                      </a:lnTo>
                      <a:lnTo>
                        <a:pt x="189" y="259"/>
                      </a:lnTo>
                      <a:lnTo>
                        <a:pt x="203" y="266"/>
                      </a:lnTo>
                      <a:lnTo>
                        <a:pt x="210" y="269"/>
                      </a:lnTo>
                      <a:lnTo>
                        <a:pt x="216" y="269"/>
                      </a:lnTo>
                      <a:lnTo>
                        <a:pt x="223" y="269"/>
                      </a:lnTo>
                      <a:lnTo>
                        <a:pt x="228" y="266"/>
                      </a:lnTo>
                      <a:lnTo>
                        <a:pt x="235" y="262"/>
                      </a:lnTo>
                      <a:lnTo>
                        <a:pt x="242" y="255"/>
                      </a:lnTo>
                      <a:lnTo>
                        <a:pt x="242" y="255"/>
                      </a:lnTo>
                      <a:lnTo>
                        <a:pt x="245" y="251"/>
                      </a:lnTo>
                      <a:lnTo>
                        <a:pt x="248" y="244"/>
                      </a:lnTo>
                      <a:lnTo>
                        <a:pt x="252" y="224"/>
                      </a:lnTo>
                      <a:lnTo>
                        <a:pt x="253" y="199"/>
                      </a:lnTo>
                      <a:lnTo>
                        <a:pt x="255" y="167"/>
                      </a:lnTo>
                      <a:lnTo>
                        <a:pt x="255" y="91"/>
                      </a:lnTo>
                      <a:lnTo>
                        <a:pt x="253" y="9"/>
                      </a:lnTo>
                      <a:lnTo>
                        <a:pt x="253" y="9"/>
                      </a:lnTo>
                      <a:lnTo>
                        <a:pt x="362" y="2"/>
                      </a:lnTo>
                      <a:lnTo>
                        <a:pt x="413" y="0"/>
                      </a:lnTo>
                      <a:lnTo>
                        <a:pt x="457" y="0"/>
                      </a:lnTo>
                      <a:lnTo>
                        <a:pt x="477" y="0"/>
                      </a:lnTo>
                      <a:lnTo>
                        <a:pt x="495" y="2"/>
                      </a:lnTo>
                      <a:lnTo>
                        <a:pt x="511" y="4"/>
                      </a:lnTo>
                      <a:lnTo>
                        <a:pt x="525" y="9"/>
                      </a:lnTo>
                      <a:lnTo>
                        <a:pt x="534" y="13"/>
                      </a:lnTo>
                      <a:lnTo>
                        <a:pt x="543" y="18"/>
                      </a:lnTo>
                      <a:lnTo>
                        <a:pt x="546" y="21"/>
                      </a:lnTo>
                      <a:lnTo>
                        <a:pt x="547" y="25"/>
                      </a:lnTo>
                      <a:lnTo>
                        <a:pt x="548" y="28"/>
                      </a:lnTo>
                      <a:lnTo>
                        <a:pt x="548" y="32"/>
                      </a:lnTo>
                      <a:lnTo>
                        <a:pt x="548" y="32"/>
                      </a:lnTo>
                      <a:lnTo>
                        <a:pt x="547" y="39"/>
                      </a:lnTo>
                      <a:lnTo>
                        <a:pt x="546" y="46"/>
                      </a:lnTo>
                      <a:lnTo>
                        <a:pt x="537" y="60"/>
                      </a:lnTo>
                      <a:lnTo>
                        <a:pt x="518" y="87"/>
                      </a:lnTo>
                      <a:lnTo>
                        <a:pt x="506" y="104"/>
                      </a:lnTo>
                      <a:lnTo>
                        <a:pt x="502" y="112"/>
                      </a:lnTo>
                      <a:lnTo>
                        <a:pt x="498" y="122"/>
                      </a:lnTo>
                      <a:lnTo>
                        <a:pt x="495" y="133"/>
                      </a:lnTo>
                      <a:lnTo>
                        <a:pt x="492" y="146"/>
                      </a:lnTo>
                      <a:lnTo>
                        <a:pt x="491" y="158"/>
                      </a:lnTo>
                      <a:lnTo>
                        <a:pt x="492" y="172"/>
                      </a:lnTo>
                      <a:lnTo>
                        <a:pt x="492" y="172"/>
                      </a:lnTo>
                      <a:lnTo>
                        <a:pt x="492" y="183"/>
                      </a:lnTo>
                      <a:lnTo>
                        <a:pt x="495" y="195"/>
                      </a:lnTo>
                      <a:lnTo>
                        <a:pt x="499" y="204"/>
                      </a:lnTo>
                      <a:lnTo>
                        <a:pt x="504" y="214"/>
                      </a:lnTo>
                      <a:lnTo>
                        <a:pt x="509" y="223"/>
                      </a:lnTo>
                      <a:lnTo>
                        <a:pt x="516" y="231"/>
                      </a:lnTo>
                      <a:lnTo>
                        <a:pt x="523" y="238"/>
                      </a:lnTo>
                      <a:lnTo>
                        <a:pt x="532" y="245"/>
                      </a:lnTo>
                      <a:lnTo>
                        <a:pt x="540" y="251"/>
                      </a:lnTo>
                      <a:lnTo>
                        <a:pt x="548" y="256"/>
                      </a:lnTo>
                      <a:lnTo>
                        <a:pt x="558" y="260"/>
                      </a:lnTo>
                      <a:lnTo>
                        <a:pt x="568" y="264"/>
                      </a:lnTo>
                      <a:lnTo>
                        <a:pt x="589" y="269"/>
                      </a:lnTo>
                      <a:lnTo>
                        <a:pt x="610" y="271"/>
                      </a:lnTo>
                      <a:lnTo>
                        <a:pt x="631" y="270"/>
                      </a:lnTo>
                      <a:lnTo>
                        <a:pt x="642" y="269"/>
                      </a:lnTo>
                      <a:lnTo>
                        <a:pt x="652" y="266"/>
                      </a:lnTo>
                      <a:lnTo>
                        <a:pt x="662" y="263"/>
                      </a:lnTo>
                      <a:lnTo>
                        <a:pt x="671" y="259"/>
                      </a:lnTo>
                      <a:lnTo>
                        <a:pt x="680" y="253"/>
                      </a:lnTo>
                      <a:lnTo>
                        <a:pt x="688" y="248"/>
                      </a:lnTo>
                      <a:lnTo>
                        <a:pt x="697" y="241"/>
                      </a:lnTo>
                      <a:lnTo>
                        <a:pt x="704" y="234"/>
                      </a:lnTo>
                      <a:lnTo>
                        <a:pt x="709" y="225"/>
                      </a:lnTo>
                      <a:lnTo>
                        <a:pt x="715" y="216"/>
                      </a:lnTo>
                      <a:lnTo>
                        <a:pt x="719" y="206"/>
                      </a:lnTo>
                      <a:lnTo>
                        <a:pt x="722" y="193"/>
                      </a:lnTo>
                      <a:lnTo>
                        <a:pt x="724" y="182"/>
                      </a:lnTo>
                      <a:lnTo>
                        <a:pt x="724" y="168"/>
                      </a:lnTo>
                      <a:lnTo>
                        <a:pt x="724" y="168"/>
                      </a:lnTo>
                      <a:lnTo>
                        <a:pt x="724" y="157"/>
                      </a:lnTo>
                      <a:lnTo>
                        <a:pt x="722" y="144"/>
                      </a:lnTo>
                      <a:lnTo>
                        <a:pt x="717" y="132"/>
                      </a:lnTo>
                      <a:lnTo>
                        <a:pt x="713" y="119"/>
                      </a:lnTo>
                      <a:lnTo>
                        <a:pt x="702" y="97"/>
                      </a:lnTo>
                      <a:lnTo>
                        <a:pt x="691" y="74"/>
                      </a:lnTo>
                      <a:lnTo>
                        <a:pt x="681" y="55"/>
                      </a:lnTo>
                      <a:lnTo>
                        <a:pt x="678" y="46"/>
                      </a:lnTo>
                      <a:lnTo>
                        <a:pt x="677" y="38"/>
                      </a:lnTo>
                      <a:lnTo>
                        <a:pt x="678" y="30"/>
                      </a:lnTo>
                      <a:lnTo>
                        <a:pt x="681" y="24"/>
                      </a:lnTo>
                      <a:lnTo>
                        <a:pt x="685" y="17"/>
                      </a:lnTo>
                      <a:lnTo>
                        <a:pt x="694" y="13"/>
                      </a:lnTo>
                      <a:lnTo>
                        <a:pt x="694" y="13"/>
                      </a:lnTo>
                      <a:lnTo>
                        <a:pt x="708" y="9"/>
                      </a:lnTo>
                      <a:lnTo>
                        <a:pt x="730" y="7"/>
                      </a:lnTo>
                      <a:lnTo>
                        <a:pt x="759" y="4"/>
                      </a:lnTo>
                      <a:lnTo>
                        <a:pt x="796" y="4"/>
                      </a:lnTo>
                      <a:lnTo>
                        <a:pt x="881" y="3"/>
                      </a:lnTo>
                      <a:lnTo>
                        <a:pt x="975" y="4"/>
                      </a:lnTo>
                      <a:lnTo>
                        <a:pt x="975" y="4"/>
                      </a:lnTo>
                      <a:lnTo>
                        <a:pt x="973" y="88"/>
                      </a:lnTo>
                      <a:lnTo>
                        <a:pt x="973" y="164"/>
                      </a:lnTo>
                      <a:lnTo>
                        <a:pt x="975" y="196"/>
                      </a:lnTo>
                      <a:lnTo>
                        <a:pt x="977" y="223"/>
                      </a:lnTo>
                      <a:lnTo>
                        <a:pt x="980" y="242"/>
                      </a:lnTo>
                      <a:lnTo>
                        <a:pt x="983" y="249"/>
                      </a:lnTo>
                      <a:lnTo>
                        <a:pt x="986" y="255"/>
                      </a:lnTo>
                      <a:lnTo>
                        <a:pt x="986" y="255"/>
                      </a:lnTo>
                      <a:lnTo>
                        <a:pt x="994" y="264"/>
                      </a:lnTo>
                      <a:lnTo>
                        <a:pt x="1004" y="271"/>
                      </a:lnTo>
                      <a:lnTo>
                        <a:pt x="1012" y="276"/>
                      </a:lnTo>
                      <a:lnTo>
                        <a:pt x="1022" y="277"/>
                      </a:lnTo>
                      <a:lnTo>
                        <a:pt x="1032" y="276"/>
                      </a:lnTo>
                      <a:lnTo>
                        <a:pt x="1042" y="273"/>
                      </a:lnTo>
                      <a:lnTo>
                        <a:pt x="1050" y="267"/>
                      </a:lnTo>
                      <a:lnTo>
                        <a:pt x="1061" y="262"/>
                      </a:lnTo>
                      <a:lnTo>
                        <a:pt x="1081" y="249"/>
                      </a:lnTo>
                      <a:lnTo>
                        <a:pt x="1103" y="235"/>
                      </a:lnTo>
                      <a:lnTo>
                        <a:pt x="1116" y="230"/>
                      </a:lnTo>
                      <a:lnTo>
                        <a:pt x="1128" y="225"/>
                      </a:lnTo>
                      <a:lnTo>
                        <a:pt x="1141" y="223"/>
                      </a:lnTo>
                      <a:lnTo>
                        <a:pt x="1154" y="221"/>
                      </a:lnTo>
                      <a:lnTo>
                        <a:pt x="1154" y="221"/>
                      </a:lnTo>
                      <a:lnTo>
                        <a:pt x="1172" y="223"/>
                      </a:lnTo>
                      <a:lnTo>
                        <a:pt x="1189" y="225"/>
                      </a:lnTo>
                      <a:lnTo>
                        <a:pt x="1204" y="228"/>
                      </a:lnTo>
                      <a:lnTo>
                        <a:pt x="1218" y="234"/>
                      </a:lnTo>
                      <a:lnTo>
                        <a:pt x="1231" y="239"/>
                      </a:lnTo>
                      <a:lnTo>
                        <a:pt x="1243" y="246"/>
                      </a:lnTo>
                      <a:lnTo>
                        <a:pt x="1253" y="255"/>
                      </a:lnTo>
                      <a:lnTo>
                        <a:pt x="1263" y="263"/>
                      </a:lnTo>
                      <a:lnTo>
                        <a:pt x="1270" y="273"/>
                      </a:lnTo>
                      <a:lnTo>
                        <a:pt x="1277" y="283"/>
                      </a:lnTo>
                      <a:lnTo>
                        <a:pt x="1282" y="294"/>
                      </a:lnTo>
                      <a:lnTo>
                        <a:pt x="1286" y="305"/>
                      </a:lnTo>
                      <a:lnTo>
                        <a:pt x="1291" y="316"/>
                      </a:lnTo>
                      <a:lnTo>
                        <a:pt x="1292" y="329"/>
                      </a:lnTo>
                      <a:lnTo>
                        <a:pt x="1293" y="341"/>
                      </a:lnTo>
                      <a:lnTo>
                        <a:pt x="1293" y="353"/>
                      </a:lnTo>
                      <a:lnTo>
                        <a:pt x="1293" y="353"/>
                      </a:lnTo>
                      <a:lnTo>
                        <a:pt x="1292" y="365"/>
                      </a:lnTo>
                      <a:lnTo>
                        <a:pt x="1291" y="378"/>
                      </a:lnTo>
                      <a:lnTo>
                        <a:pt x="1286" y="389"/>
                      </a:lnTo>
                      <a:lnTo>
                        <a:pt x="1282" y="401"/>
                      </a:lnTo>
                      <a:lnTo>
                        <a:pt x="1277" y="413"/>
                      </a:lnTo>
                      <a:lnTo>
                        <a:pt x="1271" y="422"/>
                      </a:lnTo>
                      <a:lnTo>
                        <a:pt x="1263" y="434"/>
                      </a:lnTo>
                      <a:lnTo>
                        <a:pt x="1254" y="442"/>
                      </a:lnTo>
                      <a:lnTo>
                        <a:pt x="1246" y="452"/>
                      </a:lnTo>
                      <a:lnTo>
                        <a:pt x="1235" y="459"/>
                      </a:lnTo>
                      <a:lnTo>
                        <a:pt x="1224" y="466"/>
                      </a:lnTo>
                      <a:lnTo>
                        <a:pt x="1211" y="471"/>
                      </a:lnTo>
                      <a:lnTo>
                        <a:pt x="1198" y="477"/>
                      </a:lnTo>
                      <a:lnTo>
                        <a:pt x="1183" y="480"/>
                      </a:lnTo>
                      <a:lnTo>
                        <a:pt x="1169" y="483"/>
                      </a:lnTo>
                      <a:lnTo>
                        <a:pt x="1152" y="483"/>
                      </a:lnTo>
                      <a:lnTo>
                        <a:pt x="1152" y="483"/>
                      </a:lnTo>
                      <a:lnTo>
                        <a:pt x="1141" y="481"/>
                      </a:lnTo>
                      <a:lnTo>
                        <a:pt x="1130" y="478"/>
                      </a:lnTo>
                      <a:lnTo>
                        <a:pt x="1119" y="474"/>
                      </a:lnTo>
                      <a:lnTo>
                        <a:pt x="1107" y="469"/>
                      </a:lnTo>
                      <a:lnTo>
                        <a:pt x="1085" y="456"/>
                      </a:lnTo>
                      <a:lnTo>
                        <a:pt x="1063" y="442"/>
                      </a:lnTo>
                      <a:lnTo>
                        <a:pt x="1042" y="429"/>
                      </a:lnTo>
                      <a:lnTo>
                        <a:pt x="1032" y="425"/>
                      </a:lnTo>
                      <a:lnTo>
                        <a:pt x="1022" y="422"/>
                      </a:lnTo>
                      <a:lnTo>
                        <a:pt x="1012" y="421"/>
                      </a:lnTo>
                      <a:lnTo>
                        <a:pt x="1004" y="422"/>
                      </a:lnTo>
                      <a:lnTo>
                        <a:pt x="996" y="427"/>
                      </a:lnTo>
                      <a:lnTo>
                        <a:pt x="987" y="434"/>
                      </a:lnTo>
                      <a:lnTo>
                        <a:pt x="987" y="434"/>
                      </a:lnTo>
                      <a:lnTo>
                        <a:pt x="982" y="441"/>
                      </a:lnTo>
                      <a:lnTo>
                        <a:pt x="976" y="450"/>
                      </a:lnTo>
                      <a:lnTo>
                        <a:pt x="972" y="463"/>
                      </a:lnTo>
                      <a:lnTo>
                        <a:pt x="969" y="476"/>
                      </a:lnTo>
                      <a:lnTo>
                        <a:pt x="966" y="491"/>
                      </a:lnTo>
                      <a:lnTo>
                        <a:pt x="964" y="506"/>
                      </a:lnTo>
                      <a:lnTo>
                        <a:pt x="962" y="543"/>
                      </a:lnTo>
                      <a:lnTo>
                        <a:pt x="961" y="583"/>
                      </a:lnTo>
                      <a:lnTo>
                        <a:pt x="962" y="627"/>
                      </a:lnTo>
                      <a:lnTo>
                        <a:pt x="966" y="717"/>
                      </a:lnTo>
                      <a:lnTo>
                        <a:pt x="966" y="717"/>
                      </a:lnTo>
                      <a:close/>
                    </a:path>
                  </a:pathLst>
                </a:custGeom>
                <a:solidFill>
                  <a:schemeClr val="bg1"/>
                </a:solidFill>
                <a:ln w="28575" cap="rnd">
                  <a:solidFill>
                    <a:srgbClr val="FA4147"/>
                  </a:solidFill>
                  <a:round/>
                  <a:headEnd/>
                  <a:tailEnd/>
                </a:ln>
              </p:spPr>
              <p:txBody>
                <a:bodyPr vert="horz" wrap="square" lIns="91440" tIns="45720" rIns="91440" bIns="45720" numCol="1" anchor="t" anchorCtr="0" compatLnSpc="1">
                  <a:prstTxWarp prst="textNoShape">
                    <a:avLst/>
                  </a:prstTxWarp>
                </a:bodyPr>
                <a:lstStyle/>
                <a:p>
                  <a:endParaRPr lang="ko-KR" altLang="en-US" sz="1400"/>
                </a:p>
              </p:txBody>
            </p:sp>
          </p:grpSp>
          <p:sp>
            <p:nvSpPr>
              <p:cNvPr id="6" name="文本框 5"/>
              <p:cNvSpPr txBox="1"/>
              <p:nvPr/>
            </p:nvSpPr>
            <p:spPr>
              <a:xfrm>
                <a:off x="8886589" y="5402759"/>
                <a:ext cx="2371745" cy="615553"/>
              </a:xfrm>
              <a:prstGeom prst="rect">
                <a:avLst/>
              </a:prstGeom>
              <a:noFill/>
            </p:spPr>
            <p:txBody>
              <a:bodyPr wrap="square" rtlCol="0">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美联储</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纽约银行</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美联储实际控制者</a:t>
                </a:r>
                <a:endParaRPr lang="zh-CN" altLang="en-US" sz="1400" dirty="0">
                  <a:solidFill>
                    <a:schemeClr val="tx1">
                      <a:lumMod val="75000"/>
                      <a:lumOff val="25000"/>
                    </a:schemeClr>
                  </a:solidFill>
                </a:endParaRPr>
              </a:p>
            </p:txBody>
          </p:sp>
          <p:sp>
            <p:nvSpPr>
              <p:cNvPr id="7" name="文本框 6"/>
              <p:cNvSpPr txBox="1"/>
              <p:nvPr/>
            </p:nvSpPr>
            <p:spPr>
              <a:xfrm>
                <a:off x="6689116" y="5977353"/>
                <a:ext cx="4487236" cy="461665"/>
              </a:xfrm>
              <a:prstGeom prst="rect">
                <a:avLst/>
              </a:prstGeom>
              <a:noFill/>
            </p:spPr>
            <p:txBody>
              <a:bodyPr wrap="square" rtlCol="0">
                <a:spAutoFit/>
              </a:bodyPr>
              <a:lstStyle/>
              <a:p>
                <a:pPr algn="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1914</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19</a:t>
                </a:r>
                <a:r>
                  <a:rPr lang="zh-CN" altLang="en-US" sz="1200" dirty="0">
                    <a:latin typeface="微软雅黑" panose="020B0503020204020204" pitchFamily="34" charset="-122"/>
                    <a:ea typeface="微软雅黑" panose="020B0503020204020204" pitchFamily="34" charset="-122"/>
                  </a:rPr>
                  <a:t>日向货币审计署（</a:t>
                </a:r>
                <a:r>
                  <a:rPr lang="en-US" altLang="zh-CN" sz="1200" dirty="0">
                    <a:latin typeface="微软雅黑" panose="020B0503020204020204" pitchFamily="34" charset="-122"/>
                    <a:ea typeface="微软雅黑" panose="020B0503020204020204" pitchFamily="34" charset="-122"/>
                  </a:rPr>
                  <a:t>Comptroller of the Currency)</a:t>
                </a:r>
                <a:r>
                  <a:rPr lang="zh-CN" altLang="en-US" sz="1200" dirty="0">
                    <a:latin typeface="微软雅黑" panose="020B0503020204020204" pitchFamily="34" charset="-122"/>
                    <a:ea typeface="微软雅黑" panose="020B0503020204020204" pitchFamily="34" charset="-122"/>
                  </a:rPr>
                  <a:t>报备的文件上记录着股份发行总数为</a:t>
                </a:r>
                <a:r>
                  <a:rPr lang="en-US" altLang="zh-CN" sz="1200" dirty="0">
                    <a:solidFill>
                      <a:srgbClr val="FF0000"/>
                    </a:solidFill>
                    <a:latin typeface="微软雅黑" panose="020B0503020204020204" pitchFamily="34" charset="-122"/>
                    <a:ea typeface="微软雅黑" panose="020B0503020204020204" pitchFamily="34" charset="-122"/>
                  </a:rPr>
                  <a:t>203053</a:t>
                </a:r>
                <a:r>
                  <a:rPr lang="zh-CN" altLang="en-US" sz="1200" dirty="0">
                    <a:latin typeface="微软雅黑" panose="020B0503020204020204" pitchFamily="34" charset="-122"/>
                    <a:ea typeface="微软雅黑" panose="020B0503020204020204" pitchFamily="34" charset="-122"/>
                  </a:rPr>
                  <a:t>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6689115" y="3050847"/>
              <a:ext cx="1620957" cy="307777"/>
            </a:xfrm>
            <a:prstGeom prst="rect">
              <a:avLst/>
            </a:prstGeom>
            <a:noFill/>
          </p:spPr>
          <p:txBody>
            <a:bodyPr wrap="non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纽约国家城市银行</a:t>
              </a:r>
              <a:endParaRPr lang="zh-CN" altLang="en-US" sz="1400" dirty="0"/>
            </a:p>
          </p:txBody>
        </p:sp>
        <p:sp>
          <p:nvSpPr>
            <p:cNvPr id="5" name="文本框 4"/>
            <p:cNvSpPr txBox="1"/>
            <p:nvPr/>
          </p:nvSpPr>
          <p:spPr>
            <a:xfrm>
              <a:off x="7240617" y="1974479"/>
              <a:ext cx="461665" cy="1036502"/>
            </a:xfrm>
            <a:prstGeom prst="rect">
              <a:avLst/>
            </a:prstGeom>
            <a:noFill/>
          </p:spPr>
          <p:txBody>
            <a:bodyPr vert="eaVert" wrap="non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30000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sp>
          <p:nvSpPr>
            <p:cNvPr id="46" name="文本框 45"/>
            <p:cNvSpPr txBox="1"/>
            <p:nvPr/>
          </p:nvSpPr>
          <p:spPr>
            <a:xfrm>
              <a:off x="9260959" y="2113880"/>
              <a:ext cx="400110" cy="1172963"/>
            </a:xfrm>
            <a:prstGeom prst="rect">
              <a:avLst/>
            </a:prstGeom>
            <a:noFill/>
          </p:spPr>
          <p:txBody>
            <a:bodyPr vert="eaVert"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第一国家银行</a:t>
              </a:r>
              <a:endParaRPr lang="zh-CN" altLang="en-US" sz="1400" dirty="0"/>
            </a:p>
          </p:txBody>
        </p:sp>
        <p:sp>
          <p:nvSpPr>
            <p:cNvPr id="47" name="文本框 46"/>
            <p:cNvSpPr txBox="1"/>
            <p:nvPr/>
          </p:nvSpPr>
          <p:spPr>
            <a:xfrm>
              <a:off x="8187499" y="2507418"/>
              <a:ext cx="1156894" cy="369332"/>
            </a:xfrm>
            <a:prstGeom prst="rect">
              <a:avLst/>
            </a:prstGeom>
            <a:noFill/>
          </p:spPr>
          <p:txBody>
            <a:bodyPr vert="horz" wrap="squar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15000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sp>
          <p:nvSpPr>
            <p:cNvPr id="48" name="文本框 47"/>
            <p:cNvSpPr txBox="1"/>
            <p:nvPr/>
          </p:nvSpPr>
          <p:spPr>
            <a:xfrm>
              <a:off x="8797417" y="3973420"/>
              <a:ext cx="400110" cy="1707476"/>
            </a:xfrm>
            <a:prstGeom prst="rect">
              <a:avLst/>
            </a:prstGeom>
            <a:noFill/>
          </p:spPr>
          <p:txBody>
            <a:bodyPr vert="eaVert"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纽约国家商业银行</a:t>
              </a:r>
              <a:endParaRPr lang="zh-CN" altLang="en-US" sz="1400" dirty="0"/>
            </a:p>
          </p:txBody>
        </p:sp>
        <p:sp>
          <p:nvSpPr>
            <p:cNvPr id="50" name="文本框 49"/>
            <p:cNvSpPr txBox="1"/>
            <p:nvPr/>
          </p:nvSpPr>
          <p:spPr>
            <a:xfrm>
              <a:off x="8430575" y="3548011"/>
              <a:ext cx="1156894" cy="369332"/>
            </a:xfrm>
            <a:prstGeom prst="rect">
              <a:avLst/>
            </a:prstGeom>
            <a:noFill/>
          </p:spPr>
          <p:txBody>
            <a:bodyPr vert="horz" wrap="squar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21000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sp>
          <p:nvSpPr>
            <p:cNvPr id="51" name="文本框 50"/>
            <p:cNvSpPr txBox="1"/>
            <p:nvPr/>
          </p:nvSpPr>
          <p:spPr>
            <a:xfrm>
              <a:off x="10103019" y="962570"/>
              <a:ext cx="1067847" cy="307777"/>
            </a:xfrm>
            <a:prstGeom prst="rect">
              <a:avLst/>
            </a:prstGeom>
            <a:noFill/>
          </p:spPr>
          <p:txBody>
            <a:bodyPr vert="horz"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汉化银行</a:t>
              </a:r>
              <a:endParaRPr lang="zh-CN" altLang="en-US" sz="1400" dirty="0"/>
            </a:p>
          </p:txBody>
        </p:sp>
        <p:sp>
          <p:nvSpPr>
            <p:cNvPr id="52" name="文本框 51"/>
            <p:cNvSpPr txBox="1"/>
            <p:nvPr/>
          </p:nvSpPr>
          <p:spPr>
            <a:xfrm>
              <a:off x="10038533" y="595863"/>
              <a:ext cx="1121757" cy="369332"/>
            </a:xfrm>
            <a:prstGeom prst="rect">
              <a:avLst/>
            </a:prstGeom>
            <a:noFill/>
          </p:spPr>
          <p:txBody>
            <a:bodyPr vert="horz" wrap="squar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6000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sp>
          <p:nvSpPr>
            <p:cNvPr id="53" name="文本框 52"/>
            <p:cNvSpPr txBox="1"/>
            <p:nvPr/>
          </p:nvSpPr>
          <p:spPr>
            <a:xfrm>
              <a:off x="5584050" y="6025391"/>
              <a:ext cx="1067847" cy="307777"/>
            </a:xfrm>
            <a:prstGeom prst="rect">
              <a:avLst/>
            </a:prstGeom>
            <a:noFill/>
          </p:spPr>
          <p:txBody>
            <a:bodyPr vert="horz"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大通银行</a:t>
              </a:r>
              <a:endParaRPr lang="zh-CN" altLang="en-US" sz="1400" dirty="0"/>
            </a:p>
          </p:txBody>
        </p:sp>
        <p:sp>
          <p:nvSpPr>
            <p:cNvPr id="54" name="文本框 53"/>
            <p:cNvSpPr txBox="1"/>
            <p:nvPr/>
          </p:nvSpPr>
          <p:spPr>
            <a:xfrm>
              <a:off x="5519564" y="5658684"/>
              <a:ext cx="1121757" cy="369332"/>
            </a:xfrm>
            <a:prstGeom prst="rect">
              <a:avLst/>
            </a:prstGeom>
            <a:noFill/>
          </p:spPr>
          <p:txBody>
            <a:bodyPr vert="horz" wrap="squar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6000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sp>
          <p:nvSpPr>
            <p:cNvPr id="55" name="文本框 54"/>
            <p:cNvSpPr txBox="1"/>
            <p:nvPr/>
          </p:nvSpPr>
          <p:spPr>
            <a:xfrm>
              <a:off x="7751700" y="3699959"/>
              <a:ext cx="400110" cy="1190837"/>
            </a:xfrm>
            <a:prstGeom prst="rect">
              <a:avLst/>
            </a:prstGeom>
            <a:noFill/>
          </p:spPr>
          <p:txBody>
            <a:bodyPr vert="eaVert"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汉诺威银行</a:t>
              </a:r>
              <a:endParaRPr lang="zh-CN" altLang="en-US" sz="1400" dirty="0"/>
            </a:p>
          </p:txBody>
        </p:sp>
        <p:sp>
          <p:nvSpPr>
            <p:cNvPr id="56" name="文本框 55"/>
            <p:cNvSpPr txBox="1"/>
            <p:nvPr/>
          </p:nvSpPr>
          <p:spPr>
            <a:xfrm>
              <a:off x="6672273" y="3980000"/>
              <a:ext cx="1156894" cy="369332"/>
            </a:xfrm>
            <a:prstGeom prst="rect">
              <a:avLst/>
            </a:prstGeom>
            <a:noFill/>
          </p:spPr>
          <p:txBody>
            <a:bodyPr vert="horz" wrap="square" rtlCol="0">
              <a:spAutoFit/>
            </a:bodyPr>
            <a:lstStyle/>
            <a:p>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rPr>
                <a:t>10200</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股</a:t>
              </a:r>
              <a:endParaRPr lang="zh-CN" altLang="en-US" dirty="0"/>
            </a:p>
          </p:txBody>
        </p:sp>
      </p:grpSp>
      <p:sp>
        <p:nvSpPr>
          <p:cNvPr id="58" name="矩形标注 57"/>
          <p:cNvSpPr/>
          <p:nvPr/>
        </p:nvSpPr>
        <p:spPr>
          <a:xfrm>
            <a:off x="6256492" y="562328"/>
            <a:ext cx="3267075" cy="1190434"/>
          </a:xfrm>
          <a:prstGeom prst="wedgeRectCallout">
            <a:avLst>
              <a:gd name="adj1" fmla="val 17733"/>
              <a:gd name="adj2" fmla="val 61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花旗</a:t>
            </a:r>
            <a:r>
              <a:rPr lang="zh-CN" altLang="en-US" b="1" dirty="0" smtClean="0">
                <a:solidFill>
                  <a:schemeClr val="bg1"/>
                </a:solidFill>
                <a:latin typeface="微软雅黑" panose="020B0503020204020204" pitchFamily="34" charset="-122"/>
                <a:ea typeface="微软雅黑" panose="020B0503020204020204" pitchFamily="34" charset="-122"/>
              </a:rPr>
              <a:t>银行</a:t>
            </a:r>
            <a:r>
              <a:rPr lang="en-US" altLang="zh-CN" b="1" dirty="0" smtClean="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1955</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a:t>
            </a:r>
          </a:p>
          <a:p>
            <a:pPr algn="ctr"/>
            <a:r>
              <a:rPr lang="zh-CN" altLang="en-US" sz="1400" dirty="0">
                <a:solidFill>
                  <a:schemeClr val="bg1"/>
                </a:solidFill>
                <a:latin typeface="微软雅黑" panose="020B0503020204020204" pitchFamily="34" charset="-122"/>
                <a:ea typeface="微软雅黑" panose="020B0503020204020204" pitchFamily="34" charset="-122"/>
              </a:rPr>
              <a:t>它拥有美联储纽约银行近</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dirty="0">
                <a:solidFill>
                  <a:schemeClr val="bg1"/>
                </a:solidFill>
                <a:latin typeface="微软雅黑" panose="020B0503020204020204" pitchFamily="34" charset="-122"/>
                <a:ea typeface="微软雅黑" panose="020B0503020204020204" pitchFamily="34" charset="-122"/>
              </a:rPr>
              <a:t>的</a:t>
            </a:r>
            <a:r>
              <a:rPr lang="zh-CN" altLang="en-US" sz="1400" dirty="0" smtClean="0">
                <a:solidFill>
                  <a:schemeClr val="bg1"/>
                </a:solidFill>
                <a:latin typeface="微软雅黑" panose="020B0503020204020204" pitchFamily="34" charset="-122"/>
                <a:ea typeface="微软雅黑" panose="020B0503020204020204" pitchFamily="34" charset="-122"/>
              </a:rPr>
              <a:t>股份，它</a:t>
            </a:r>
            <a:r>
              <a:rPr lang="zh-CN" altLang="en-US" sz="1400" dirty="0"/>
              <a:t>实际上决定着美联储主席的候选人，美国总统的任命只是一枚橡皮章。 </a:t>
            </a:r>
            <a:endParaRPr lang="zh-CN" altLang="en-US" sz="1400" dirty="0">
              <a:solidFill>
                <a:schemeClr val="bg1"/>
              </a:solidFill>
            </a:endParaRPr>
          </a:p>
        </p:txBody>
      </p:sp>
      <p:sp>
        <p:nvSpPr>
          <p:cNvPr id="59" name="文本框 58"/>
          <p:cNvSpPr txBox="1"/>
          <p:nvPr/>
        </p:nvSpPr>
        <p:spPr>
          <a:xfrm>
            <a:off x="558361" y="2938076"/>
            <a:ext cx="4171661" cy="2677656"/>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六家银行共持有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的美联储纽约银行股份，到</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1983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年，他们总共拥有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53%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的股份。经过调整以后，他们的持股比例是</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花旗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银行</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15</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大通</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曼哈顿</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14</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摩根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信托</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9</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汉诺威</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制造</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7</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汉化</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银行</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1215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49604" y="1992492"/>
            <a:ext cx="5312312"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4924336" cy="217308"/>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英格兰银行：现代央行银行制度的发源地</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348256" y="1525055"/>
            <a:ext cx="5413660" cy="369332"/>
          </a:xfrm>
          <a:prstGeom prst="rect">
            <a:avLst/>
          </a:prstGeom>
          <a:noFill/>
        </p:spPr>
        <p:txBody>
          <a:bodyPr wrap="squar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央行为什么是私有的？传统来自英格兰银行</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9604" y="2560706"/>
            <a:ext cx="7041866" cy="3108543"/>
          </a:xfrm>
          <a:prstGeom prst="rect">
            <a:avLst/>
          </a:prstGeom>
          <a:noFill/>
        </p:spPr>
        <p:txBody>
          <a:bodyPr wrap="square" rtlCol="0">
            <a:spAutoFit/>
          </a:bodyPr>
          <a:lstStyle/>
          <a:p>
            <a:pPr>
              <a:lnSpc>
                <a:spcPct val="20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英格兰银行是英国的中央银行。</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1694</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年由</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英国皇室特许苏格兰人威廉 </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彼得森</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William Paterson</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等创办。初期主要为</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政府</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筹措战费，并因此而取得货币发行权</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0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1844</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年根据新银行法</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皮尔条例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改组，</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分设发行部和银行部，后逐渐放弃</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商业银行</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业务，成为中央银行，</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1946</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年由</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工党政府</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收归国有</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0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20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英国光荣革命起因：无代议士，不纳税！</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49604" y="5767354"/>
            <a:ext cx="6683240" cy="253916"/>
          </a:xfrm>
          <a:prstGeom prst="rect">
            <a:avLst/>
          </a:prstGeom>
          <a:noFill/>
        </p:spPr>
        <p:txBody>
          <a:bodyPr wrap="none" rtlCol="0">
            <a:spAutoFit/>
          </a:bodyPr>
          <a:lstStyle/>
          <a:p>
            <a:r>
              <a:rPr lang="en-US" altLang="zh-CN" sz="1050" b="1" dirty="0">
                <a:hlinkClick r:id="rId2"/>
              </a:rPr>
              <a:t>https://baike.baidu.com/item/%E8%8B%B1%E6%A0%BC%E5%85%B0%E9%93%B6%E8%A1%8C/1542992?fr=aladdin</a:t>
            </a:r>
            <a:endParaRPr lang="en-US" altLang="zh-CN" sz="1050" b="1"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275" y="981216"/>
            <a:ext cx="3520741" cy="2499376"/>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276" y="3594892"/>
            <a:ext cx="3520741" cy="2505808"/>
          </a:xfrm>
          <a:prstGeom prst="rect">
            <a:avLst/>
          </a:prstGeom>
        </p:spPr>
      </p:pic>
    </p:spTree>
    <p:extLst>
      <p:ext uri="{BB962C8B-B14F-4D97-AF65-F5344CB8AC3E}">
        <p14:creationId xmlns:p14="http://schemas.microsoft.com/office/powerpoint/2010/main" val="199682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51536"/>
          <a:stretch/>
        </p:blipFill>
        <p:spPr>
          <a:xfrm>
            <a:off x="8896315" y="0"/>
            <a:ext cx="3305210" cy="6858000"/>
          </a:xfrm>
          <a:prstGeom prst="rect">
            <a:avLst/>
          </a:prstGeom>
        </p:spPr>
      </p:pic>
      <p:sp>
        <p:nvSpPr>
          <p:cNvPr id="5" name="文本框 4"/>
          <p:cNvSpPr txBox="1"/>
          <p:nvPr/>
        </p:nvSpPr>
        <p:spPr>
          <a:xfrm>
            <a:off x="2505075" y="1971675"/>
            <a:ext cx="715260"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目 录</a:t>
            </a:r>
            <a:endParaRPr lang="zh-CN" altLang="en-US"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505075" y="2324100"/>
            <a:ext cx="942887"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Catalog</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586480" y="2830412"/>
            <a:ext cx="1194461" cy="369332"/>
            <a:chOff x="2024505" y="2373212"/>
            <a:chExt cx="1194461" cy="369332"/>
          </a:xfrm>
        </p:grpSpPr>
        <p:sp>
          <p:nvSpPr>
            <p:cNvPr id="6" name="圆角矩形 5"/>
            <p:cNvSpPr/>
            <p:nvPr/>
          </p:nvSpPr>
          <p:spPr>
            <a:xfrm>
              <a:off x="2024505" y="2419766"/>
              <a:ext cx="276225" cy="276225"/>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572635" y="2373212"/>
              <a:ext cx="646331"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前言</a:t>
              </a:r>
              <a:endParaRPr lang="zh-CN" altLang="en-US"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586480" y="3398102"/>
            <a:ext cx="1656126" cy="369332"/>
            <a:chOff x="2024505" y="2973287"/>
            <a:chExt cx="1656126" cy="369332"/>
          </a:xfrm>
        </p:grpSpPr>
        <p:sp>
          <p:nvSpPr>
            <p:cNvPr id="12" name="圆角矩形 11"/>
            <p:cNvSpPr/>
            <p:nvPr/>
          </p:nvSpPr>
          <p:spPr>
            <a:xfrm>
              <a:off x="2024505" y="3019841"/>
              <a:ext cx="276225" cy="276225"/>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2572635" y="2973287"/>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金融市场</a:t>
              </a:r>
              <a:endParaRPr lang="zh-CN" altLang="en-US"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586480" y="3965792"/>
            <a:ext cx="1886958" cy="369332"/>
            <a:chOff x="2024505" y="3554312"/>
            <a:chExt cx="1886958" cy="369332"/>
          </a:xfrm>
        </p:grpSpPr>
        <p:sp>
          <p:nvSpPr>
            <p:cNvPr id="17" name="圆角矩形 16"/>
            <p:cNvSpPr/>
            <p:nvPr/>
          </p:nvSpPr>
          <p:spPr>
            <a:xfrm>
              <a:off x="2024505" y="3600866"/>
              <a:ext cx="276225" cy="276225"/>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572635" y="3554312"/>
              <a:ext cx="133882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推荐三本书</a:t>
              </a:r>
              <a:endParaRPr lang="zh-CN" altLang="en-US" dirty="0">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flipH="1">
            <a:off x="-958579" y="999759"/>
            <a:ext cx="3176266" cy="4306863"/>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44009" y="-738653"/>
            <a:ext cx="1560916" cy="2131287"/>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275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714072"/>
            <a:ext cx="12192000" cy="4191428"/>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087687" y="1450229"/>
            <a:ext cx="3893437"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4924336"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货币的演化史</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2459285" y="2073401"/>
            <a:ext cx="7729690" cy="3690663"/>
            <a:chOff x="2459285" y="1864758"/>
            <a:chExt cx="7729690" cy="3690663"/>
          </a:xfrm>
        </p:grpSpPr>
        <p:sp>
          <p:nvSpPr>
            <p:cNvPr id="52" name="AutoShape 29"/>
            <p:cNvSpPr>
              <a:spLocks noChangeAspect="1" noChangeArrowheads="1" noTextEdit="1"/>
            </p:cNvSpPr>
            <p:nvPr/>
          </p:nvSpPr>
          <p:spPr bwMode="auto">
            <a:xfrm>
              <a:off x="4234940" y="1864758"/>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0" name="直接连接符 19"/>
            <p:cNvCxnSpPr>
              <a:stCxn id="18" idx="4"/>
            </p:cNvCxnSpPr>
            <p:nvPr/>
          </p:nvCxnSpPr>
          <p:spPr>
            <a:xfrm>
              <a:off x="3350326" y="3900198"/>
              <a:ext cx="0" cy="4601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63506" y="4188608"/>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663506" y="4289981"/>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580141" y="4854845"/>
              <a:ext cx="1738109" cy="700576"/>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金银天然不是货币，货币天然是金银</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2459285" y="2118115"/>
              <a:ext cx="1782082" cy="1782083"/>
              <a:chOff x="2459285" y="1958624"/>
              <a:chExt cx="1782082" cy="1782082"/>
            </a:xfrm>
          </p:grpSpPr>
          <p:sp>
            <p:nvSpPr>
              <p:cNvPr id="18" name="椭圆 17"/>
              <p:cNvSpPr/>
              <p:nvPr/>
            </p:nvSpPr>
            <p:spPr>
              <a:xfrm>
                <a:off x="2459285" y="195862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45"/>
              <p:cNvSpPr>
                <a:spLocks noChangeArrowheads="1"/>
              </p:cNvSpPr>
              <p:nvPr/>
            </p:nvSpPr>
            <p:spPr bwMode="auto">
              <a:xfrm>
                <a:off x="2555556" y="2054556"/>
                <a:ext cx="1597025" cy="1597025"/>
              </a:xfrm>
              <a:prstGeom prst="ellipse">
                <a:avLst/>
              </a:prstGeom>
              <a:solidFill>
                <a:srgbClr val="B7C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2857631" y="2370580"/>
                <a:ext cx="990600" cy="871537"/>
                <a:chOff x="2507763" y="2179194"/>
                <a:chExt cx="990600" cy="871537"/>
              </a:xfrm>
            </p:grpSpPr>
            <p:grpSp>
              <p:nvGrpSpPr>
                <p:cNvPr id="5" name="组合 4"/>
                <p:cNvGrpSpPr/>
                <p:nvPr/>
              </p:nvGrpSpPr>
              <p:grpSpPr>
                <a:xfrm>
                  <a:off x="2507763" y="2179194"/>
                  <a:ext cx="990600" cy="871537"/>
                  <a:chOff x="8820321" y="2383871"/>
                  <a:chExt cx="990600" cy="871537"/>
                </a:xfrm>
              </p:grpSpPr>
              <p:sp>
                <p:nvSpPr>
                  <p:cNvPr id="60" name="Freeform 38"/>
                  <p:cNvSpPr>
                    <a:spLocks/>
                  </p:cNvSpPr>
                  <p:nvPr/>
                </p:nvSpPr>
                <p:spPr bwMode="auto">
                  <a:xfrm>
                    <a:off x="8987008" y="2383871"/>
                    <a:ext cx="657225" cy="515938"/>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9"/>
                  <p:cNvSpPr>
                    <a:spLocks/>
                  </p:cNvSpPr>
                  <p:nvPr/>
                </p:nvSpPr>
                <p:spPr bwMode="auto">
                  <a:xfrm>
                    <a:off x="9055271" y="2450546"/>
                    <a:ext cx="522287" cy="434975"/>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0"/>
                  <p:cNvSpPr>
                    <a:spLocks noEditPoints="1"/>
                  </p:cNvSpPr>
                  <p:nvPr/>
                </p:nvSpPr>
                <p:spPr bwMode="auto">
                  <a:xfrm>
                    <a:off x="8820321" y="2896633"/>
                    <a:ext cx="990600" cy="358775"/>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文本框 5"/>
                <p:cNvSpPr txBox="1"/>
                <p:nvPr/>
              </p:nvSpPr>
              <p:spPr>
                <a:xfrm>
                  <a:off x="2839395" y="2301764"/>
                  <a:ext cx="327334" cy="369332"/>
                </a:xfrm>
                <a:prstGeom prst="rect">
                  <a:avLst/>
                </a:prstGeom>
                <a:noFill/>
              </p:spPr>
              <p:txBody>
                <a:bodyPr wrap="non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cxnSp>
          <p:nvCxnSpPr>
            <p:cNvPr id="73" name="直接连接符 72"/>
            <p:cNvCxnSpPr>
              <a:stCxn id="71" idx="4"/>
            </p:cNvCxnSpPr>
            <p:nvPr/>
          </p:nvCxnSpPr>
          <p:spPr>
            <a:xfrm>
              <a:off x="6040416" y="3900198"/>
              <a:ext cx="0" cy="4601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53596" y="4188608"/>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353596" y="4289981"/>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5060471" y="4854845"/>
              <a:ext cx="1947870" cy="37741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黄金崩盘之后的故事</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5149375" y="2118115"/>
              <a:ext cx="1782082" cy="1782083"/>
              <a:chOff x="5149375" y="1958624"/>
              <a:chExt cx="1782082" cy="1782082"/>
            </a:xfrm>
          </p:grpSpPr>
          <p:sp>
            <p:nvSpPr>
              <p:cNvPr id="71" name="椭圆 70"/>
              <p:cNvSpPr/>
              <p:nvPr/>
            </p:nvSpPr>
            <p:spPr>
              <a:xfrm>
                <a:off x="5149375" y="195862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Oval 45"/>
              <p:cNvSpPr>
                <a:spLocks noChangeArrowheads="1"/>
              </p:cNvSpPr>
              <p:nvPr/>
            </p:nvSpPr>
            <p:spPr bwMode="auto">
              <a:xfrm>
                <a:off x="5245646" y="2054556"/>
                <a:ext cx="1597025" cy="1597025"/>
              </a:xfrm>
              <a:prstGeom prst="ellipse">
                <a:avLst/>
              </a:prstGeom>
              <a:solidFill>
                <a:srgbClr val="D76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7" name="组合 76"/>
              <p:cNvGrpSpPr/>
              <p:nvPr/>
            </p:nvGrpSpPr>
            <p:grpSpPr>
              <a:xfrm>
                <a:off x="5547721" y="2370580"/>
                <a:ext cx="990600" cy="871537"/>
                <a:chOff x="2507763" y="2179194"/>
                <a:chExt cx="990600" cy="871537"/>
              </a:xfrm>
            </p:grpSpPr>
            <p:grpSp>
              <p:nvGrpSpPr>
                <p:cNvPr id="78" name="组合 77"/>
                <p:cNvGrpSpPr/>
                <p:nvPr/>
              </p:nvGrpSpPr>
              <p:grpSpPr>
                <a:xfrm>
                  <a:off x="2507763" y="2179194"/>
                  <a:ext cx="990600" cy="871537"/>
                  <a:chOff x="8820321" y="2383871"/>
                  <a:chExt cx="990600" cy="871537"/>
                </a:xfrm>
              </p:grpSpPr>
              <p:sp>
                <p:nvSpPr>
                  <p:cNvPr id="80" name="Freeform 38"/>
                  <p:cNvSpPr>
                    <a:spLocks/>
                  </p:cNvSpPr>
                  <p:nvPr/>
                </p:nvSpPr>
                <p:spPr bwMode="auto">
                  <a:xfrm>
                    <a:off x="8987008" y="2383871"/>
                    <a:ext cx="657225" cy="515938"/>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9"/>
                  <p:cNvSpPr>
                    <a:spLocks/>
                  </p:cNvSpPr>
                  <p:nvPr/>
                </p:nvSpPr>
                <p:spPr bwMode="auto">
                  <a:xfrm>
                    <a:off x="9055271" y="2450546"/>
                    <a:ext cx="522287" cy="434975"/>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0"/>
                  <p:cNvSpPr>
                    <a:spLocks noEditPoints="1"/>
                  </p:cNvSpPr>
                  <p:nvPr/>
                </p:nvSpPr>
                <p:spPr bwMode="auto">
                  <a:xfrm>
                    <a:off x="8820321" y="2896633"/>
                    <a:ext cx="990600" cy="358775"/>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文本框 78"/>
                <p:cNvSpPr txBox="1"/>
                <p:nvPr/>
              </p:nvSpPr>
              <p:spPr>
                <a:xfrm>
                  <a:off x="2839395" y="2301764"/>
                  <a:ext cx="327334" cy="369332"/>
                </a:xfrm>
                <a:prstGeom prst="rect">
                  <a:avLst/>
                </a:prstGeom>
                <a:noFill/>
              </p:spPr>
              <p:txBody>
                <a:bodyPr wrap="non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cxnSp>
          <p:nvCxnSpPr>
            <p:cNvPr id="86" name="直接连接符 85"/>
            <p:cNvCxnSpPr>
              <a:stCxn id="84" idx="4"/>
            </p:cNvCxnSpPr>
            <p:nvPr/>
          </p:nvCxnSpPr>
          <p:spPr>
            <a:xfrm>
              <a:off x="8730507" y="3900198"/>
              <a:ext cx="0" cy="4601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043687" y="4188608"/>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043687" y="4289981"/>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7935736" y="4854845"/>
              <a:ext cx="1762695" cy="700576"/>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比特币（去中央化，此处要中本聪）</a:t>
              </a:r>
            </a:p>
          </p:txBody>
        </p:sp>
        <p:grpSp>
          <p:nvGrpSpPr>
            <p:cNvPr id="100" name="组合 99"/>
            <p:cNvGrpSpPr/>
            <p:nvPr/>
          </p:nvGrpSpPr>
          <p:grpSpPr>
            <a:xfrm>
              <a:off x="7839466" y="2118115"/>
              <a:ext cx="1782082" cy="1782083"/>
              <a:chOff x="7839466" y="1958624"/>
              <a:chExt cx="1782082" cy="1782082"/>
            </a:xfrm>
          </p:grpSpPr>
          <p:sp>
            <p:nvSpPr>
              <p:cNvPr id="84" name="椭圆 83"/>
              <p:cNvSpPr/>
              <p:nvPr/>
            </p:nvSpPr>
            <p:spPr>
              <a:xfrm>
                <a:off x="7839466" y="195862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Oval 45"/>
              <p:cNvSpPr>
                <a:spLocks noChangeArrowheads="1"/>
              </p:cNvSpPr>
              <p:nvPr/>
            </p:nvSpPr>
            <p:spPr bwMode="auto">
              <a:xfrm>
                <a:off x="7935737" y="2054556"/>
                <a:ext cx="1597025" cy="1597025"/>
              </a:xfrm>
              <a:prstGeom prst="ellipse">
                <a:avLst/>
              </a:prstGeom>
              <a:solidFill>
                <a:srgbClr val="416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0" name="组合 89"/>
              <p:cNvGrpSpPr/>
              <p:nvPr/>
            </p:nvGrpSpPr>
            <p:grpSpPr>
              <a:xfrm>
                <a:off x="8237812" y="2370580"/>
                <a:ext cx="990600" cy="871537"/>
                <a:chOff x="2507763" y="2179194"/>
                <a:chExt cx="990600" cy="871537"/>
              </a:xfrm>
            </p:grpSpPr>
            <p:grpSp>
              <p:nvGrpSpPr>
                <p:cNvPr id="91" name="组合 90"/>
                <p:cNvGrpSpPr/>
                <p:nvPr/>
              </p:nvGrpSpPr>
              <p:grpSpPr>
                <a:xfrm>
                  <a:off x="2507763" y="2179194"/>
                  <a:ext cx="990600" cy="871537"/>
                  <a:chOff x="8820321" y="2383871"/>
                  <a:chExt cx="990600" cy="871537"/>
                </a:xfrm>
              </p:grpSpPr>
              <p:sp>
                <p:nvSpPr>
                  <p:cNvPr id="93" name="Freeform 38"/>
                  <p:cNvSpPr>
                    <a:spLocks/>
                  </p:cNvSpPr>
                  <p:nvPr/>
                </p:nvSpPr>
                <p:spPr bwMode="auto">
                  <a:xfrm>
                    <a:off x="8987008" y="2383871"/>
                    <a:ext cx="657225" cy="515938"/>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9"/>
                  <p:cNvSpPr>
                    <a:spLocks/>
                  </p:cNvSpPr>
                  <p:nvPr/>
                </p:nvSpPr>
                <p:spPr bwMode="auto">
                  <a:xfrm>
                    <a:off x="9055271" y="2450546"/>
                    <a:ext cx="522287" cy="434975"/>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0"/>
                  <p:cNvSpPr>
                    <a:spLocks noEditPoints="1"/>
                  </p:cNvSpPr>
                  <p:nvPr/>
                </p:nvSpPr>
                <p:spPr bwMode="auto">
                  <a:xfrm>
                    <a:off x="8820321" y="2896633"/>
                    <a:ext cx="990600" cy="358775"/>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2" name="文本框 91"/>
                <p:cNvSpPr txBox="1"/>
                <p:nvPr/>
              </p:nvSpPr>
              <p:spPr>
                <a:xfrm>
                  <a:off x="2839395" y="2301764"/>
                  <a:ext cx="327334" cy="369332"/>
                </a:xfrm>
                <a:prstGeom prst="rect">
                  <a:avLst/>
                </a:prstGeom>
                <a:noFill/>
              </p:spPr>
              <p:txBody>
                <a:bodyPr wrap="non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p:nvPr/>
          </p:nvSpPr>
          <p:spPr>
            <a:xfrm>
              <a:off x="2580141" y="4433752"/>
              <a:ext cx="1569660" cy="335756"/>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商品货币时代</a:t>
              </a:r>
              <a:endParaRPr lang="zh-CN" altLang="en-US" dirty="0">
                <a:latin typeface="微软雅黑" panose="020B0503020204020204" pitchFamily="34" charset="-122"/>
                <a:ea typeface="微软雅黑" panose="020B0503020204020204" pitchFamily="34" charset="-122"/>
              </a:endParaRPr>
            </a:p>
          </p:txBody>
        </p:sp>
        <p:sp>
          <p:nvSpPr>
            <p:cNvPr id="96" name="文本框 95"/>
            <p:cNvSpPr txBox="1"/>
            <p:nvPr/>
          </p:nvSpPr>
          <p:spPr>
            <a:xfrm>
              <a:off x="5060471" y="4433752"/>
              <a:ext cx="2321508"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信用货币</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纸币</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时代</a:t>
              </a:r>
            </a:p>
          </p:txBody>
        </p:sp>
        <p:sp>
          <p:nvSpPr>
            <p:cNvPr id="97" name="文本框 96"/>
            <p:cNvSpPr txBox="1"/>
            <p:nvPr/>
          </p:nvSpPr>
          <p:spPr>
            <a:xfrm>
              <a:off x="7935737" y="4433752"/>
              <a:ext cx="2253238"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虚拟货币时代</a:t>
              </a:r>
            </a:p>
          </p:txBody>
        </p:sp>
      </p:grpSp>
    </p:spTree>
    <p:extLst>
      <p:ext uri="{BB962C8B-B14F-4D97-AF65-F5344CB8AC3E}">
        <p14:creationId xmlns:p14="http://schemas.microsoft.com/office/powerpoint/2010/main" val="237451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3970" y="1516718"/>
            <a:ext cx="4224356"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4924336"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货币的演化史</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0085542" y="1715600"/>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商品货币时代</a:t>
            </a:r>
          </a:p>
        </p:txBody>
      </p:sp>
      <p:sp>
        <p:nvSpPr>
          <p:cNvPr id="3" name="文本框 2"/>
          <p:cNvSpPr txBox="1"/>
          <p:nvPr/>
        </p:nvSpPr>
        <p:spPr>
          <a:xfrm>
            <a:off x="453970" y="2902689"/>
            <a:ext cx="4639025" cy="3277820"/>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伟大的牛顿先生在发明力学三大定律之后，便进入了金融圈，这也是他人生中最后一份职业：英格兰银行铸币厂厂长。</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金本位制：没有实物货币支撑的纸币发行就是耍流氓。</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金本位制铸就了日不落帝国，英镑等同于黄金。</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因为银元而引发的鸦片战争。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81" y="2804190"/>
            <a:ext cx="2060192" cy="2959588"/>
          </a:xfrm>
          <a:prstGeom prst="rect">
            <a:avLst/>
          </a:prstGeom>
        </p:spPr>
      </p:pic>
      <p:pic>
        <p:nvPicPr>
          <p:cNvPr id="55" name="图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562" y="2804188"/>
            <a:ext cx="4134640" cy="2959589"/>
          </a:xfrm>
          <a:prstGeom prst="rect">
            <a:avLst/>
          </a:prstGeom>
        </p:spPr>
      </p:pic>
      <p:cxnSp>
        <p:nvCxnSpPr>
          <p:cNvPr id="10" name="直接连接符 9"/>
          <p:cNvCxnSpPr/>
          <p:nvPr/>
        </p:nvCxnSpPr>
        <p:spPr>
          <a:xfrm>
            <a:off x="453970" y="2084932"/>
            <a:ext cx="112012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5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3970" y="1516718"/>
            <a:ext cx="4224356"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4924336"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货币的演化史</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0085542" y="1715600"/>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信用货币时代</a:t>
            </a:r>
          </a:p>
        </p:txBody>
      </p:sp>
      <p:cxnSp>
        <p:nvCxnSpPr>
          <p:cNvPr id="10" name="直接连接符 9"/>
          <p:cNvCxnSpPr/>
          <p:nvPr/>
        </p:nvCxnSpPr>
        <p:spPr>
          <a:xfrm>
            <a:off x="453970" y="2084932"/>
            <a:ext cx="1120123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4140" y="2091246"/>
            <a:ext cx="11433047" cy="3932595"/>
            <a:chOff x="1350963" y="1765300"/>
            <a:chExt cx="9390062" cy="3932595"/>
          </a:xfrm>
        </p:grpSpPr>
        <p:sp>
          <p:nvSpPr>
            <p:cNvPr id="13" name="矩形 12"/>
            <p:cNvSpPr/>
            <p:nvPr/>
          </p:nvSpPr>
          <p:spPr>
            <a:xfrm>
              <a:off x="1460500" y="1765300"/>
              <a:ext cx="4610100" cy="19685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70600" y="3729395"/>
              <a:ext cx="4610100" cy="196850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70600" y="1765300"/>
              <a:ext cx="4610100" cy="1968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460500" y="3729395"/>
              <a:ext cx="4610100" cy="196850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5372100" y="2603500"/>
              <a:ext cx="1689100" cy="292100"/>
            </a:xfrm>
            <a:prstGeom prst="triangle">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0800000">
              <a:off x="7531100" y="3729395"/>
              <a:ext cx="1689100" cy="292100"/>
            </a:xfrm>
            <a:prstGeom prst="triangl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5080000" y="4573945"/>
              <a:ext cx="1689100" cy="292100"/>
            </a:xfrm>
            <a:prstGeom prst="triangl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2921000" y="3437295"/>
              <a:ext cx="1689100" cy="292100"/>
            </a:xfrm>
            <a:prstGeom prst="triangl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350963" y="2099746"/>
              <a:ext cx="1231900" cy="1200329"/>
            </a:xfrm>
            <a:prstGeom prst="rect">
              <a:avLst/>
            </a:prstGeom>
            <a:noFill/>
          </p:spPr>
          <p:txBody>
            <a:bodyPr wrap="square" rtlCol="0">
              <a:spAutoFit/>
            </a:bodyPr>
            <a:lstStyle/>
            <a:p>
              <a:pPr algn="ctr"/>
              <a:r>
                <a:rPr lang="en-US" altLang="zh-CN" sz="7200" dirty="0"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7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509125" y="2202576"/>
              <a:ext cx="1231900" cy="1200329"/>
            </a:xfrm>
            <a:prstGeom prst="rect">
              <a:avLst/>
            </a:prstGeom>
            <a:noFill/>
          </p:spPr>
          <p:txBody>
            <a:bodyPr wrap="square" rtlCol="0">
              <a:spAutoFit/>
            </a:bodyPr>
            <a:lstStyle/>
            <a:p>
              <a:r>
                <a:rPr lang="en-US" altLang="zh-CN" sz="7200" dirty="0" smtClean="0">
                  <a:solidFill>
                    <a:schemeClr val="bg1"/>
                  </a:solidFill>
                  <a:latin typeface="微软雅黑" panose="020B0503020204020204" pitchFamily="34" charset="-122"/>
                  <a:ea typeface="微软雅黑" panose="020B0503020204020204" pitchFamily="34" charset="-122"/>
                </a:rPr>
                <a:t>2</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483726" y="4157046"/>
              <a:ext cx="663575"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smtClean="0">
                  <a:solidFill>
                    <a:schemeClr val="tx1">
                      <a:lumMod val="75000"/>
                      <a:lumOff val="25000"/>
                    </a:schemeClr>
                  </a:solidFill>
                </a:rPr>
                <a:t>4</a:t>
              </a:r>
              <a:endParaRPr lang="zh-CN" altLang="en-US" dirty="0">
                <a:solidFill>
                  <a:schemeClr val="tx1">
                    <a:lumMod val="75000"/>
                    <a:lumOff val="25000"/>
                  </a:schemeClr>
                </a:solidFill>
              </a:endParaRPr>
            </a:p>
          </p:txBody>
        </p:sp>
        <p:sp>
          <p:nvSpPr>
            <p:cNvPr id="29" name="文本框 28"/>
            <p:cNvSpPr txBox="1"/>
            <p:nvPr/>
          </p:nvSpPr>
          <p:spPr>
            <a:xfrm>
              <a:off x="1385889" y="4207957"/>
              <a:ext cx="1160462" cy="1200329"/>
            </a:xfrm>
            <a:prstGeom prst="rect">
              <a:avLst/>
            </a:prstGeom>
            <a:noFill/>
          </p:spPr>
          <p:txBody>
            <a:bodyPr wrap="square" rtlCol="0">
              <a:spAutoFit/>
            </a:bodyPr>
            <a:lstStyle/>
            <a:p>
              <a:pPr algn="ctr"/>
              <a:r>
                <a:rPr lang="en-US" altLang="zh-CN" sz="7200" dirty="0" smtClean="0">
                  <a:solidFill>
                    <a:schemeClr val="bg1"/>
                  </a:solidFill>
                  <a:latin typeface="微软雅黑" panose="020B0503020204020204" pitchFamily="34" charset="-122"/>
                  <a:ea typeface="微软雅黑" panose="020B0503020204020204" pitchFamily="34" charset="-122"/>
                </a:rPr>
                <a:t>3</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2654300" y="2364171"/>
              <a:ext cx="2495550" cy="400110"/>
            </a:xfrm>
            <a:prstGeom prst="rect">
              <a:avLst/>
            </a:prstGeom>
            <a:noFill/>
          </p:spPr>
          <p:txBody>
            <a:bodyPr wrap="squar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布雷顿森林体系</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709942" y="2382714"/>
              <a:ext cx="249555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金本位的崩溃</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2646484" y="4494454"/>
              <a:ext cx="249555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锚定原油，美元重新起飞</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638626" y="4441747"/>
              <a:ext cx="2495550" cy="505523"/>
            </a:xfrm>
            <a:prstGeom prst="rect">
              <a:avLst/>
            </a:prstGeom>
            <a:noFill/>
          </p:spPr>
          <p:txBody>
            <a:bodyPr wrap="square" rtlCol="0">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汇率市场的发展？</a:t>
              </a:r>
            </a:p>
          </p:txBody>
        </p:sp>
        <p:cxnSp>
          <p:nvCxnSpPr>
            <p:cNvPr id="37" name="直接连接符 36"/>
            <p:cNvCxnSpPr/>
            <p:nvPr/>
          </p:nvCxnSpPr>
          <p:spPr>
            <a:xfrm>
              <a:off x="2428875" y="19163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61500" y="20394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431244" y="40430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483725" y="39553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98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3970" y="1516718"/>
            <a:ext cx="4224356"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0" y="1805896"/>
              <a:ext cx="4924336"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货币的演化史</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0085542" y="1715600"/>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虚拟货币时代</a:t>
            </a:r>
          </a:p>
        </p:txBody>
      </p:sp>
      <p:cxnSp>
        <p:nvCxnSpPr>
          <p:cNvPr id="10" name="直接连接符 9"/>
          <p:cNvCxnSpPr/>
          <p:nvPr/>
        </p:nvCxnSpPr>
        <p:spPr>
          <a:xfrm>
            <a:off x="453970" y="2084932"/>
            <a:ext cx="1120123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3970" y="2434854"/>
            <a:ext cx="10859072" cy="6309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比特币的兴起，感谢中本聪先生</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p>
          <a:p>
            <a:r>
              <a:rPr lang="en-US" altLang="zh-CN" sz="1400" dirty="0">
                <a:hlinkClick r:id="rId2"/>
              </a:rPr>
              <a:t>https://baike.baidu.com/item/%E6%AF%94%E7%89%B9%E5%B8%81/4143690?fr=aladdin</a:t>
            </a:r>
            <a:endParaRPr lang="en-US" altLang="zh-CN" sz="1400" dirty="0"/>
          </a:p>
        </p:txBody>
      </p:sp>
      <p:pic>
        <p:nvPicPr>
          <p:cNvPr id="34" name="图片 33"/>
          <p:cNvPicPr>
            <a:picLocks noChangeAspect="1"/>
          </p:cNvPicPr>
          <p:nvPr/>
        </p:nvPicPr>
        <p:blipFill>
          <a:blip r:embed="rId3"/>
          <a:stretch>
            <a:fillRect/>
          </a:stretch>
        </p:blipFill>
        <p:spPr>
          <a:xfrm>
            <a:off x="4016487" y="3458347"/>
            <a:ext cx="7638715" cy="2721684"/>
          </a:xfrm>
          <a:prstGeom prst="rect">
            <a:avLst/>
          </a:prstGeom>
        </p:spPr>
      </p:pic>
      <p:sp>
        <p:nvSpPr>
          <p:cNvPr id="35" name="文本框 34"/>
          <p:cNvSpPr txBox="1"/>
          <p:nvPr/>
        </p:nvSpPr>
        <p:spPr>
          <a:xfrm>
            <a:off x="453969" y="3327990"/>
            <a:ext cx="3562517" cy="2139047"/>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另外一个世界：挖矿大军们</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400" dirty="0">
                <a:hlinkClick r:id="rId4"/>
              </a:rPr>
              <a:t>https://</a:t>
            </a:r>
            <a:r>
              <a:rPr lang="en-US" altLang="zh-CN" sz="1400" dirty="0" smtClean="0">
                <a:hlinkClick r:id="rId4"/>
              </a:rPr>
              <a:t>www.sohu.com/a/217079591_720186</a:t>
            </a:r>
            <a:endParaRPr lang="en-US" altLang="zh-CN" sz="1400" dirty="0" smtClean="0"/>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疯狂的比特币价格：曾经有一份真诚的“</a:t>
            </a:r>
            <a:r>
              <a:rPr lang="zh-CN" altLang="en-US" sz="1400" dirty="0">
                <a:solidFill>
                  <a:srgbClr val="FF0000"/>
                </a:solidFill>
                <a:latin typeface="微软雅黑" panose="020B0503020204020204" pitchFamily="34" charset="-122"/>
                <a:ea typeface="微软雅黑" panose="020B0503020204020204" pitchFamily="34" charset="-122"/>
              </a:rPr>
              <a:t>比特币投资</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”放在我面前，我没有珍惜，等我失去的时候才后悔莫及，人世间最痛苦的事莫过于此</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764513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3970" y="1516718"/>
            <a:ext cx="4224356"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2" y="1805896"/>
              <a:ext cx="4707293"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中国金融机构统计数据</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453970" y="2555041"/>
            <a:ext cx="5956170" cy="332398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金融机构数量：</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hlinkClick r:id="rId2"/>
              </a:rPr>
              <a:t>http://hui.sohu.com/infonews/article/6336912492815450113</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金融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机构营收规模</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hlinkClick r:id="rId3"/>
              </a:rPr>
              <a:t>http</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hlinkClick r:id="rId3"/>
              </a:rPr>
              <a:t>://www.mnw.cn/news/digi/2054113.html</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金融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机构盈利能力：</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hlinkClick r:id="rId4"/>
              </a:rPr>
              <a:t>https://www.china-10.com/news/489676.html</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金融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机构薪酬水平：</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657335" y="0"/>
            <a:ext cx="5533635" cy="6851880"/>
            <a:chOff x="6984450" y="0"/>
            <a:chExt cx="5206520" cy="6446838"/>
          </a:xfrm>
        </p:grpSpPr>
        <p:sp>
          <p:nvSpPr>
            <p:cNvPr id="14" name="任意多边形 4"/>
            <p:cNvSpPr>
              <a:spLocks/>
            </p:cNvSpPr>
            <p:nvPr/>
          </p:nvSpPr>
          <p:spPr bwMode="auto">
            <a:xfrm rot="5400000">
              <a:off x="9426818" y="-392906"/>
              <a:ext cx="2360613" cy="3146425"/>
            </a:xfrm>
            <a:custGeom>
              <a:avLst/>
              <a:gdLst>
                <a:gd name="T0" fmla="*/ 0 w 2361069"/>
                <a:gd name="T1" fmla="*/ 3139126 h 3147643"/>
                <a:gd name="T2" fmla="*/ 0 w 2361069"/>
                <a:gd name="T3" fmla="*/ 0 h 3147643"/>
                <a:gd name="T4" fmla="*/ 1572030 w 2361069"/>
                <a:gd name="T5" fmla="*/ 0 h 3147643"/>
                <a:gd name="T6" fmla="*/ 2357878 w 2361069"/>
                <a:gd name="T7" fmla="*/ 1569563 h 3147643"/>
                <a:gd name="T8" fmla="*/ 1572030 w 2361069"/>
                <a:gd name="T9" fmla="*/ 3139126 h 3147643"/>
                <a:gd name="T10" fmla="*/ 0 w 2361069"/>
                <a:gd name="T11" fmla="*/ 3139126 h 31476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61069" h="3147643">
                  <a:moveTo>
                    <a:pt x="0" y="3147643"/>
                  </a:moveTo>
                  <a:lnTo>
                    <a:pt x="0" y="0"/>
                  </a:lnTo>
                  <a:lnTo>
                    <a:pt x="1574158" y="0"/>
                  </a:lnTo>
                  <a:lnTo>
                    <a:pt x="2361069" y="1573822"/>
                  </a:lnTo>
                  <a:lnTo>
                    <a:pt x="1574158" y="3147643"/>
                  </a:lnTo>
                  <a:lnTo>
                    <a:pt x="0" y="314764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六边形 2"/>
            <p:cNvSpPr>
              <a:spLocks noChangeArrowheads="1"/>
            </p:cNvSpPr>
            <p:nvPr/>
          </p:nvSpPr>
          <p:spPr bwMode="auto">
            <a:xfrm rot="5400000">
              <a:off x="9712568" y="4782345"/>
              <a:ext cx="1787525" cy="1541462"/>
            </a:xfrm>
            <a:prstGeom prst="hexagon">
              <a:avLst>
                <a:gd name="adj" fmla="val 24991"/>
                <a:gd name="vf" fmla="val 115470"/>
              </a:avLst>
            </a:prstGeom>
            <a:solidFill>
              <a:srgbClr val="C20009"/>
            </a:solidFill>
            <a:ln w="25400" cmpd="sng">
              <a:solidFill>
                <a:srgbClr val="000000">
                  <a:alpha val="0"/>
                </a:srgbClr>
              </a:solidFill>
              <a:miter lim="800000"/>
              <a:headEnd/>
              <a:tailE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sp>
          <p:nvSpPr>
            <p:cNvPr id="15" name="六边形 5"/>
            <p:cNvSpPr>
              <a:spLocks noChangeArrowheads="1"/>
            </p:cNvSpPr>
            <p:nvPr/>
          </p:nvSpPr>
          <p:spPr bwMode="auto">
            <a:xfrm rot="5400000">
              <a:off x="6909044" y="1370806"/>
              <a:ext cx="1100138" cy="949325"/>
            </a:xfrm>
            <a:prstGeom prst="hexagon">
              <a:avLst>
                <a:gd name="adj" fmla="val 24975"/>
                <a:gd name="vf" fmla="val 115470"/>
              </a:avLst>
            </a:prstGeom>
            <a:solidFill>
              <a:srgbClr val="404040"/>
            </a:solidFill>
            <a:ln w="25400" cmpd="sng">
              <a:solidFill>
                <a:srgbClr val="000000">
                  <a:alpha val="0"/>
                </a:srgbClr>
              </a:solidFill>
              <a:miter lim="800000"/>
              <a:headEnd/>
              <a:tailE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grpSp>
          <p:nvGrpSpPr>
            <p:cNvPr id="6" name="组合 5"/>
            <p:cNvGrpSpPr/>
            <p:nvPr/>
          </p:nvGrpSpPr>
          <p:grpSpPr>
            <a:xfrm flipH="1">
              <a:off x="11461237" y="3781425"/>
              <a:ext cx="729733" cy="2128837"/>
              <a:chOff x="5635256" y="3469988"/>
              <a:chExt cx="758825" cy="2128837"/>
            </a:xfrm>
          </p:grpSpPr>
          <p:sp>
            <p:nvSpPr>
              <p:cNvPr id="18" name="任意多边形 6"/>
              <p:cNvSpPr>
                <a:spLocks/>
              </p:cNvSpPr>
              <p:nvPr/>
            </p:nvSpPr>
            <p:spPr bwMode="auto">
              <a:xfrm rot="5400000">
                <a:off x="5060581" y="4265325"/>
                <a:ext cx="1908175" cy="758825"/>
              </a:xfrm>
              <a:custGeom>
                <a:avLst/>
                <a:gdLst>
                  <a:gd name="T0" fmla="*/ 0 w 1909197"/>
                  <a:gd name="T1" fmla="*/ 757907 h 758978"/>
                  <a:gd name="T2" fmla="*/ 378069 w 1909197"/>
                  <a:gd name="T3" fmla="*/ 0 h 758978"/>
                  <a:gd name="T4" fmla="*/ 1523985 w 1909197"/>
                  <a:gd name="T5" fmla="*/ 0 h 758978"/>
                  <a:gd name="T6" fmla="*/ 1902055 w 1909197"/>
                  <a:gd name="T7" fmla="*/ 757907 h 758978"/>
                  <a:gd name="T8" fmla="*/ 0 w 1909197"/>
                  <a:gd name="T9" fmla="*/ 757907 h 75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9197" h="758978">
                    <a:moveTo>
                      <a:pt x="0" y="758978"/>
                    </a:moveTo>
                    <a:lnTo>
                      <a:pt x="379489" y="0"/>
                    </a:lnTo>
                    <a:lnTo>
                      <a:pt x="1529708" y="0"/>
                    </a:lnTo>
                    <a:lnTo>
                      <a:pt x="1909197" y="758978"/>
                    </a:lnTo>
                    <a:lnTo>
                      <a:pt x="0" y="758978"/>
                    </a:lnTo>
                    <a:close/>
                  </a:path>
                </a:pathLst>
              </a:custGeom>
              <a:solidFill>
                <a:srgbClr val="404040">
                  <a:alpha val="67842"/>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9" name="任意多边形 7"/>
              <p:cNvSpPr>
                <a:spLocks/>
              </p:cNvSpPr>
              <p:nvPr/>
            </p:nvSpPr>
            <p:spPr bwMode="auto">
              <a:xfrm rot="5400000">
                <a:off x="5305056" y="3800188"/>
                <a:ext cx="790575" cy="130175"/>
              </a:xfrm>
              <a:custGeom>
                <a:avLst/>
                <a:gdLst>
                  <a:gd name="T0" fmla="*/ 0 w 790155"/>
                  <a:gd name="T1" fmla="*/ 131229 h 130000"/>
                  <a:gd name="T2" fmla="*/ 65245 w 790155"/>
                  <a:gd name="T3" fmla="*/ 0 h 130000"/>
                  <a:gd name="T4" fmla="*/ 727857 w 790155"/>
                  <a:gd name="T5" fmla="*/ 0 h 130000"/>
                  <a:gd name="T6" fmla="*/ 793099 w 790155"/>
                  <a:gd name="T7" fmla="*/ 131229 h 130000"/>
                  <a:gd name="T8" fmla="*/ 0 w 790155"/>
                  <a:gd name="T9" fmla="*/ 131229 h 13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0155" h="130000">
                    <a:moveTo>
                      <a:pt x="0" y="130000"/>
                    </a:moveTo>
                    <a:lnTo>
                      <a:pt x="65000" y="0"/>
                    </a:lnTo>
                    <a:lnTo>
                      <a:pt x="725155" y="0"/>
                    </a:lnTo>
                    <a:lnTo>
                      <a:pt x="790155" y="130000"/>
                    </a:lnTo>
                    <a:lnTo>
                      <a:pt x="0" y="130000"/>
                    </a:lnTo>
                    <a:close/>
                  </a:path>
                </a:pathLst>
              </a:custGeom>
              <a:solidFill>
                <a:srgbClr val="C20009">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20" name="六边形 8"/>
            <p:cNvSpPr>
              <a:spLocks noChangeArrowheads="1"/>
            </p:cNvSpPr>
            <p:nvPr/>
          </p:nvSpPr>
          <p:spPr bwMode="auto">
            <a:xfrm rot="5400000">
              <a:off x="10624588" y="2239962"/>
              <a:ext cx="1116012" cy="963613"/>
            </a:xfrm>
            <a:prstGeom prst="hexagon">
              <a:avLst>
                <a:gd name="adj" fmla="val 24959"/>
                <a:gd name="vf" fmla="val 115470"/>
              </a:avLst>
            </a:prstGeom>
            <a:solidFill>
              <a:srgbClr val="C2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21"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225" y="1685925"/>
              <a:ext cx="31448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六边形 10"/>
            <p:cNvSpPr>
              <a:spLocks noChangeArrowheads="1"/>
            </p:cNvSpPr>
            <p:nvPr/>
          </p:nvSpPr>
          <p:spPr bwMode="auto">
            <a:xfrm rot="5400000">
              <a:off x="11161163" y="3278187"/>
              <a:ext cx="539750" cy="466725"/>
            </a:xfrm>
            <a:prstGeom prst="hexagon">
              <a:avLst>
                <a:gd name="adj" fmla="val 24923"/>
                <a:gd name="vf" fmla="val 115470"/>
              </a:avLst>
            </a:prstGeom>
            <a:solidFill>
              <a:srgbClr val="404040"/>
            </a:solidFill>
            <a:ln w="25400" cmpd="sng">
              <a:solidFill>
                <a:srgbClr val="000000">
                  <a:alpha val="0"/>
                </a:srgbClr>
              </a:solidFill>
              <a:miter lim="800000"/>
              <a:headEnd/>
              <a:tailE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sp>
          <p:nvSpPr>
            <p:cNvPr id="23" name="六边形 11"/>
            <p:cNvSpPr>
              <a:spLocks noChangeArrowheads="1"/>
            </p:cNvSpPr>
            <p:nvPr/>
          </p:nvSpPr>
          <p:spPr bwMode="auto">
            <a:xfrm rot="5400000">
              <a:off x="11787431" y="3258344"/>
              <a:ext cx="269875" cy="233363"/>
            </a:xfrm>
            <a:prstGeom prst="hexagon">
              <a:avLst>
                <a:gd name="adj" fmla="val 24923"/>
                <a:gd name="vf" fmla="val 115470"/>
              </a:avLst>
            </a:prstGeom>
            <a:solidFill>
              <a:srgbClr val="7F7F7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Tree>
    <p:extLst>
      <p:ext uri="{BB962C8B-B14F-4D97-AF65-F5344CB8AC3E}">
        <p14:creationId xmlns:p14="http://schemas.microsoft.com/office/powerpoint/2010/main" val="349413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5856718" y="0"/>
            <a:ext cx="633528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284551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金融市场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53970" y="1516718"/>
            <a:ext cx="4224356" cy="568214"/>
            <a:chOff x="1265602" y="1767878"/>
            <a:chExt cx="5312312" cy="308609"/>
          </a:xfrm>
        </p:grpSpPr>
        <p:sp>
          <p:nvSpPr>
            <p:cNvPr id="26" name="矩形 25"/>
            <p:cNvSpPr/>
            <p:nvPr/>
          </p:nvSpPr>
          <p:spPr>
            <a:xfrm>
              <a:off x="1265602" y="1767878"/>
              <a:ext cx="5312312" cy="308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76462" y="1805896"/>
              <a:ext cx="4707293" cy="2173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中美金融市场核心定位的区别</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01166" y="2940841"/>
            <a:ext cx="3694563" cy="2116160"/>
            <a:chOff x="701166" y="2940841"/>
            <a:chExt cx="3694563" cy="2116160"/>
          </a:xfrm>
        </p:grpSpPr>
        <p:grpSp>
          <p:nvGrpSpPr>
            <p:cNvPr id="24" name="그룹 7"/>
            <p:cNvGrpSpPr/>
            <p:nvPr/>
          </p:nvGrpSpPr>
          <p:grpSpPr>
            <a:xfrm>
              <a:off x="701166" y="2940841"/>
              <a:ext cx="3694563" cy="2116160"/>
              <a:chOff x="2051720" y="2708920"/>
              <a:chExt cx="4400108" cy="2520280"/>
            </a:xfrm>
          </p:grpSpPr>
          <p:sp>
            <p:nvSpPr>
              <p:cNvPr id="28" name="타원 2"/>
              <p:cNvSpPr/>
              <p:nvPr/>
            </p:nvSpPr>
            <p:spPr>
              <a:xfrm flipV="1">
                <a:off x="2051720" y="3969060"/>
                <a:ext cx="2520280" cy="1260140"/>
              </a:xfrm>
              <a:custGeom>
                <a:avLst/>
                <a:gdLst/>
                <a:ahLst/>
                <a:cxnLst/>
                <a:rect l="l" t="t" r="r" b="b"/>
                <a:pathLst>
                  <a:path w="2520280" h="1260140">
                    <a:moveTo>
                      <a:pt x="1260140" y="0"/>
                    </a:moveTo>
                    <a:cubicBezTo>
                      <a:pt x="1956096" y="0"/>
                      <a:pt x="2520280" y="564184"/>
                      <a:pt x="2520280" y="1260140"/>
                    </a:cubicBezTo>
                    <a:lnTo>
                      <a:pt x="1881004" y="1260140"/>
                    </a:lnTo>
                    <a:cubicBezTo>
                      <a:pt x="1881004" y="917246"/>
                      <a:pt x="1603034" y="639276"/>
                      <a:pt x="1260140" y="639276"/>
                    </a:cubicBezTo>
                    <a:cubicBezTo>
                      <a:pt x="917246" y="639276"/>
                      <a:pt x="639276" y="917246"/>
                      <a:pt x="639276" y="1260140"/>
                    </a:cubicBezTo>
                    <a:lnTo>
                      <a:pt x="0" y="1260140"/>
                    </a:lnTo>
                    <a:cubicBezTo>
                      <a:pt x="0" y="564184"/>
                      <a:pt x="564184" y="0"/>
                      <a:pt x="1260140" y="0"/>
                    </a:cubicBezTo>
                    <a:close/>
                  </a:path>
                </a:pathLst>
              </a:custGeom>
              <a:solidFill>
                <a:srgbClr val="416660"/>
              </a:solidFill>
              <a:ln>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9" name="타원 2"/>
              <p:cNvSpPr/>
              <p:nvPr/>
            </p:nvSpPr>
            <p:spPr>
              <a:xfrm>
                <a:off x="3931548" y="2708920"/>
                <a:ext cx="2520280" cy="1260140"/>
              </a:xfrm>
              <a:custGeom>
                <a:avLst/>
                <a:gdLst/>
                <a:ahLst/>
                <a:cxnLst/>
                <a:rect l="l" t="t" r="r" b="b"/>
                <a:pathLst>
                  <a:path w="2520280" h="1260140">
                    <a:moveTo>
                      <a:pt x="1260140" y="0"/>
                    </a:moveTo>
                    <a:cubicBezTo>
                      <a:pt x="1956096" y="0"/>
                      <a:pt x="2520280" y="564184"/>
                      <a:pt x="2520280" y="1260140"/>
                    </a:cubicBezTo>
                    <a:lnTo>
                      <a:pt x="1881004" y="1260140"/>
                    </a:lnTo>
                    <a:cubicBezTo>
                      <a:pt x="1881004" y="917246"/>
                      <a:pt x="1603034" y="639276"/>
                      <a:pt x="1260140" y="639276"/>
                    </a:cubicBezTo>
                    <a:cubicBezTo>
                      <a:pt x="917246" y="639276"/>
                      <a:pt x="639276" y="917246"/>
                      <a:pt x="639276" y="1260140"/>
                    </a:cubicBezTo>
                    <a:lnTo>
                      <a:pt x="0" y="1260140"/>
                    </a:lnTo>
                    <a:cubicBezTo>
                      <a:pt x="0" y="564184"/>
                      <a:pt x="564184" y="0"/>
                      <a:pt x="1260140" y="0"/>
                    </a:cubicBezTo>
                    <a:close/>
                  </a:path>
                </a:pathLst>
              </a:custGeom>
              <a:solidFill>
                <a:srgbClr val="416660"/>
              </a:solidFill>
              <a:ln>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0" name="타원 2"/>
              <p:cNvSpPr/>
              <p:nvPr/>
            </p:nvSpPr>
            <p:spPr>
              <a:xfrm flipV="1">
                <a:off x="3931548" y="3969060"/>
                <a:ext cx="2520280" cy="1260140"/>
              </a:xfrm>
              <a:custGeom>
                <a:avLst/>
                <a:gdLst/>
                <a:ahLst/>
                <a:cxnLst/>
                <a:rect l="l" t="t" r="r" b="b"/>
                <a:pathLst>
                  <a:path w="2520280" h="1260140">
                    <a:moveTo>
                      <a:pt x="1260140" y="0"/>
                    </a:moveTo>
                    <a:cubicBezTo>
                      <a:pt x="1956096" y="0"/>
                      <a:pt x="2520280" y="564184"/>
                      <a:pt x="2520280" y="1260140"/>
                    </a:cubicBezTo>
                    <a:lnTo>
                      <a:pt x="1881004" y="1260140"/>
                    </a:lnTo>
                    <a:cubicBezTo>
                      <a:pt x="1881004" y="917246"/>
                      <a:pt x="1603034" y="639276"/>
                      <a:pt x="1260140" y="639276"/>
                    </a:cubicBezTo>
                    <a:cubicBezTo>
                      <a:pt x="917246" y="639276"/>
                      <a:pt x="639276" y="917246"/>
                      <a:pt x="639276" y="1260140"/>
                    </a:cubicBezTo>
                    <a:lnTo>
                      <a:pt x="0" y="1260140"/>
                    </a:lnTo>
                    <a:cubicBezTo>
                      <a:pt x="0" y="564184"/>
                      <a:pt x="564184" y="0"/>
                      <a:pt x="1260140" y="0"/>
                    </a:cubicBezTo>
                    <a:close/>
                  </a:path>
                </a:pathLst>
              </a:custGeom>
              <a:solidFill>
                <a:srgbClr val="FA4147"/>
              </a:solidFill>
              <a:ln>
                <a:solidFill>
                  <a:srgbClr val="FA4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31" name="타원 2"/>
              <p:cNvSpPr/>
              <p:nvPr/>
            </p:nvSpPr>
            <p:spPr>
              <a:xfrm>
                <a:off x="2051720" y="2708920"/>
                <a:ext cx="2520280" cy="1260140"/>
              </a:xfrm>
              <a:custGeom>
                <a:avLst/>
                <a:gdLst/>
                <a:ahLst/>
                <a:cxnLst/>
                <a:rect l="l" t="t" r="r" b="b"/>
                <a:pathLst>
                  <a:path w="2520280" h="1260140">
                    <a:moveTo>
                      <a:pt x="1260140" y="0"/>
                    </a:moveTo>
                    <a:cubicBezTo>
                      <a:pt x="1956096" y="0"/>
                      <a:pt x="2520280" y="564184"/>
                      <a:pt x="2520280" y="1260140"/>
                    </a:cubicBezTo>
                    <a:lnTo>
                      <a:pt x="1881004" y="1260140"/>
                    </a:lnTo>
                    <a:cubicBezTo>
                      <a:pt x="1881004" y="917246"/>
                      <a:pt x="1603034" y="639276"/>
                      <a:pt x="1260140" y="639276"/>
                    </a:cubicBezTo>
                    <a:cubicBezTo>
                      <a:pt x="917246" y="639276"/>
                      <a:pt x="639276" y="917246"/>
                      <a:pt x="639276" y="1260140"/>
                    </a:cubicBezTo>
                    <a:lnTo>
                      <a:pt x="0" y="1260140"/>
                    </a:lnTo>
                    <a:cubicBezTo>
                      <a:pt x="0" y="564184"/>
                      <a:pt x="564184" y="0"/>
                      <a:pt x="1260140" y="0"/>
                    </a:cubicBezTo>
                    <a:close/>
                  </a:path>
                </a:pathLst>
              </a:custGeom>
              <a:solidFill>
                <a:schemeClr val="bg1"/>
              </a:solidFill>
              <a:ln>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2" name="文本框 1"/>
            <p:cNvSpPr txBox="1"/>
            <p:nvPr/>
          </p:nvSpPr>
          <p:spPr>
            <a:xfrm>
              <a:off x="1205248" y="3814255"/>
              <a:ext cx="1107996"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直接融资</a:t>
              </a:r>
            </a:p>
          </p:txBody>
        </p:sp>
        <p:sp>
          <p:nvSpPr>
            <p:cNvPr id="32" name="文本框 31"/>
            <p:cNvSpPr txBox="1"/>
            <p:nvPr/>
          </p:nvSpPr>
          <p:spPr>
            <a:xfrm>
              <a:off x="2768236" y="3814255"/>
              <a:ext cx="1107996"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间接融资</a:t>
              </a:r>
            </a:p>
          </p:txBody>
        </p:sp>
        <p:sp>
          <p:nvSpPr>
            <p:cNvPr id="3" name="文本框 2"/>
            <p:cNvSpPr txBox="1"/>
            <p:nvPr/>
          </p:nvSpPr>
          <p:spPr>
            <a:xfrm>
              <a:off x="2371463" y="3782028"/>
              <a:ext cx="400110" cy="451406"/>
            </a:xfrm>
            <a:prstGeom prst="rect">
              <a:avLst/>
            </a:prstGeom>
            <a:noFill/>
          </p:spPr>
          <p:txBody>
            <a:bodyPr vert="eaVert"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区</a:t>
              </a:r>
              <a:r>
                <a:rPr lang="zh-CN" altLang="en-US" sz="1400" dirty="0">
                  <a:solidFill>
                    <a:schemeClr val="bg1"/>
                  </a:solidFill>
                  <a:latin typeface="微软雅黑" panose="020B0503020204020204" pitchFamily="34" charset="-122"/>
                  <a:ea typeface="微软雅黑" panose="020B0503020204020204" pitchFamily="34" charset="-122"/>
                </a:rPr>
                <a:t>别</a:t>
              </a:r>
            </a:p>
          </p:txBody>
        </p:sp>
      </p:grpSp>
      <p:sp>
        <p:nvSpPr>
          <p:cNvPr id="8" name="文本框 7"/>
          <p:cNvSpPr txBox="1"/>
          <p:nvPr/>
        </p:nvSpPr>
        <p:spPr>
          <a:xfrm>
            <a:off x="314140" y="5291659"/>
            <a:ext cx="5127879" cy="276999"/>
          </a:xfrm>
          <a:prstGeom prst="rect">
            <a:avLst/>
          </a:prstGeom>
          <a:noFill/>
        </p:spPr>
        <p:txBody>
          <a:bodyPr wrap="none" rtlCol="0">
            <a:spAutoFit/>
          </a:bodyPr>
          <a:lstStyle/>
          <a:p>
            <a:r>
              <a:rPr lang="en-US" altLang="zh-CN" sz="1200" dirty="0">
                <a:hlinkClick r:id="rId2"/>
              </a:rPr>
              <a:t>http://</a:t>
            </a:r>
            <a:r>
              <a:rPr lang="en-US" altLang="zh-CN" sz="1200" dirty="0" smtClean="0">
                <a:hlinkClick r:id="rId2"/>
              </a:rPr>
              <a:t>www.fortunechina.com/fortune500/c/2017-06/07/content_284276.htm</a:t>
            </a:r>
            <a:endParaRPr lang="en-US" altLang="zh-CN" sz="1200" dirty="0"/>
          </a:p>
        </p:txBody>
      </p:sp>
      <p:grpSp>
        <p:nvGrpSpPr>
          <p:cNvPr id="46" name="组合 45"/>
          <p:cNvGrpSpPr/>
          <p:nvPr/>
        </p:nvGrpSpPr>
        <p:grpSpPr>
          <a:xfrm>
            <a:off x="6143805" y="1786772"/>
            <a:ext cx="5305272" cy="3297143"/>
            <a:chOff x="5856718" y="1786772"/>
            <a:chExt cx="5305272" cy="3297143"/>
          </a:xfrm>
        </p:grpSpPr>
        <p:sp>
          <p:nvSpPr>
            <p:cNvPr id="9" name="文本框 8"/>
            <p:cNvSpPr txBox="1"/>
            <p:nvPr/>
          </p:nvSpPr>
          <p:spPr>
            <a:xfrm>
              <a:off x="6023106" y="1786772"/>
              <a:ext cx="1620957" cy="377411"/>
            </a:xfrm>
            <a:prstGeom prst="rect">
              <a:avLst/>
            </a:prstGeom>
            <a:noFill/>
          </p:spPr>
          <p:txBody>
            <a:bodyPr wrap="non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管理方式的区别</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856718" y="2454060"/>
              <a:ext cx="5305272" cy="1327968"/>
              <a:chOff x="6367081" y="3814255"/>
              <a:chExt cx="3744928" cy="937397"/>
            </a:xfrm>
          </p:grpSpPr>
          <p:cxnSp>
            <p:nvCxnSpPr>
              <p:cNvPr id="33" name="직선 연결선 9"/>
              <p:cNvCxnSpPr/>
              <p:nvPr/>
            </p:nvCxnSpPr>
            <p:spPr>
              <a:xfrm>
                <a:off x="7034051" y="4385118"/>
                <a:ext cx="2410989" cy="0"/>
              </a:xfrm>
              <a:prstGeom prst="line">
                <a:avLst/>
              </a:prstGeom>
              <a:ln w="25400">
                <a:solidFill>
                  <a:srgbClr val="222D47"/>
                </a:solidFill>
                <a:prstDash val="sysDash"/>
              </a:ln>
            </p:spPr>
            <p:style>
              <a:lnRef idx="1">
                <a:schemeClr val="accent1"/>
              </a:lnRef>
              <a:fillRef idx="0">
                <a:schemeClr val="accent1"/>
              </a:fillRef>
              <a:effectRef idx="0">
                <a:schemeClr val="accent1"/>
              </a:effectRef>
              <a:fontRef idx="minor">
                <a:schemeClr val="tx1"/>
              </a:fontRef>
            </p:style>
          </p:cxnSp>
          <p:sp>
            <p:nvSpPr>
              <p:cNvPr id="35" name="타원 11"/>
              <p:cNvSpPr/>
              <p:nvPr/>
            </p:nvSpPr>
            <p:spPr>
              <a:xfrm>
                <a:off x="9261493" y="4018585"/>
                <a:ext cx="733067" cy="733066"/>
              </a:xfrm>
              <a:prstGeom prst="ellipse">
                <a:avLst/>
              </a:prstGeom>
              <a:solidFill>
                <a:schemeClr val="bg1"/>
              </a:solidFill>
              <a:ln w="38100">
                <a:solidFill>
                  <a:srgbClr val="FA4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A474D"/>
                    </a:solidFill>
                    <a:latin typeface="微软雅黑" panose="020B0503020204020204" pitchFamily="34" charset="-122"/>
                    <a:ea typeface="微软雅黑" panose="020B0503020204020204" pitchFamily="34" charset="-122"/>
                  </a:rPr>
                  <a:t>公开市场操作</a:t>
                </a:r>
                <a:endParaRPr lang="ko-KR" altLang="en-US" sz="1400" dirty="0">
                  <a:solidFill>
                    <a:srgbClr val="FA474D"/>
                  </a:solidFill>
                </a:endParaRPr>
              </a:p>
            </p:txBody>
          </p:sp>
          <p:sp>
            <p:nvSpPr>
              <p:cNvPr id="38" name="타원 14"/>
              <p:cNvSpPr/>
              <p:nvPr/>
            </p:nvSpPr>
            <p:spPr>
              <a:xfrm>
                <a:off x="6484532" y="4018585"/>
                <a:ext cx="733065" cy="733067"/>
              </a:xfrm>
              <a:prstGeom prst="ellipse">
                <a:avLst/>
              </a:prstGeom>
              <a:solidFill>
                <a:schemeClr val="bg1"/>
              </a:solidFill>
              <a:ln w="38100">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利率</a:t>
                </a:r>
                <a:endParaRPr lang="ko-KR" altLang="en-US" sz="1400" dirty="0">
                  <a:solidFill>
                    <a:schemeClr val="tx1">
                      <a:lumMod val="65000"/>
                      <a:lumOff val="35000"/>
                    </a:schemeClr>
                  </a:solidFill>
                </a:endParaRPr>
              </a:p>
            </p:txBody>
          </p:sp>
          <p:sp>
            <p:nvSpPr>
              <p:cNvPr id="41" name="타원 17"/>
              <p:cNvSpPr/>
              <p:nvPr/>
            </p:nvSpPr>
            <p:spPr>
              <a:xfrm>
                <a:off x="7873013" y="4018584"/>
                <a:ext cx="733065" cy="733067"/>
              </a:xfrm>
              <a:prstGeom prst="ellipse">
                <a:avLst/>
              </a:prstGeom>
              <a:solidFill>
                <a:schemeClr val="bg1"/>
              </a:solidFill>
              <a:ln w="38100">
                <a:solidFill>
                  <a:srgbClr val="416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416660"/>
                    </a:solidFill>
                    <a:latin typeface="微软雅黑" panose="020B0503020204020204" pitchFamily="34" charset="-122"/>
                    <a:ea typeface="微软雅黑" panose="020B0503020204020204" pitchFamily="34" charset="-122"/>
                  </a:rPr>
                  <a:t>准备</a:t>
                </a:r>
                <a:endParaRPr lang="en-US" altLang="zh-CN" sz="1400" dirty="0" smtClean="0">
                  <a:solidFill>
                    <a:srgbClr val="416660"/>
                  </a:solidFill>
                  <a:latin typeface="微软雅黑" panose="020B0503020204020204" pitchFamily="34" charset="-122"/>
                  <a:ea typeface="微软雅黑" panose="020B0503020204020204" pitchFamily="34" charset="-122"/>
                </a:endParaRPr>
              </a:p>
              <a:p>
                <a:pPr algn="ctr"/>
                <a:r>
                  <a:rPr lang="zh-CN" altLang="en-US" sz="1400" dirty="0" smtClean="0">
                    <a:solidFill>
                      <a:srgbClr val="416660"/>
                    </a:solidFill>
                    <a:latin typeface="微软雅黑" panose="020B0503020204020204" pitchFamily="34" charset="-122"/>
                    <a:ea typeface="微软雅黑" panose="020B0503020204020204" pitchFamily="34" charset="-122"/>
                  </a:rPr>
                  <a:t>金</a:t>
                </a:r>
                <a:r>
                  <a:rPr lang="zh-CN" altLang="en-US" sz="1400" dirty="0">
                    <a:solidFill>
                      <a:srgbClr val="416660"/>
                    </a:solidFill>
                    <a:latin typeface="微软雅黑" panose="020B0503020204020204" pitchFamily="34" charset="-122"/>
                    <a:ea typeface="微软雅黑" panose="020B0503020204020204" pitchFamily="34" charset="-122"/>
                  </a:rPr>
                  <a:t>率</a:t>
                </a:r>
                <a:endParaRPr lang="ko-KR" altLang="en-US" sz="1400" dirty="0">
                  <a:solidFill>
                    <a:srgbClr val="416660"/>
                  </a:solidFill>
                </a:endParaRPr>
              </a:p>
            </p:txBody>
          </p:sp>
          <p:sp>
            <p:nvSpPr>
              <p:cNvPr id="43" name="Rectangle 3"/>
              <p:cNvSpPr txBox="1">
                <a:spLocks noChangeArrowheads="1"/>
              </p:cNvSpPr>
              <p:nvPr/>
            </p:nvSpPr>
            <p:spPr bwMode="auto">
              <a:xfrm>
                <a:off x="6367081" y="3814255"/>
                <a:ext cx="967965" cy="977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b="1" dirty="0" smtClean="0">
                    <a:solidFill>
                      <a:srgbClr val="222D47"/>
                    </a:solidFill>
                    <a:latin typeface="Tahoma" panose="020B0604030504040204" pitchFamily="34" charset="0"/>
                    <a:ea typeface="Tahoma" panose="020B0604030504040204" pitchFamily="34" charset="0"/>
                    <a:cs typeface="Tahoma" panose="020B0604030504040204" pitchFamily="34" charset="0"/>
                  </a:rPr>
                  <a:t>A</a:t>
                </a:r>
                <a:endParaRPr sz="900" b="1" dirty="0">
                  <a:solidFill>
                    <a:srgbClr val="222D47"/>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3"/>
              <p:cNvSpPr txBox="1">
                <a:spLocks noChangeArrowheads="1"/>
              </p:cNvSpPr>
              <p:nvPr/>
            </p:nvSpPr>
            <p:spPr bwMode="auto">
              <a:xfrm>
                <a:off x="7755563" y="3814255"/>
                <a:ext cx="967965" cy="977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b="1" dirty="0" smtClean="0">
                    <a:solidFill>
                      <a:srgbClr val="416660"/>
                    </a:solidFill>
                    <a:latin typeface="Tahoma" panose="020B0604030504040204" pitchFamily="34" charset="0"/>
                    <a:ea typeface="Tahoma" panose="020B0604030504040204" pitchFamily="34" charset="0"/>
                    <a:cs typeface="Tahoma" panose="020B0604030504040204" pitchFamily="34" charset="0"/>
                  </a:rPr>
                  <a:t>B</a:t>
                </a:r>
                <a:endParaRPr sz="900" b="1" dirty="0">
                  <a:solidFill>
                    <a:srgbClr val="416660"/>
                  </a:solidFill>
                  <a:latin typeface="Tahoma" panose="020B0604030504040204" pitchFamily="34" charset="0"/>
                  <a:ea typeface="Tahoma" panose="020B0604030504040204" pitchFamily="34" charset="0"/>
                  <a:cs typeface="Tahoma" panose="020B0604030504040204" pitchFamily="34" charset="0"/>
                </a:endParaRPr>
              </a:p>
            </p:txBody>
          </p:sp>
          <p:sp>
            <p:nvSpPr>
              <p:cNvPr id="45" name="Rectangle 3"/>
              <p:cNvSpPr txBox="1">
                <a:spLocks noChangeArrowheads="1"/>
              </p:cNvSpPr>
              <p:nvPr/>
            </p:nvSpPr>
            <p:spPr bwMode="auto">
              <a:xfrm>
                <a:off x="9144044" y="3814255"/>
                <a:ext cx="967965" cy="97765"/>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lang="en-US" sz="900" b="1" dirty="0" smtClean="0">
                    <a:solidFill>
                      <a:srgbClr val="FA4147"/>
                    </a:solidFill>
                    <a:latin typeface="Tahoma" panose="020B0604030504040204" pitchFamily="34" charset="0"/>
                    <a:ea typeface="Tahoma" panose="020B0604030504040204" pitchFamily="34" charset="0"/>
                    <a:cs typeface="Tahoma" panose="020B0604030504040204" pitchFamily="34" charset="0"/>
                  </a:rPr>
                  <a:t>C</a:t>
                </a:r>
                <a:endParaRPr sz="900" b="1" dirty="0">
                  <a:solidFill>
                    <a:srgbClr val="FA4147"/>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文本框 10"/>
            <p:cNvSpPr txBox="1"/>
            <p:nvPr/>
          </p:nvSpPr>
          <p:spPr>
            <a:xfrm>
              <a:off x="6010629" y="4160585"/>
              <a:ext cx="3474028" cy="923330"/>
            </a:xfrm>
            <a:prstGeom prst="rect">
              <a:avLst/>
            </a:prstGeom>
            <a:noFill/>
          </p:spPr>
          <p:txBody>
            <a:bodyPr wrap="none" rtlCol="0">
              <a:spAutoFit/>
            </a:bodyPr>
            <a:lstStyle/>
            <a:p>
              <a:pPr marL="285750" indent="-285750">
                <a:lnSpc>
                  <a:spcPct val="150000"/>
                </a:lnSpc>
                <a:buFont typeface="Wingdings" panose="05000000000000000000" pitchFamily="2" charset="2"/>
                <a:buChar char="l"/>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引导预期还是行政命令的区别</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监管人员在政府机构中的</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地位</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43346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423886"/>
            <a:ext cx="4049486" cy="1915885"/>
          </a:xfrm>
          <a:prstGeom prst="rect">
            <a:avLst/>
          </a:prstGeom>
        </p:spPr>
      </p:pic>
      <p:sp>
        <p:nvSpPr>
          <p:cNvPr id="32" name="矩形 31"/>
          <p:cNvSpPr/>
          <p:nvPr/>
        </p:nvSpPr>
        <p:spPr>
          <a:xfrm rot="2700000">
            <a:off x="3365391" y="2707247"/>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700000">
            <a:off x="4569440" y="4046923"/>
            <a:ext cx="370728" cy="370728"/>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700000">
            <a:off x="5240973" y="4003712"/>
            <a:ext cx="181545" cy="18154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082028" y="2980454"/>
            <a:ext cx="1963492" cy="1015663"/>
          </a:xfrm>
          <a:prstGeom prst="rect">
            <a:avLst/>
          </a:prstGeom>
          <a:noFill/>
        </p:spPr>
        <p:txBody>
          <a:bodyPr wrap="square" rtlCol="0">
            <a:spAutoFit/>
          </a:bodyPr>
          <a:lstStyle/>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PART</a:t>
            </a:r>
          </a:p>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3</a:t>
            </a:r>
            <a:endParaRPr lang="zh-CN" altLang="en-US" sz="3000" dirty="0">
              <a:solidFill>
                <a:srgbClr val="F0D2AF"/>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6" name="直接连接符 35"/>
          <p:cNvCxnSpPr/>
          <p:nvPr/>
        </p:nvCxnSpPr>
        <p:spPr>
          <a:xfrm>
            <a:off x="10084642" y="1384124"/>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11842" y="-2469655"/>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734473" y="2465536"/>
            <a:ext cx="4255274" cy="1569660"/>
          </a:xfrm>
          <a:prstGeom prst="rect">
            <a:avLst/>
          </a:prstGeom>
          <a:noFill/>
        </p:spPr>
        <p:txBody>
          <a:bodyPr wrap="square" rtlCol="0">
            <a:spAutoFit/>
          </a:bodyPr>
          <a:lstStyle/>
          <a:p>
            <a:pPr algn="ctr"/>
            <a:r>
              <a:rPr lang="zh-CN" altLang="en-US" sz="4800" b="1" dirty="0" smtClean="0">
                <a:solidFill>
                  <a:srgbClr val="E20000"/>
                </a:solidFill>
                <a:latin typeface="微软雅黑" panose="020B0503020204020204" pitchFamily="34" charset="-122"/>
                <a:ea typeface="微软雅黑" panose="020B0503020204020204" pitchFamily="34" charset="-122"/>
              </a:rPr>
              <a:t>推荐</a:t>
            </a:r>
            <a:r>
              <a:rPr lang="zh-CN" altLang="en-US" sz="4800" b="1" dirty="0">
                <a:solidFill>
                  <a:srgbClr val="E20000"/>
                </a:solidFill>
                <a:latin typeface="微软雅黑" panose="020B0503020204020204" pitchFamily="34" charset="-122"/>
                <a:ea typeface="微软雅黑" panose="020B0503020204020204" pitchFamily="34" charset="-122"/>
              </a:rPr>
              <a:t>三本书</a:t>
            </a:r>
          </a:p>
          <a:p>
            <a:pPr algn="ctr"/>
            <a:endParaRPr lang="zh-CN" altLang="en-US" sz="4800" b="1" dirty="0">
              <a:solidFill>
                <a:srgbClr val="E20000"/>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016947" y="3391343"/>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016947" y="3557701"/>
            <a:ext cx="1858137" cy="369332"/>
          </a:xfrm>
          <a:prstGeom prst="rect">
            <a:avLst/>
          </a:prstGeom>
          <a:noFill/>
        </p:spPr>
        <p:txBody>
          <a:bodyPr wrap="none" rtlCol="0">
            <a:spAutoFit/>
          </a:bodyPr>
          <a:lstStyle/>
          <a:p>
            <a:r>
              <a:rPr lang="zh-CN" altLang="zh-CN" dirty="0" smtClean="0">
                <a:solidFill>
                  <a:schemeClr val="tx1">
                    <a:lumMod val="50000"/>
                    <a:lumOff val="50000"/>
                  </a:schemeClr>
                </a:solidFill>
                <a:latin typeface="微软雅黑" panose="020B0503020204020204" pitchFamily="34" charset="-122"/>
                <a:ea typeface="微软雅黑" panose="020B0503020204020204" pitchFamily="34" charset="-122"/>
              </a:rPr>
              <a:t>《伟大的</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博弈</a:t>
            </a:r>
            <a:r>
              <a:rPr lang="zh-CN"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530749" y="3566366"/>
            <a:ext cx="1800493" cy="369332"/>
          </a:xfrm>
          <a:prstGeom prst="rect">
            <a:avLst/>
          </a:prstGeom>
          <a:noFill/>
        </p:spPr>
        <p:txBody>
          <a:bodyPr wrap="none" rtlCol="0">
            <a:spAutoFit/>
          </a:bodyPr>
          <a:lstStyle/>
          <a:p>
            <a:r>
              <a:rPr lang="zh-CN" altLang="zh-CN" dirty="0">
                <a:solidFill>
                  <a:schemeClr val="tx1">
                    <a:lumMod val="50000"/>
                    <a:lumOff val="50000"/>
                  </a:schemeClr>
                </a:solidFill>
                <a:latin typeface="微软雅黑" panose="020B0503020204020204" pitchFamily="34" charset="-122"/>
                <a:ea typeface="微软雅黑" panose="020B0503020204020204" pitchFamily="34" charset="-122"/>
              </a:rPr>
              <a:t>《市场缔造者》</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041824" y="3557701"/>
            <a:ext cx="3916457" cy="369332"/>
          </a:xfrm>
          <a:prstGeom prst="rect">
            <a:avLst/>
          </a:prstGeom>
          <a:noFill/>
        </p:spPr>
        <p:txBody>
          <a:bodyPr wrap="none" rtlCol="0">
            <a:spAutoFit/>
          </a:bodyPr>
          <a:lstStyle/>
          <a:p>
            <a:r>
              <a:rPr lang="zh-CN" altLang="zh-CN" dirty="0">
                <a:solidFill>
                  <a:schemeClr val="tx1">
                    <a:lumMod val="50000"/>
                    <a:lumOff val="50000"/>
                  </a:schemeClr>
                </a:solidFill>
                <a:latin typeface="微软雅黑" panose="020B0503020204020204" pitchFamily="34" charset="-122"/>
                <a:ea typeface="微软雅黑" panose="020B0503020204020204" pitchFamily="34" charset="-122"/>
              </a:rPr>
              <a:t>《金融之王——毁了世界的银行家》</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2881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3229159"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推荐三本书</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88800" y="2771777"/>
            <a:ext cx="4821450" cy="990015"/>
          </a:xfrm>
          <a:prstGeom prst="rect">
            <a:avLst/>
          </a:prstGeom>
          <a:noFill/>
        </p:spPr>
        <p:txBody>
          <a:bodyPr wrap="square" rtlCol="0">
            <a:spAutoFit/>
          </a:bodyPr>
          <a:lstStyle/>
          <a:p>
            <a:pPr>
              <a:lnSpc>
                <a:spcPts val="35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这是一本金融业的基础素材，把美国（以华尔街为主）现代金融史系统的梳理了一遍。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312820">
            <a:off x="7060203" y="1262311"/>
            <a:ext cx="3288646" cy="444789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61208">
            <a:off x="7440607" y="1311407"/>
            <a:ext cx="3360744" cy="454540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9" name="组合 38"/>
          <p:cNvGrpSpPr/>
          <p:nvPr/>
        </p:nvGrpSpPr>
        <p:grpSpPr>
          <a:xfrm>
            <a:off x="1088289" y="1811728"/>
            <a:ext cx="4052772" cy="476147"/>
            <a:chOff x="1265602" y="1767878"/>
            <a:chExt cx="4052772" cy="476147"/>
          </a:xfrm>
        </p:grpSpPr>
        <p:sp>
          <p:nvSpPr>
            <p:cNvPr id="40" name="矩形 39"/>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291862" y="1805896"/>
              <a:ext cx="2977403" cy="400110"/>
            </a:xfrm>
            <a:prstGeom prst="rect">
              <a:avLst/>
            </a:prstGeom>
            <a:noFill/>
          </p:spPr>
          <p:txBody>
            <a:bodyPr wrap="squar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伟大的博弈</a:t>
              </a:r>
              <a:r>
                <a:rPr lang="en-US" altLang="zh-CN" sz="2000" dirty="0" smtClean="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67112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1" y="353725"/>
            <a:ext cx="3295834"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推荐三本书</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88800" y="2771777"/>
            <a:ext cx="4821450" cy="921727"/>
          </a:xfrm>
          <a:prstGeom prst="rect">
            <a:avLst/>
          </a:prstGeom>
          <a:noFill/>
        </p:spPr>
        <p:txBody>
          <a:bodyPr wrap="square" rtlCol="0">
            <a:spAutoFit/>
          </a:bodyPr>
          <a:lstStyle/>
          <a:p>
            <a:pPr>
              <a:lnSpc>
                <a:spcPts val="35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该书详细阐述了现在意义上第一家期货交易所——</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CBOT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的</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150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年风云史。</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312820">
            <a:off x="7113734" y="1227333"/>
            <a:ext cx="3181584" cy="451785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72742">
            <a:off x="7495311" y="1275662"/>
            <a:ext cx="3251335" cy="461689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088289" y="1811728"/>
            <a:ext cx="4052772" cy="476147"/>
            <a:chOff x="1265602" y="1767878"/>
            <a:chExt cx="4052772" cy="476147"/>
          </a:xfrm>
        </p:grpSpPr>
        <p:sp>
          <p:nvSpPr>
            <p:cNvPr id="8" name="矩形 7"/>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91862" y="1805896"/>
              <a:ext cx="2977403" cy="400110"/>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t>
              </a:r>
              <a:r>
                <a:rPr lang="zh-CN" altLang="zh-CN" sz="2000" dirty="0">
                  <a:solidFill>
                    <a:schemeClr val="bg1"/>
                  </a:solidFill>
                  <a:latin typeface="微软雅黑" panose="020B0503020204020204" pitchFamily="34" charset="-122"/>
                  <a:ea typeface="微软雅黑" panose="020B0503020204020204" pitchFamily="34" charset="-122"/>
                </a:rPr>
                <a:t>市场缔造者</a:t>
              </a:r>
              <a:r>
                <a:rPr lang="en-US" altLang="zh-CN" sz="2000" dirty="0">
                  <a:solidFill>
                    <a:schemeClr val="bg1"/>
                  </a:solidFill>
                  <a:latin typeface="微软雅黑" panose="020B0503020204020204" pitchFamily="34" charset="-122"/>
                  <a:ea typeface="微软雅黑" panose="020B0503020204020204" pitchFamily="34" charset="-122"/>
                </a:rPr>
                <a:t>》</a:t>
              </a:r>
            </a:p>
          </p:txBody>
        </p:sp>
      </p:grpSp>
    </p:spTree>
    <p:extLst>
      <p:ext uri="{BB962C8B-B14F-4D97-AF65-F5344CB8AC3E}">
        <p14:creationId xmlns:p14="http://schemas.microsoft.com/office/powerpoint/2010/main" val="300594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0" y="353725"/>
            <a:ext cx="6886759"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推荐三本书</a:t>
            </a:r>
          </a:p>
        </p:txBody>
      </p:sp>
      <p:sp>
        <p:nvSpPr>
          <p:cNvPr id="21" name="文本框 20"/>
          <p:cNvSpPr txBox="1"/>
          <p:nvPr/>
        </p:nvSpPr>
        <p:spPr>
          <a:xfrm>
            <a:off x="998325" y="2576553"/>
            <a:ext cx="4821450" cy="1819409"/>
          </a:xfrm>
          <a:prstGeom prst="rect">
            <a:avLst/>
          </a:prstGeom>
          <a:noFill/>
        </p:spPr>
        <p:txBody>
          <a:bodyPr wrap="square" rtlCol="0">
            <a:spAutoFit/>
          </a:bodyPr>
          <a:lstStyle/>
          <a:p>
            <a:pPr>
              <a:lnSpc>
                <a:spcPts val="35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该书记述了一战至二战期间欧美的四家央行：美联储、英格兰银行、德意志银行和法兰西银行的恩怨情仇史，在那个风雨飘摇、动荡不堪的年代，金融之王——央行行长们如何管理金融市场、影响国民经济。</a:t>
            </a: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312820">
            <a:off x="7113734" y="1278144"/>
            <a:ext cx="3181584" cy="441622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72742">
            <a:off x="7495311" y="1327586"/>
            <a:ext cx="3251335" cy="45130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954939" y="1811728"/>
            <a:ext cx="4798161" cy="476147"/>
            <a:chOff x="1132252" y="1767878"/>
            <a:chExt cx="4798161" cy="476147"/>
          </a:xfrm>
        </p:grpSpPr>
        <p:sp>
          <p:nvSpPr>
            <p:cNvPr id="8" name="矩形 7"/>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32252" y="1805896"/>
              <a:ext cx="4798161" cy="400110"/>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t>
              </a:r>
              <a:r>
                <a:rPr lang="zh-CN" altLang="zh-CN" sz="2000" dirty="0">
                  <a:solidFill>
                    <a:schemeClr val="bg1"/>
                  </a:solidFill>
                  <a:latin typeface="微软雅黑" panose="020B0503020204020204" pitchFamily="34" charset="-122"/>
                  <a:ea typeface="微软雅黑" panose="020B0503020204020204" pitchFamily="34" charset="-122"/>
                </a:rPr>
                <a:t>金融之王——毁了世界的银行家</a:t>
              </a:r>
              <a:r>
                <a:rPr lang="en-US" altLang="zh-CN" sz="2000" dirty="0">
                  <a:solidFill>
                    <a:schemeClr val="bg1"/>
                  </a:solidFill>
                  <a:latin typeface="微软雅黑" panose="020B0503020204020204" pitchFamily="34" charset="-122"/>
                  <a:ea typeface="微软雅黑" panose="020B0503020204020204" pitchFamily="34" charset="-122"/>
                </a:rPr>
                <a:t>》</a:t>
              </a:r>
            </a:p>
          </p:txBody>
        </p:sp>
      </p:grpSp>
    </p:spTree>
    <p:extLst>
      <p:ext uri="{BB962C8B-B14F-4D97-AF65-F5344CB8AC3E}">
        <p14:creationId xmlns:p14="http://schemas.microsoft.com/office/powerpoint/2010/main" val="240412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423886"/>
            <a:ext cx="4049486" cy="1915885"/>
          </a:xfrm>
          <a:prstGeom prst="rect">
            <a:avLst/>
          </a:prstGeom>
        </p:spPr>
      </p:pic>
      <p:sp>
        <p:nvSpPr>
          <p:cNvPr id="32" name="矩形 31"/>
          <p:cNvSpPr/>
          <p:nvPr/>
        </p:nvSpPr>
        <p:spPr>
          <a:xfrm rot="2700000">
            <a:off x="3365391" y="2707247"/>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700000">
            <a:off x="4569440" y="4046923"/>
            <a:ext cx="370728" cy="370728"/>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700000">
            <a:off x="5240973" y="4003712"/>
            <a:ext cx="181545" cy="18154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082028" y="2980454"/>
            <a:ext cx="1963492" cy="1015663"/>
          </a:xfrm>
          <a:prstGeom prst="rect">
            <a:avLst/>
          </a:prstGeom>
          <a:noFill/>
        </p:spPr>
        <p:txBody>
          <a:bodyPr wrap="square" rtlCol="0">
            <a:spAutoFit/>
          </a:bodyPr>
          <a:lstStyle/>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PART</a:t>
            </a:r>
          </a:p>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1</a:t>
            </a:r>
            <a:endParaRPr lang="zh-CN" altLang="en-US" sz="3000" dirty="0">
              <a:solidFill>
                <a:srgbClr val="F0D2AF"/>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6" name="直接连接符 35"/>
          <p:cNvCxnSpPr/>
          <p:nvPr/>
        </p:nvCxnSpPr>
        <p:spPr>
          <a:xfrm>
            <a:off x="10084642" y="1384124"/>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11842" y="-2469655"/>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460118" y="2465536"/>
            <a:ext cx="2482917" cy="830997"/>
          </a:xfrm>
          <a:prstGeom prst="rect">
            <a:avLst/>
          </a:prstGeom>
          <a:noFill/>
        </p:spPr>
        <p:txBody>
          <a:bodyPr wrap="square" rtlCol="0">
            <a:spAutoFit/>
          </a:bodyPr>
          <a:lstStyle/>
          <a:p>
            <a:r>
              <a:rPr lang="zh-CN" altLang="en-US" sz="4800" b="1" dirty="0" smtClean="0">
                <a:solidFill>
                  <a:srgbClr val="E20000"/>
                </a:solidFill>
                <a:latin typeface="微软雅黑" panose="020B0503020204020204" pitchFamily="34" charset="-122"/>
                <a:ea typeface="微软雅黑" panose="020B0503020204020204" pitchFamily="34" charset="-122"/>
              </a:rPr>
              <a:t>前言</a:t>
            </a:r>
            <a:endParaRPr lang="zh-CN" altLang="en-US" sz="4800" b="1" dirty="0">
              <a:solidFill>
                <a:srgbClr val="E20000"/>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016947" y="3391343"/>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462831" y="3566366"/>
            <a:ext cx="877163"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华尔街</a:t>
            </a:r>
            <a:endParaRPr lang="zh-CN" altLang="en-US" dirty="0">
              <a:solidFill>
                <a:schemeClr val="tx1">
                  <a:lumMod val="50000"/>
                  <a:lumOff val="50000"/>
                </a:schemeClr>
              </a:solidFill>
            </a:endParaRPr>
          </a:p>
        </p:txBody>
      </p:sp>
      <p:sp>
        <p:nvSpPr>
          <p:cNvPr id="40" name="文本框 39"/>
          <p:cNvSpPr txBox="1"/>
          <p:nvPr/>
        </p:nvSpPr>
        <p:spPr>
          <a:xfrm>
            <a:off x="6724529" y="3566366"/>
            <a:ext cx="1338828"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伦敦金融城</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348906" y="3566366"/>
            <a:ext cx="1569660"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其他</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金融中心</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9862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7712" y="4927441"/>
            <a:ext cx="1394000" cy="13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3"/>
          <p:cNvSpPr>
            <a:spLocks noGrp="1"/>
          </p:cNvSpPr>
          <p:nvPr>
            <p:ph type="title"/>
          </p:nvPr>
        </p:nvSpPr>
        <p:spPr>
          <a:xfrm>
            <a:off x="4516015" y="2532595"/>
            <a:ext cx="6058900" cy="581115"/>
          </a:xfrm>
        </p:spPr>
        <p:txBody>
          <a:bodyPr>
            <a:noAutofit/>
          </a:bodyPr>
          <a:lstStyle/>
          <a:p>
            <a:pPr algn="l"/>
            <a:r>
              <a:rPr lang="zh-CN" altLang="en-US" sz="4000" dirty="0" smtClean="0">
                <a:solidFill>
                  <a:srgbClr val="C00000"/>
                </a:solidFill>
                <a:latin typeface="微软雅黑" panose="020B0503020204020204" pitchFamily="34" charset="-122"/>
                <a:ea typeface="微软雅黑" panose="020B0503020204020204" pitchFamily="34" charset="-122"/>
              </a:rPr>
              <a:t>敬请雅正 欢迎交流</a:t>
            </a:r>
            <a:endParaRPr lang="zh-CN" altLang="en-US" sz="4000" dirty="0">
              <a:solidFill>
                <a:srgbClr val="C00000"/>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4516015" y="3171149"/>
            <a:ext cx="6308281" cy="444009"/>
          </a:xfrm>
        </p:spPr>
        <p:txBody>
          <a:bodyPr>
            <a:normAutofit/>
          </a:bodyPr>
          <a:lstStyle/>
          <a:p>
            <a:pPr algn="l"/>
            <a:r>
              <a:rPr lang="zh-CN" altLang="en-US" sz="1600" dirty="0" smtClean="0">
                <a:latin typeface="微软雅黑" panose="020B0503020204020204" pitchFamily="34" charset="-122"/>
                <a:ea typeface="微软雅黑" panose="020B0503020204020204" pitchFamily="34" charset="-122"/>
              </a:rPr>
              <a:t>崔景士     邮箱：</a:t>
            </a:r>
            <a:r>
              <a:rPr lang="en-US" altLang="zh-CN" sz="1600" dirty="0" smtClean="0">
                <a:latin typeface="微软雅黑" panose="020B0503020204020204" pitchFamily="34" charset="-122"/>
                <a:ea typeface="微软雅黑" panose="020B0503020204020204" pitchFamily="34" charset="-122"/>
              </a:rPr>
              <a:t>cjs@sdfutures.com.cn</a:t>
            </a:r>
            <a:endParaRPr lang="zh-CN" altLang="en-US" sz="1600" dirty="0">
              <a:latin typeface="微软雅黑" panose="020B0503020204020204" pitchFamily="34" charset="-122"/>
              <a:ea typeface="微软雅黑" panose="020B0503020204020204" pitchFamily="34" charset="-122"/>
            </a:endParaRPr>
          </a:p>
        </p:txBody>
      </p:sp>
      <p:sp>
        <p:nvSpPr>
          <p:cNvPr id="25" name="文本占位符 24"/>
          <p:cNvSpPr>
            <a:spLocks noGrp="1"/>
          </p:cNvSpPr>
          <p:nvPr>
            <p:ph type="body" idx="13"/>
          </p:nvPr>
        </p:nvSpPr>
        <p:spPr>
          <a:xfrm>
            <a:off x="2098012" y="5735843"/>
            <a:ext cx="7886700" cy="872345"/>
          </a:xfrm>
        </p:spPr>
        <p:txBody>
          <a:bodyPr/>
          <a:lstStyle/>
          <a:p>
            <a:r>
              <a:rPr lang="zh-CN" altLang="zh-CN" dirty="0" smtClean="0">
                <a:latin typeface="微软雅黑" panose="020B0503020204020204" pitchFamily="34" charset="-122"/>
                <a:ea typeface="微软雅黑" panose="020B0503020204020204" pitchFamily="34" charset="-122"/>
              </a:rPr>
              <a:t>盛</a:t>
            </a:r>
            <a:r>
              <a:rPr lang="zh-CN" altLang="zh-CN" dirty="0">
                <a:latin typeface="微软雅黑" panose="020B0503020204020204" pitchFamily="34" charset="-122"/>
                <a:ea typeface="微软雅黑" panose="020B0503020204020204" pitchFamily="34" charset="-122"/>
              </a:rPr>
              <a:t>于理念 达于机会</a:t>
            </a:r>
          </a:p>
          <a:p>
            <a:r>
              <a:rPr lang="zh-CN" altLang="zh-CN"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2019 </a:t>
            </a:r>
            <a:r>
              <a:rPr lang="en-US" altLang="zh-CN" dirty="0" err="1">
                <a:latin typeface="微软雅黑" panose="020B0503020204020204" pitchFamily="34" charset="-122"/>
                <a:ea typeface="微软雅黑" panose="020B0503020204020204" pitchFamily="34" charset="-122"/>
              </a:rPr>
              <a:t>Shengda</a:t>
            </a:r>
            <a:r>
              <a:rPr lang="en-US" altLang="zh-CN" dirty="0">
                <a:latin typeface="微软雅黑" panose="020B0503020204020204" pitchFamily="34" charset="-122"/>
                <a:ea typeface="微软雅黑" panose="020B0503020204020204" pitchFamily="34" charset="-122"/>
              </a:rPr>
              <a:t> futures </a:t>
            </a:r>
            <a:r>
              <a:rPr lang="en-US" altLang="zh-CN" dirty="0" err="1">
                <a:latin typeface="微软雅黑" panose="020B0503020204020204" pitchFamily="34" charset="-122"/>
                <a:ea typeface="微软雅黑" panose="020B0503020204020204" pitchFamily="34" charset="-122"/>
              </a:rPr>
              <a:t>Co.,Ltd</a:t>
            </a:r>
            <a:r>
              <a:rPr lang="en-US" altLang="zh-CN" dirty="0">
                <a:latin typeface="微软雅黑" panose="020B0503020204020204" pitchFamily="34" charset="-122"/>
                <a:ea typeface="微软雅黑" panose="020B0503020204020204" pitchFamily="34" charset="-122"/>
              </a:rPr>
              <a:t>.  All rights </a:t>
            </a:r>
            <a:r>
              <a:rPr lang="en-US" altLang="zh-CN" dirty="0" smtClean="0">
                <a:latin typeface="微软雅黑" panose="020B0503020204020204" pitchFamily="34" charset="-122"/>
                <a:ea typeface="微软雅黑" panose="020B0503020204020204" pitchFamily="34" charset="-122"/>
              </a:rPr>
              <a:t>reserved</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32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文本框 61"/>
          <p:cNvSpPr txBox="1"/>
          <p:nvPr/>
        </p:nvSpPr>
        <p:spPr>
          <a:xfrm>
            <a:off x="1050572" y="3293308"/>
            <a:ext cx="5486502" cy="369332"/>
          </a:xfrm>
          <a:prstGeom prst="rect">
            <a:avLst/>
          </a:prstGeom>
          <a:noFill/>
        </p:spPr>
        <p:txBody>
          <a:bodyPr wrap="none" rtlCol="0">
            <a:spAutoFit/>
          </a:bodyPr>
          <a:lstStyle/>
          <a:p>
            <a:r>
              <a:rPr lang="en-US" altLang="zh-CN" dirty="0">
                <a:hlinkClick r:id="rId2"/>
              </a:rPr>
              <a:t>http://</a:t>
            </a:r>
            <a:r>
              <a:rPr lang="en-US" altLang="zh-CN" dirty="0" smtClean="0">
                <a:hlinkClick r:id="rId2"/>
              </a:rPr>
              <a:t>jingji.cntv.cn/special/hej/20100923/101700.shtml</a:t>
            </a:r>
            <a:endParaRPr lang="en-US" altLang="zh-CN" dirty="0"/>
          </a:p>
        </p:txBody>
      </p:sp>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1" y="353725"/>
            <a:ext cx="2800534"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华尔街</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119303" y="2706582"/>
            <a:ext cx="4052772" cy="476147"/>
            <a:chOff x="1265602" y="1767878"/>
            <a:chExt cx="4052772" cy="476147"/>
          </a:xfrm>
        </p:grpSpPr>
        <p:sp>
          <p:nvSpPr>
            <p:cNvPr id="19" name="矩形 18"/>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05210" y="1805896"/>
              <a:ext cx="3573556" cy="400110"/>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CCTV-《</a:t>
              </a:r>
              <a:r>
                <a:rPr lang="zh-CN" altLang="en-US" sz="2000" dirty="0">
                  <a:solidFill>
                    <a:schemeClr val="bg1"/>
                  </a:solidFill>
                  <a:latin typeface="微软雅黑" panose="020B0503020204020204" pitchFamily="34" charset="-122"/>
                  <a:ea typeface="微软雅黑" panose="020B0503020204020204" pitchFamily="34" charset="-122"/>
                </a:rPr>
                <a:t>华尔街</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：资本无眠</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474402" y="1507911"/>
            <a:ext cx="4445441" cy="4309457"/>
            <a:chOff x="6336603" y="1422950"/>
            <a:chExt cx="4445441" cy="4309457"/>
          </a:xfrm>
        </p:grpSpPr>
        <p:grpSp>
          <p:nvGrpSpPr>
            <p:cNvPr id="2" name="组合 1"/>
            <p:cNvGrpSpPr/>
            <p:nvPr/>
          </p:nvGrpSpPr>
          <p:grpSpPr>
            <a:xfrm>
              <a:off x="6336603" y="1422950"/>
              <a:ext cx="4353623" cy="4309457"/>
              <a:chOff x="5393628" y="1365800"/>
              <a:chExt cx="4353623" cy="4309457"/>
            </a:xfrm>
          </p:grpSpPr>
          <p:grpSp>
            <p:nvGrpSpPr>
              <p:cNvPr id="23" name="组合 9"/>
              <p:cNvGrpSpPr>
                <a:grpSpLocks/>
              </p:cNvGrpSpPr>
              <p:nvPr/>
            </p:nvGrpSpPr>
            <p:grpSpPr bwMode="auto">
              <a:xfrm>
                <a:off x="6891973" y="1365800"/>
                <a:ext cx="2855278" cy="4308474"/>
                <a:chOff x="6336" y="0"/>
                <a:chExt cx="2589967" cy="3907310"/>
              </a:xfrm>
            </p:grpSpPr>
            <p:pic>
              <p:nvPicPr>
                <p:cNvPr id="25" name="图片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666" y="1341754"/>
                  <a:ext cx="1251637" cy="256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13"/>
                <p:cNvGrpSpPr>
                  <a:grpSpLocks/>
                </p:cNvGrpSpPr>
                <p:nvPr/>
              </p:nvGrpSpPr>
              <p:grpSpPr bwMode="auto">
                <a:xfrm>
                  <a:off x="9744" y="0"/>
                  <a:ext cx="2586559" cy="2592174"/>
                  <a:chOff x="14135" y="0"/>
                  <a:chExt cx="3753045" cy="3761194"/>
                </a:xfrm>
              </p:grpSpPr>
              <p:sp>
                <p:nvSpPr>
                  <p:cNvPr id="31" name="矩形 18"/>
                  <p:cNvSpPr>
                    <a:spLocks noChangeArrowheads="1"/>
                  </p:cNvSpPr>
                  <p:nvPr/>
                </p:nvSpPr>
                <p:spPr bwMode="auto">
                  <a:xfrm>
                    <a:off x="14135" y="1945093"/>
                    <a:ext cx="1816099" cy="181610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矩形 17"/>
                  <p:cNvSpPr>
                    <a:spLocks noChangeArrowheads="1"/>
                  </p:cNvSpPr>
                  <p:nvPr/>
                </p:nvSpPr>
                <p:spPr bwMode="auto">
                  <a:xfrm>
                    <a:off x="1951080" y="0"/>
                    <a:ext cx="1816100" cy="1816100"/>
                  </a:xfrm>
                  <a:prstGeom prst="rect">
                    <a:avLst/>
                  </a:prstGeom>
                  <a:solidFill>
                    <a:srgbClr val="B7C8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7" name="矩形 14"/>
                <p:cNvSpPr>
                  <a:spLocks noChangeArrowheads="1"/>
                </p:cNvSpPr>
                <p:nvPr/>
              </p:nvSpPr>
              <p:spPr bwMode="auto">
                <a:xfrm>
                  <a:off x="6336" y="2655674"/>
                  <a:ext cx="1251637" cy="1251636"/>
                </a:xfrm>
                <a:prstGeom prst="rect">
                  <a:avLst/>
                </a:prstGeom>
                <a:solidFill>
                  <a:srgbClr val="4166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28" name="图片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52" r="22799"/>
                <a:stretch/>
              </p:blipFill>
              <p:spPr bwMode="auto">
                <a:xfrm>
                  <a:off x="10080" y="0"/>
                  <a:ext cx="1244151" cy="125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矩形 21"/>
              <p:cNvSpPr>
                <a:spLocks noChangeArrowheads="1"/>
              </p:cNvSpPr>
              <p:nvPr/>
            </p:nvSpPr>
            <p:spPr bwMode="auto">
              <a:xfrm>
                <a:off x="5393628" y="4294132"/>
                <a:ext cx="1379537" cy="1381125"/>
              </a:xfrm>
              <a:prstGeom prst="rect">
                <a:avLst/>
              </a:prstGeom>
              <a:solidFill>
                <a:srgbClr val="DD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4" name="矩形 3"/>
            <p:cNvSpPr/>
            <p:nvPr/>
          </p:nvSpPr>
          <p:spPr>
            <a:xfrm>
              <a:off x="8848725" y="4281263"/>
              <a:ext cx="1933319" cy="7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4207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1" y="353725"/>
            <a:ext cx="2800534"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华尔街</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88289" y="2715529"/>
            <a:ext cx="4052772" cy="476147"/>
            <a:chOff x="1265602" y="1767878"/>
            <a:chExt cx="4052772" cy="476147"/>
          </a:xfrm>
        </p:grpSpPr>
        <p:sp>
          <p:nvSpPr>
            <p:cNvPr id="19" name="矩形 18"/>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695710" y="1805896"/>
              <a:ext cx="3573556" cy="400110"/>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华尔街</a:t>
              </a: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：金钱永不眠</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432380" y="1393611"/>
            <a:ext cx="4334573" cy="4309457"/>
            <a:chOff x="5412678" y="1365800"/>
            <a:chExt cx="4334573" cy="4309457"/>
          </a:xfrm>
        </p:grpSpPr>
        <p:grpSp>
          <p:nvGrpSpPr>
            <p:cNvPr id="23" name="组合 9"/>
            <p:cNvGrpSpPr>
              <a:grpSpLocks/>
            </p:cNvGrpSpPr>
            <p:nvPr/>
          </p:nvGrpSpPr>
          <p:grpSpPr bwMode="auto">
            <a:xfrm>
              <a:off x="6891973" y="1365800"/>
              <a:ext cx="2855278" cy="4308474"/>
              <a:chOff x="6336" y="0"/>
              <a:chExt cx="2589967" cy="3907310"/>
            </a:xfrm>
          </p:grpSpPr>
          <p:pic>
            <p:nvPicPr>
              <p:cNvPr id="25" name="图片 12"/>
              <p:cNvPicPr>
                <a:picLocks noChangeAspect="1" noChangeArrowheads="1"/>
              </p:cNvPicPr>
              <p:nvPr/>
            </p:nvPicPr>
            <p:blipFill rotWithShape="1">
              <a:blip r:embed="rId2">
                <a:extLst>
                  <a:ext uri="{28A0092B-C50C-407E-A947-70E740481C1C}">
                    <a14:useLocalDpi xmlns:a14="http://schemas.microsoft.com/office/drawing/2010/main" val="0"/>
                  </a:ext>
                </a:extLst>
              </a:blip>
              <a:srcRect l="10475" r="24995"/>
              <a:stretch/>
            </p:blipFill>
            <p:spPr bwMode="auto">
              <a:xfrm>
                <a:off x="1348792" y="1340536"/>
                <a:ext cx="1235513" cy="12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13"/>
              <p:cNvGrpSpPr>
                <a:grpSpLocks/>
              </p:cNvGrpSpPr>
              <p:nvPr/>
            </p:nvGrpSpPr>
            <p:grpSpPr bwMode="auto">
              <a:xfrm>
                <a:off x="9744" y="0"/>
                <a:ext cx="2586559" cy="2592174"/>
                <a:chOff x="14135" y="0"/>
                <a:chExt cx="3753045" cy="3761194"/>
              </a:xfrm>
            </p:grpSpPr>
            <p:sp>
              <p:nvSpPr>
                <p:cNvPr id="31" name="矩形 18"/>
                <p:cNvSpPr>
                  <a:spLocks noChangeArrowheads="1"/>
                </p:cNvSpPr>
                <p:nvPr/>
              </p:nvSpPr>
              <p:spPr bwMode="auto">
                <a:xfrm>
                  <a:off x="14135" y="1945093"/>
                  <a:ext cx="1816099" cy="1816101"/>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矩形 17"/>
                <p:cNvSpPr>
                  <a:spLocks noChangeArrowheads="1"/>
                </p:cNvSpPr>
                <p:nvPr/>
              </p:nvSpPr>
              <p:spPr bwMode="auto">
                <a:xfrm>
                  <a:off x="1951080" y="0"/>
                  <a:ext cx="1816100" cy="1816100"/>
                </a:xfrm>
                <a:prstGeom prst="rect">
                  <a:avLst/>
                </a:prstGeom>
                <a:solidFill>
                  <a:srgbClr val="B7C8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7" name="矩形 14"/>
              <p:cNvSpPr>
                <a:spLocks noChangeArrowheads="1"/>
              </p:cNvSpPr>
              <p:nvPr/>
            </p:nvSpPr>
            <p:spPr bwMode="auto">
              <a:xfrm>
                <a:off x="1344666" y="2655674"/>
                <a:ext cx="1251637" cy="125163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28" name="图片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905"/>
              <a:stretch/>
            </p:blipFill>
            <p:spPr bwMode="auto">
              <a:xfrm>
                <a:off x="6336" y="1"/>
                <a:ext cx="1251637" cy="124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2"/>
              <p:cNvPicPr>
                <a:picLocks noChangeAspect="1" noChangeArrowheads="1"/>
              </p:cNvPicPr>
              <p:nvPr/>
            </p:nvPicPr>
            <p:blipFill rotWithShape="1">
              <a:blip r:embed="rId4">
                <a:extLst>
                  <a:ext uri="{28A0092B-C50C-407E-A947-70E740481C1C}">
                    <a14:useLocalDpi xmlns:a14="http://schemas.microsoft.com/office/drawing/2010/main" val="0"/>
                  </a:ext>
                </a:extLst>
              </a:blip>
              <a:srcRect l="32497" r="17194"/>
              <a:stretch/>
            </p:blipFill>
            <p:spPr bwMode="auto">
              <a:xfrm>
                <a:off x="9602" y="2653882"/>
                <a:ext cx="1261431" cy="125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矩形 21"/>
            <p:cNvSpPr>
              <a:spLocks noChangeArrowheads="1"/>
            </p:cNvSpPr>
            <p:nvPr/>
          </p:nvSpPr>
          <p:spPr bwMode="auto">
            <a:xfrm>
              <a:off x="5412678" y="4294132"/>
              <a:ext cx="1379537" cy="1381125"/>
            </a:xfrm>
            <a:prstGeom prst="rect">
              <a:avLst/>
            </a:prstGeom>
            <a:solidFill>
              <a:srgbClr val="DD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1" name="文本框 20"/>
          <p:cNvSpPr txBox="1"/>
          <p:nvPr/>
        </p:nvSpPr>
        <p:spPr>
          <a:xfrm>
            <a:off x="1050572" y="3293308"/>
            <a:ext cx="5608458" cy="369332"/>
          </a:xfrm>
          <a:prstGeom prst="rect">
            <a:avLst/>
          </a:prstGeom>
          <a:noFill/>
        </p:spPr>
        <p:txBody>
          <a:bodyPr wrap="none" rtlCol="0">
            <a:spAutoFit/>
          </a:bodyPr>
          <a:lstStyle/>
          <a:p>
            <a:r>
              <a:rPr lang="en-US" altLang="zh-CN" u="sng" dirty="0">
                <a:hlinkClick r:id="rId5"/>
              </a:rPr>
              <a:t>https://baike.baidu.com/item/华尔街/</a:t>
            </a:r>
            <a:r>
              <a:rPr lang="en-US" altLang="zh-CN" u="sng" dirty="0" smtClean="0">
                <a:hlinkClick r:id="rId5"/>
              </a:rPr>
              <a:t>309366?fr=aladdin</a:t>
            </a:r>
            <a:endParaRPr lang="zh-CN" altLang="zh-CN" dirty="0"/>
          </a:p>
        </p:txBody>
      </p:sp>
    </p:spTree>
    <p:extLst>
      <p:ext uri="{BB962C8B-B14F-4D97-AF65-F5344CB8AC3E}">
        <p14:creationId xmlns:p14="http://schemas.microsoft.com/office/powerpoint/2010/main" val="45685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l="22581" r="9274"/>
          <a:stretch/>
        </p:blipFill>
        <p:spPr>
          <a:xfrm>
            <a:off x="8195093" y="1393611"/>
            <a:ext cx="1380227" cy="1373383"/>
          </a:xfrm>
          <a:prstGeom prst="rect">
            <a:avLst/>
          </a:prstGeom>
        </p:spPr>
      </p:pic>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1" y="353725"/>
            <a:ext cx="2800534" cy="584775"/>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华尔街</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88289" y="1811728"/>
            <a:ext cx="4052772" cy="476147"/>
            <a:chOff x="1265602" y="1767878"/>
            <a:chExt cx="4052772" cy="476147"/>
          </a:xfrm>
        </p:grpSpPr>
        <p:sp>
          <p:nvSpPr>
            <p:cNvPr id="19" name="矩形 18"/>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291862" y="1805896"/>
              <a:ext cx="297740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全球的金融中心</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pic>
        <p:nvPicPr>
          <p:cNvPr id="25" name="图片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8" t="625" r="12563" b="-625"/>
          <a:stretch/>
        </p:blipFill>
        <p:spPr bwMode="auto">
          <a:xfrm>
            <a:off x="9663325" y="2871781"/>
            <a:ext cx="1378485" cy="13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13"/>
          <p:cNvGrpSpPr>
            <a:grpSpLocks/>
          </p:cNvGrpSpPr>
          <p:nvPr/>
        </p:nvGrpSpPr>
        <p:grpSpPr bwMode="auto">
          <a:xfrm>
            <a:off x="8191657" y="1393611"/>
            <a:ext cx="2851521" cy="2858313"/>
            <a:chOff x="14135" y="0"/>
            <a:chExt cx="3753045" cy="3761194"/>
          </a:xfrm>
        </p:grpSpPr>
        <p:sp>
          <p:nvSpPr>
            <p:cNvPr id="31" name="矩形 18"/>
            <p:cNvSpPr>
              <a:spLocks noChangeArrowheads="1"/>
            </p:cNvSpPr>
            <p:nvPr/>
          </p:nvSpPr>
          <p:spPr bwMode="auto">
            <a:xfrm>
              <a:off x="14135" y="1945093"/>
              <a:ext cx="1816099" cy="1816101"/>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矩形 17"/>
            <p:cNvSpPr>
              <a:spLocks noChangeArrowheads="1"/>
            </p:cNvSpPr>
            <p:nvPr/>
          </p:nvSpPr>
          <p:spPr bwMode="auto">
            <a:xfrm>
              <a:off x="1951080" y="0"/>
              <a:ext cx="1816100" cy="1816100"/>
            </a:xfrm>
            <a:prstGeom prst="rect">
              <a:avLst/>
            </a:prstGeom>
            <a:solidFill>
              <a:srgbClr val="B7C8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7" name="矩形 14"/>
          <p:cNvSpPr>
            <a:spLocks noChangeArrowheads="1"/>
          </p:cNvSpPr>
          <p:nvPr/>
        </p:nvSpPr>
        <p:spPr bwMode="auto">
          <a:xfrm>
            <a:off x="9663326" y="4321943"/>
            <a:ext cx="1379852" cy="1380142"/>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0" name="图片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798" r="15958"/>
          <a:stretch/>
        </p:blipFill>
        <p:spPr bwMode="auto">
          <a:xfrm>
            <a:off x="8195094" y="4319967"/>
            <a:ext cx="1380227" cy="13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21"/>
          <p:cNvSpPr>
            <a:spLocks noChangeArrowheads="1"/>
          </p:cNvSpPr>
          <p:nvPr/>
        </p:nvSpPr>
        <p:spPr bwMode="auto">
          <a:xfrm>
            <a:off x="6708605" y="4321943"/>
            <a:ext cx="1379537" cy="1381125"/>
          </a:xfrm>
          <a:prstGeom prst="rect">
            <a:avLst/>
          </a:prstGeom>
          <a:solidFill>
            <a:srgbClr val="DD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 name="文本框 20"/>
          <p:cNvSpPr txBox="1"/>
          <p:nvPr/>
        </p:nvSpPr>
        <p:spPr>
          <a:xfrm>
            <a:off x="988800" y="2771777"/>
            <a:ext cx="5250076" cy="3000821"/>
          </a:xfrm>
          <a:prstGeom prst="rect">
            <a:avLst/>
          </a:prstGeom>
          <a:noFill/>
        </p:spPr>
        <p:txBody>
          <a:bodyPr wrap="square" rtlCol="0">
            <a:spAutoFit/>
          </a:bodyPr>
          <a:lstStyle/>
          <a:p>
            <a:pPr>
              <a:lnSpc>
                <a:spcPct val="20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华尔街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全长仅三分之一英里，宽仅为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米，是英文“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Wall Street”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的音译，</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是全球</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的金融中心。几个主要交易所的总部所在地：如</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纽约证券交易所、</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纳斯达克</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(NASDAQ)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、美国证券交易所</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(AMEX)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和纽约商品交易所</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包括</a:t>
            </a:r>
            <a:r>
              <a:rPr lang="en-US" altLang="zh-CN" sz="1400" dirty="0" err="1">
                <a:solidFill>
                  <a:schemeClr val="tx1">
                    <a:lumMod val="65000"/>
                    <a:lumOff val="35000"/>
                  </a:schemeClr>
                </a:solidFill>
                <a:latin typeface="微软雅黑" panose="020B0503020204020204" pitchFamily="34" charset="-122"/>
                <a:ea typeface="微软雅黑" panose="020B0503020204020204" pitchFamily="34" charset="-122"/>
              </a:rPr>
              <a:t>Nymex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和</a:t>
            </a:r>
            <a:r>
              <a:rPr lang="en-US" altLang="zh-CN" sz="1400" dirty="0" err="1">
                <a:solidFill>
                  <a:schemeClr val="tx1">
                    <a:lumMod val="65000"/>
                    <a:lumOff val="35000"/>
                  </a:schemeClr>
                </a:solidFill>
                <a:latin typeface="微软雅黑" panose="020B0503020204020204" pitchFamily="34" charset="-122"/>
                <a:ea typeface="微软雅黑" panose="020B0503020204020204" pitchFamily="34" charset="-122"/>
              </a:rPr>
              <a:t>Comex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两个分部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等。华尔街一词早已超出一条街道的含义，泛指对整个美国经济甚至世界经济具有影响力的金融市场和金融机构。</a:t>
            </a:r>
          </a:p>
          <a:p>
            <a:pPr>
              <a:lnSpc>
                <a:spcPct val="150000"/>
              </a:lnSpc>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716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8515" y="1393611"/>
            <a:ext cx="1373383" cy="1373383"/>
          </a:xfrm>
          <a:prstGeom prst="rect">
            <a:avLst/>
          </a:prstGeom>
        </p:spPr>
      </p:pic>
      <p:sp>
        <p:nvSpPr>
          <p:cNvPr id="16" name="矩形 15"/>
          <p:cNvSpPr/>
          <p:nvPr/>
        </p:nvSpPr>
        <p:spPr>
          <a:xfrm>
            <a:off x="0" y="342900"/>
            <a:ext cx="171450" cy="571500"/>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4141" y="353725"/>
            <a:ext cx="2800534"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伦敦金融城</a:t>
            </a:r>
          </a:p>
        </p:txBody>
      </p:sp>
      <p:grpSp>
        <p:nvGrpSpPr>
          <p:cNvPr id="18" name="组合 17"/>
          <p:cNvGrpSpPr/>
          <p:nvPr/>
        </p:nvGrpSpPr>
        <p:grpSpPr>
          <a:xfrm>
            <a:off x="1088289" y="1811728"/>
            <a:ext cx="4052772" cy="476147"/>
            <a:chOff x="1265602" y="1767878"/>
            <a:chExt cx="4052772" cy="476147"/>
          </a:xfrm>
        </p:grpSpPr>
        <p:sp>
          <p:nvSpPr>
            <p:cNvPr id="19" name="矩形 18"/>
            <p:cNvSpPr/>
            <p:nvPr/>
          </p:nvSpPr>
          <p:spPr>
            <a:xfrm>
              <a:off x="1265602" y="1767878"/>
              <a:ext cx="4052772" cy="476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291862" y="1805896"/>
              <a:ext cx="297740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另一个金融中心</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31" name="矩形 18"/>
          <p:cNvSpPr>
            <a:spLocks noChangeArrowheads="1"/>
          </p:cNvSpPr>
          <p:nvPr/>
        </p:nvSpPr>
        <p:spPr bwMode="auto">
          <a:xfrm>
            <a:off x="8191657" y="2865170"/>
            <a:ext cx="1379851" cy="138014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矩形 17"/>
          <p:cNvSpPr>
            <a:spLocks noChangeArrowheads="1"/>
          </p:cNvSpPr>
          <p:nvPr/>
        </p:nvSpPr>
        <p:spPr bwMode="auto">
          <a:xfrm>
            <a:off x="9663326" y="1393611"/>
            <a:ext cx="1379852" cy="1380142"/>
          </a:xfrm>
          <a:prstGeom prst="rect">
            <a:avLst/>
          </a:prstGeom>
          <a:solidFill>
            <a:srgbClr val="B7C8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4" name="矩形 21"/>
          <p:cNvSpPr>
            <a:spLocks noChangeArrowheads="1"/>
          </p:cNvSpPr>
          <p:nvPr/>
        </p:nvSpPr>
        <p:spPr bwMode="auto">
          <a:xfrm>
            <a:off x="6708605" y="4321943"/>
            <a:ext cx="1379537" cy="1381125"/>
          </a:xfrm>
          <a:prstGeom prst="rect">
            <a:avLst/>
          </a:prstGeom>
          <a:solidFill>
            <a:srgbClr val="DD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 name="文本框 20"/>
          <p:cNvSpPr txBox="1"/>
          <p:nvPr/>
        </p:nvSpPr>
        <p:spPr>
          <a:xfrm>
            <a:off x="988800" y="2771777"/>
            <a:ext cx="5250076" cy="3043525"/>
          </a:xfrm>
          <a:prstGeom prst="rect">
            <a:avLst/>
          </a:prstGeom>
          <a:noFill/>
        </p:spPr>
        <p:txBody>
          <a:bodyPr wrap="square" rtlCol="0">
            <a:spAutoFit/>
          </a:bodyPr>
          <a:lstStyle/>
          <a:p>
            <a:pPr>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伦敦是国际上最强大的金融中心之一，这里有世界最大的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hlinkClick r:id="rId3"/>
              </a:rPr>
              <a:t>外汇市场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年伦敦日均外汇交易约</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2.5</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万亿美元，占世界</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份额， </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，伦敦是全球最大的</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OTC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金融衍生产品交易市场，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年日均交易额约</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万亿美元，占全世界几乎</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的份额 </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。同时伦敦还有世界第二的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hlinkClick r:id="rId4"/>
              </a:rPr>
              <a:t>国际保险市场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，有最古老的</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hlinkClick r:id="rId5"/>
              </a:rPr>
              <a:t>证券交易所</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hlinkClick r:id="rId6"/>
              </a:rPr>
              <a:t>黄金市场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，而且，这里的欧洲货币市场和商品市场在国际上也占有举足轻重的地位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3548" r="8954"/>
          <a:stretch/>
        </p:blipFill>
        <p:spPr>
          <a:xfrm>
            <a:off x="8195656" y="4321943"/>
            <a:ext cx="2847975" cy="1383402"/>
          </a:xfrm>
          <a:prstGeom prst="rect">
            <a:avLst/>
          </a:prstGeom>
        </p:spPr>
      </p:pic>
      <p:sp>
        <p:nvSpPr>
          <p:cNvPr id="4" name="矩形 3"/>
          <p:cNvSpPr/>
          <p:nvPr/>
        </p:nvSpPr>
        <p:spPr>
          <a:xfrm>
            <a:off x="9571508" y="4288739"/>
            <a:ext cx="91817"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1"/>
          <p:cNvSpPr>
            <a:spLocks noChangeArrowheads="1"/>
          </p:cNvSpPr>
          <p:nvPr/>
        </p:nvSpPr>
        <p:spPr bwMode="auto">
          <a:xfrm>
            <a:off x="9663326" y="2865170"/>
            <a:ext cx="1379537" cy="1378800"/>
          </a:xfrm>
          <a:prstGeom prst="rect">
            <a:avLst/>
          </a:prstGeom>
          <a:solidFill>
            <a:srgbClr val="E20000"/>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0000"/>
              </a:solidFill>
            </a:endParaRPr>
          </a:p>
        </p:txBody>
      </p:sp>
    </p:spTree>
    <p:extLst>
      <p:ext uri="{BB962C8B-B14F-4D97-AF65-F5344CB8AC3E}">
        <p14:creationId xmlns:p14="http://schemas.microsoft.com/office/powerpoint/2010/main" val="1347628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429" y="0"/>
            <a:ext cx="3041904" cy="6858000"/>
          </a:xfrm>
          <a:prstGeom prst="rect">
            <a:avLst/>
          </a:prstGeom>
        </p:spPr>
      </p:pic>
      <p:sp>
        <p:nvSpPr>
          <p:cNvPr id="20" name="矩形 19"/>
          <p:cNvSpPr/>
          <p:nvPr/>
        </p:nvSpPr>
        <p:spPr>
          <a:xfrm>
            <a:off x="3046667" y="0"/>
            <a:ext cx="3051429" cy="6858000"/>
          </a:xfrm>
          <a:prstGeom prst="rect">
            <a:avLst/>
          </a:prstGeom>
          <a:solidFill>
            <a:srgbClr val="E2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1904" cy="6858000"/>
          </a:xfrm>
          <a:prstGeom prst="rect">
            <a:avLst/>
          </a:prstGeom>
        </p:spPr>
      </p:pic>
      <p:sp>
        <p:nvSpPr>
          <p:cNvPr id="7" name="矩形 6"/>
          <p:cNvSpPr/>
          <p:nvPr/>
        </p:nvSpPr>
        <p:spPr>
          <a:xfrm>
            <a:off x="0" y="0"/>
            <a:ext cx="3051429" cy="6858000"/>
          </a:xfrm>
          <a:prstGeom prst="rect">
            <a:avLst/>
          </a:prstGeom>
          <a:solidFill>
            <a:srgbClr val="E2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42900"/>
            <a:ext cx="17145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p:cNvSpPr txBox="1"/>
          <p:nvPr/>
        </p:nvSpPr>
        <p:spPr>
          <a:xfrm>
            <a:off x="314141" y="353725"/>
            <a:ext cx="3791134"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世界其他金融中心</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858" y="0"/>
            <a:ext cx="3041904" cy="685800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762" y="0"/>
            <a:ext cx="3041904" cy="6858000"/>
          </a:xfrm>
          <a:prstGeom prst="rect">
            <a:avLst/>
          </a:prstGeom>
        </p:spPr>
      </p:pic>
      <p:sp>
        <p:nvSpPr>
          <p:cNvPr id="21" name="矩形 20"/>
          <p:cNvSpPr/>
          <p:nvPr/>
        </p:nvSpPr>
        <p:spPr>
          <a:xfrm>
            <a:off x="6088570" y="0"/>
            <a:ext cx="3051429" cy="6858000"/>
          </a:xfrm>
          <a:prstGeom prst="rect">
            <a:avLst/>
          </a:prstGeom>
          <a:solidFill>
            <a:srgbClr val="E2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135237" y="0"/>
            <a:ext cx="3051429" cy="6858000"/>
          </a:xfrm>
          <a:prstGeom prst="rect">
            <a:avLst/>
          </a:prstGeom>
          <a:solidFill>
            <a:srgbClr val="E2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166" y="2276475"/>
            <a:ext cx="1980000" cy="1980000"/>
          </a:xfrm>
          <a:prstGeom prst="rect">
            <a:avLst/>
          </a:prstGeom>
        </p:spPr>
      </p:pic>
      <p:sp>
        <p:nvSpPr>
          <p:cNvPr id="9" name="文本框 8"/>
          <p:cNvSpPr txBox="1"/>
          <p:nvPr/>
        </p:nvSpPr>
        <p:spPr>
          <a:xfrm>
            <a:off x="709521" y="4524375"/>
            <a:ext cx="158929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法兰克福</a:t>
            </a:r>
            <a:r>
              <a:rPr lang="en-US" altLang="zh-CN" dirty="0">
                <a:solidFill>
                  <a:schemeClr val="bg1"/>
                </a:solidFill>
                <a:latin typeface="微软雅黑" panose="020B0503020204020204" pitchFamily="34" charset="-122"/>
                <a:ea typeface="微软雅黑" panose="020B0503020204020204" pitchFamily="34" charset="-122"/>
              </a:rPr>
              <a:t>Frankfurt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3591" y="2276475"/>
            <a:ext cx="1980000" cy="1980000"/>
          </a:xfrm>
          <a:prstGeom prst="rect">
            <a:avLst/>
          </a:prstGeom>
        </p:spPr>
      </p:pic>
      <p:sp>
        <p:nvSpPr>
          <p:cNvPr id="38" name="文本框 37"/>
          <p:cNvSpPr txBox="1"/>
          <p:nvPr/>
        </p:nvSpPr>
        <p:spPr>
          <a:xfrm>
            <a:off x="3728946" y="4524375"/>
            <a:ext cx="158929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香港</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Hong Kong</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8741" y="2276475"/>
            <a:ext cx="1980000" cy="1980000"/>
          </a:xfrm>
          <a:prstGeom prst="rect">
            <a:avLst/>
          </a:prstGeom>
        </p:spPr>
      </p:pic>
      <p:sp>
        <p:nvSpPr>
          <p:cNvPr id="40" name="文本框 39"/>
          <p:cNvSpPr txBox="1"/>
          <p:nvPr/>
        </p:nvSpPr>
        <p:spPr>
          <a:xfrm>
            <a:off x="6834096" y="4524375"/>
            <a:ext cx="1589291"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新加坡</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Singapore</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316" y="2276475"/>
            <a:ext cx="1980000" cy="1980000"/>
          </a:xfrm>
          <a:prstGeom prst="rect">
            <a:avLst/>
          </a:prstGeom>
        </p:spPr>
      </p:pic>
      <p:sp>
        <p:nvSpPr>
          <p:cNvPr id="42" name="文本框 41"/>
          <p:cNvSpPr txBox="1"/>
          <p:nvPr/>
        </p:nvSpPr>
        <p:spPr>
          <a:xfrm>
            <a:off x="9910671" y="4524375"/>
            <a:ext cx="158929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上海</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Shanghai</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39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423886"/>
            <a:ext cx="4049486" cy="1915885"/>
          </a:xfrm>
          <a:prstGeom prst="rect">
            <a:avLst/>
          </a:prstGeom>
        </p:spPr>
      </p:pic>
      <p:sp>
        <p:nvSpPr>
          <p:cNvPr id="32" name="矩形 31"/>
          <p:cNvSpPr/>
          <p:nvPr/>
        </p:nvSpPr>
        <p:spPr>
          <a:xfrm rot="2700000">
            <a:off x="3365391" y="2707247"/>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700000">
            <a:off x="4569440" y="4046923"/>
            <a:ext cx="370728" cy="370728"/>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700000">
            <a:off x="5240973" y="4003712"/>
            <a:ext cx="181545" cy="181545"/>
          </a:xfrm>
          <a:prstGeom prst="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082028" y="2980454"/>
            <a:ext cx="1963492" cy="1015663"/>
          </a:xfrm>
          <a:prstGeom prst="rect">
            <a:avLst/>
          </a:prstGeom>
          <a:noFill/>
        </p:spPr>
        <p:txBody>
          <a:bodyPr wrap="square" rtlCol="0">
            <a:spAutoFit/>
          </a:bodyPr>
          <a:lstStyle/>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PART</a:t>
            </a:r>
          </a:p>
          <a:p>
            <a:pPr algn="ctr"/>
            <a:r>
              <a:rPr lang="en-US" altLang="zh-CN" sz="3000" dirty="0" smtClean="0">
                <a:solidFill>
                  <a:srgbClr val="F0D2AF"/>
                </a:solidFill>
                <a:latin typeface="Arial" panose="020B0604020202020204" pitchFamily="34" charset="0"/>
                <a:ea typeface="微软雅黑" panose="020B0503020204020204" pitchFamily="34" charset="-122"/>
                <a:cs typeface="Arial" panose="020B0604020202020204" pitchFamily="34" charset="0"/>
              </a:rPr>
              <a:t>2</a:t>
            </a:r>
            <a:endParaRPr lang="zh-CN" altLang="en-US" sz="3000" dirty="0">
              <a:solidFill>
                <a:srgbClr val="F0D2AF"/>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6" name="直接连接符 35"/>
          <p:cNvCxnSpPr/>
          <p:nvPr/>
        </p:nvCxnSpPr>
        <p:spPr>
          <a:xfrm>
            <a:off x="10084642" y="1384124"/>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11842" y="-2469655"/>
            <a:ext cx="4214716" cy="4939309"/>
          </a:xfrm>
          <a:prstGeom prst="line">
            <a:avLst/>
          </a:prstGeom>
          <a:ln w="2540">
            <a:solidFill>
              <a:srgbClr val="E20000">
                <a:alpha val="21000"/>
              </a:srgb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531986" y="2513035"/>
            <a:ext cx="3768808" cy="830997"/>
          </a:xfrm>
          <a:prstGeom prst="rect">
            <a:avLst/>
          </a:prstGeom>
          <a:noFill/>
        </p:spPr>
        <p:txBody>
          <a:bodyPr wrap="square" rtlCol="0">
            <a:spAutoFit/>
          </a:bodyPr>
          <a:lstStyle/>
          <a:p>
            <a:r>
              <a:rPr lang="zh-CN" altLang="en-US" sz="4800" b="1" dirty="0" smtClean="0">
                <a:solidFill>
                  <a:srgbClr val="E20000"/>
                </a:solidFill>
                <a:latin typeface="微软雅黑" panose="020B0503020204020204" pitchFamily="34" charset="-122"/>
                <a:ea typeface="微软雅黑" panose="020B0503020204020204" pitchFamily="34" charset="-122"/>
              </a:rPr>
              <a:t>金融市场</a:t>
            </a:r>
            <a:endParaRPr lang="zh-CN" altLang="en-US" sz="4800" b="1" dirty="0">
              <a:solidFill>
                <a:srgbClr val="E20000"/>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016947" y="3391343"/>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531986" y="3476982"/>
            <a:ext cx="2850014"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何为金融市场？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当今全球最有权势的几种货币</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美元指数一览表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金融市场的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分类</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中国金融市场监管架构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美国金融市场监管架构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713336" y="3476982"/>
            <a:ext cx="2992889"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美联储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英格兰银行</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货币的演化史</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中国金融机构统计数据</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中美金融市场核心定位的区别</a:t>
            </a:r>
          </a:p>
        </p:txBody>
      </p:sp>
    </p:spTree>
    <p:extLst>
      <p:ext uri="{BB962C8B-B14F-4D97-AF65-F5344CB8AC3E}">
        <p14:creationId xmlns:p14="http://schemas.microsoft.com/office/powerpoint/2010/main" val="403780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1221</TotalTime>
  <Words>1383</Words>
  <Application>Microsoft Office PowerPoint</Application>
  <PresentationFormat>宽屏</PresentationFormat>
  <Paragraphs>244</Paragraphs>
  <Slides>30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Helvetica Light</vt:lpstr>
      <vt:lpstr>맑은 고딕</vt:lpstr>
      <vt:lpstr>等线</vt:lpstr>
      <vt:lpstr>等线 Light</vt:lpstr>
      <vt:lpstr>方正超粗黑简体</vt:lpstr>
      <vt:lpstr>华文仿宋</vt:lpstr>
      <vt:lpstr>华文中宋</vt:lpstr>
      <vt:lpstr>宋体</vt:lpstr>
      <vt:lpstr>微软雅黑</vt:lpstr>
      <vt:lpstr>Arial</vt:lpstr>
      <vt:lpstr>Calibri</vt:lpstr>
      <vt:lpstr>Calibri Light</vt:lpstr>
      <vt:lpstr>Tahoma</vt:lpstr>
      <vt:lpstr>Times New Roman</vt:lpstr>
      <vt:lpstr>Wingdings</vt:lpstr>
      <vt:lpstr>Office Theme</vt:lpstr>
      <vt:lpstr>金融市场概况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敬请雅正 欢迎交流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91</cp:revision>
  <dcterms:created xsi:type="dcterms:W3CDTF">2019-09-26T02:58:36Z</dcterms:created>
  <dcterms:modified xsi:type="dcterms:W3CDTF">2020-05-20T05:30:27Z</dcterms:modified>
</cp:coreProperties>
</file>